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3"/>
  </p:notesMasterIdLst>
  <p:handoutMasterIdLst>
    <p:handoutMasterId r:id="rId24"/>
  </p:handoutMasterIdLst>
  <p:sldIdLst>
    <p:sldId id="256" r:id="rId2"/>
    <p:sldId id="412" r:id="rId3"/>
    <p:sldId id="413" r:id="rId4"/>
    <p:sldId id="414" r:id="rId5"/>
    <p:sldId id="415" r:id="rId6"/>
    <p:sldId id="416" r:id="rId7"/>
    <p:sldId id="418" r:id="rId8"/>
    <p:sldId id="384" r:id="rId9"/>
    <p:sldId id="385" r:id="rId10"/>
    <p:sldId id="386" r:id="rId11"/>
    <p:sldId id="396" r:id="rId12"/>
    <p:sldId id="419" r:id="rId13"/>
    <p:sldId id="387" r:id="rId14"/>
    <p:sldId id="420" r:id="rId15"/>
    <p:sldId id="388" r:id="rId16"/>
    <p:sldId id="389" r:id="rId17"/>
    <p:sldId id="390" r:id="rId18"/>
    <p:sldId id="391" r:id="rId19"/>
    <p:sldId id="392" r:id="rId20"/>
    <p:sldId id="411" r:id="rId21"/>
    <p:sldId id="393" r:id="rId22"/>
  </p:sldIdLst>
  <p:sldSz cx="9144000" cy="6858000" type="letter"/>
  <p:notesSz cx="6858000" cy="91440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21" autoAdjust="0"/>
    <p:restoredTop sz="90929"/>
  </p:normalViewPr>
  <p:slideViewPr>
    <p:cSldViewPr>
      <p:cViewPr varScale="1">
        <p:scale>
          <a:sx n="73" d="100"/>
          <a:sy n="73" d="100"/>
        </p:scale>
        <p:origin x="883"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052763" y="8704263"/>
            <a:ext cx="752475" cy="266700"/>
          </a:xfrm>
          <a:prstGeom prst="rect">
            <a:avLst/>
          </a:prstGeom>
          <a:noFill/>
          <a:ln w="12700">
            <a:noFill/>
            <a:miter lim="800000"/>
            <a:headEnd/>
            <a:tailEnd/>
          </a:ln>
          <a:effectLst/>
        </p:spPr>
        <p:txBody>
          <a:bodyPr wrap="none" lIns="87312" tIns="44450" rIns="87312" bIns="44450">
            <a:spAutoFit/>
          </a:bodyPr>
          <a:lstStyle/>
          <a:p>
            <a:pPr algn="ctr" defTabSz="868363">
              <a:lnSpc>
                <a:spcPct val="90000"/>
              </a:lnSpc>
            </a:pPr>
            <a:r>
              <a:rPr lang="en-US" sz="1200"/>
              <a:t>Page </a:t>
            </a:r>
            <a:fld id="{9F025D7B-0068-4A01-AE57-86C1F2384867}" type="slidenum">
              <a:rPr lang="en-US" sz="1200"/>
              <a:pPr algn="ctr" defTabSz="868363">
                <a:lnSpc>
                  <a:spcPct val="90000"/>
                </a:lnSpc>
              </a:pPr>
              <a:t>‹#›</a:t>
            </a:fld>
            <a:endParaRPr lang="en-US" sz="1200"/>
          </a:p>
        </p:txBody>
      </p:sp>
    </p:spTree>
    <p:extLst>
      <p:ext uri="{BB962C8B-B14F-4D97-AF65-F5344CB8AC3E}">
        <p14:creationId xmlns:p14="http://schemas.microsoft.com/office/powerpoint/2010/main" val="21312310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3052763" y="8704263"/>
            <a:ext cx="752475" cy="266700"/>
          </a:xfrm>
          <a:prstGeom prst="rect">
            <a:avLst/>
          </a:prstGeom>
          <a:noFill/>
          <a:ln w="12700">
            <a:noFill/>
            <a:miter lim="800000"/>
            <a:headEnd/>
            <a:tailEnd/>
          </a:ln>
          <a:effectLst/>
        </p:spPr>
        <p:txBody>
          <a:bodyPr wrap="none" lIns="87312" tIns="44450" rIns="87312" bIns="44450">
            <a:spAutoFit/>
          </a:bodyPr>
          <a:lstStyle/>
          <a:p>
            <a:pPr algn="ctr" defTabSz="868363">
              <a:lnSpc>
                <a:spcPct val="90000"/>
              </a:lnSpc>
            </a:pPr>
            <a:r>
              <a:rPr lang="en-US" sz="1200"/>
              <a:t>Page </a:t>
            </a:r>
            <a:fld id="{793EE2F8-0549-43F5-A742-E230EE2F8DB7}" type="slidenum">
              <a:rPr lang="en-US" sz="1200"/>
              <a:pPr algn="ctr" defTabSz="868363">
                <a:lnSpc>
                  <a:spcPct val="90000"/>
                </a:lnSpc>
              </a:pPr>
              <a:t>‹#›</a:t>
            </a:fld>
            <a:endParaRPr lang="en-US" sz="1200"/>
          </a:p>
        </p:txBody>
      </p:sp>
      <p:sp>
        <p:nvSpPr>
          <p:cNvPr id="2051"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a:effec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7" tIns="44450" rIns="90487" bIns="44450"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19997930"/>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Arial" charset="0"/>
        <a:ea typeface="+mn-ea"/>
        <a:cs typeface="+mn-cs"/>
      </a:defRPr>
    </a:lvl1pPr>
    <a:lvl2pPr marL="457200" algn="l" rtl="0" eaLnBrk="0" fontAlgn="base" hangingPunct="0">
      <a:lnSpc>
        <a:spcPct val="90000"/>
      </a:lnSpc>
      <a:spcBef>
        <a:spcPct val="40000"/>
      </a:spcBef>
      <a:spcAft>
        <a:spcPct val="0"/>
      </a:spcAft>
      <a:defRPr sz="1200" kern="1200">
        <a:solidFill>
          <a:schemeClr val="tx1"/>
        </a:solidFill>
        <a:latin typeface="Arial" charset="0"/>
        <a:ea typeface="+mn-ea"/>
        <a:cs typeface="+mn-cs"/>
      </a:defRPr>
    </a:lvl2pPr>
    <a:lvl3pPr marL="914400" algn="l" rtl="0" eaLnBrk="0" fontAlgn="base" hangingPunct="0">
      <a:lnSpc>
        <a:spcPct val="90000"/>
      </a:lnSpc>
      <a:spcBef>
        <a:spcPct val="40000"/>
      </a:spcBef>
      <a:spcAft>
        <a:spcPct val="0"/>
      </a:spcAft>
      <a:defRPr sz="1200" kern="1200">
        <a:solidFill>
          <a:schemeClr val="tx1"/>
        </a:solidFill>
        <a:latin typeface="Arial" charset="0"/>
        <a:ea typeface="+mn-ea"/>
        <a:cs typeface="+mn-cs"/>
      </a:defRPr>
    </a:lvl3pPr>
    <a:lvl4pPr marL="1371600" algn="l" rtl="0" eaLnBrk="0" fontAlgn="base" hangingPunct="0">
      <a:lnSpc>
        <a:spcPct val="90000"/>
      </a:lnSpc>
      <a:spcBef>
        <a:spcPct val="40000"/>
      </a:spcBef>
      <a:spcAft>
        <a:spcPct val="0"/>
      </a:spcAft>
      <a:defRPr sz="1200" kern="1200">
        <a:solidFill>
          <a:schemeClr val="tx1"/>
        </a:solidFill>
        <a:latin typeface="Arial" charset="0"/>
        <a:ea typeface="+mn-ea"/>
        <a:cs typeface="+mn-cs"/>
      </a:defRPr>
    </a:lvl4pPr>
    <a:lvl5pPr marL="1828800" algn="l" rtl="0" eaLnBrk="0" fontAlgn="base" hangingPunct="0">
      <a:lnSpc>
        <a:spcPct val="90000"/>
      </a:lnSpc>
      <a:spcBef>
        <a:spcPct val="4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a:xfrm>
            <a:off x="1150938" y="692150"/>
            <a:ext cx="4556125" cy="3416300"/>
          </a:xfrm>
          <a:ln/>
        </p:spPr>
      </p:sp>
      <p:sp>
        <p:nvSpPr>
          <p:cNvPr id="1587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084471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0"/>
            <a:ext cx="2972004" cy="456704"/>
          </a:xfrm>
          <a:prstGeom prst="rect">
            <a:avLst/>
          </a:prstGeom>
          <a:ln/>
        </p:spPr>
        <p:txBody>
          <a:bodyPr lIns="84408" tIns="42204" rIns="84408" bIns="42204"/>
          <a:lstStyle/>
          <a:p>
            <a:r>
              <a:rPr lang="en-US"/>
              <a:t>The University of Adelaide, School of Computer Science</a:t>
            </a:r>
          </a:p>
        </p:txBody>
      </p:sp>
      <p:sp>
        <p:nvSpPr>
          <p:cNvPr id="5" name="Rectangle 3"/>
          <p:cNvSpPr>
            <a:spLocks noGrp="1" noChangeArrowheads="1"/>
          </p:cNvSpPr>
          <p:nvPr>
            <p:ph type="dt" idx="1"/>
          </p:nvPr>
        </p:nvSpPr>
        <p:spPr>
          <a:xfrm>
            <a:off x="3884463" y="0"/>
            <a:ext cx="2972004" cy="456704"/>
          </a:xfrm>
          <a:prstGeom prst="rect">
            <a:avLst/>
          </a:prstGeom>
          <a:ln/>
        </p:spPr>
        <p:txBody>
          <a:bodyPr lIns="84408" tIns="42204" rIns="84408" bIns="42204"/>
          <a:lstStyle/>
          <a:p>
            <a:fld id="{07DA533B-45CB-4337-89C6-857AE8953CCB}" type="datetime3">
              <a:rPr lang="en-US"/>
              <a:pPr/>
              <a:t>8 February 2018</a:t>
            </a:fld>
            <a:endParaRPr lang="en-US"/>
          </a:p>
        </p:txBody>
      </p:sp>
      <p:sp>
        <p:nvSpPr>
          <p:cNvPr id="6" name="Rectangle 6"/>
          <p:cNvSpPr>
            <a:spLocks noGrp="1" noChangeArrowheads="1"/>
          </p:cNvSpPr>
          <p:nvPr>
            <p:ph type="ftr" sz="quarter" idx="4"/>
          </p:nvPr>
        </p:nvSpPr>
        <p:spPr>
          <a:xfrm>
            <a:off x="1" y="8685878"/>
            <a:ext cx="2972004" cy="456704"/>
          </a:xfrm>
          <a:prstGeom prst="rect">
            <a:avLst/>
          </a:prstGeom>
          <a:ln/>
        </p:spPr>
        <p:txBody>
          <a:bodyPr lIns="84408" tIns="42204" rIns="84408" bIns="42204"/>
          <a:lstStyle/>
          <a:p>
            <a:r>
              <a:rPr lang="en-US"/>
              <a:t>Chapter 2 — Instructions: Language of the Computer</a:t>
            </a:r>
          </a:p>
        </p:txBody>
      </p:sp>
      <p:sp>
        <p:nvSpPr>
          <p:cNvPr id="7" name="Rectangle 7"/>
          <p:cNvSpPr>
            <a:spLocks noGrp="1" noChangeArrowheads="1"/>
          </p:cNvSpPr>
          <p:nvPr>
            <p:ph type="sldNum" sz="quarter" idx="5"/>
          </p:nvPr>
        </p:nvSpPr>
        <p:spPr>
          <a:xfrm>
            <a:off x="3884463" y="8685878"/>
            <a:ext cx="2972004" cy="456704"/>
          </a:xfrm>
          <a:prstGeom prst="rect">
            <a:avLst/>
          </a:prstGeom>
          <a:ln/>
        </p:spPr>
        <p:txBody>
          <a:bodyPr lIns="84408" tIns="42204" rIns="84408" bIns="42204"/>
          <a:lstStyle/>
          <a:p>
            <a:fld id="{AD67176E-D0DA-4D40-9114-1A30A59F807E}" type="slidenum">
              <a:rPr lang="en-US"/>
              <a:pPr/>
              <a:t>3</a:t>
            </a:fld>
            <a:endParaRPr lang="en-US"/>
          </a:p>
        </p:txBody>
      </p:sp>
      <p:sp>
        <p:nvSpPr>
          <p:cNvPr id="243714" name="Rectangle 2"/>
          <p:cNvSpPr>
            <a:spLocks noGrp="1" noRot="1" noChangeAspect="1" noChangeArrowheads="1" noTextEdit="1"/>
          </p:cNvSpPr>
          <p:nvPr>
            <p:ph type="sldImg"/>
          </p:nvPr>
        </p:nvSpPr>
        <p:spPr>
          <a:xfrm>
            <a:off x="1150938" y="692150"/>
            <a:ext cx="4556125" cy="3416300"/>
          </a:xfrm>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39944244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6">
            <a:extLst>
              <a:ext uri="{FF2B5EF4-FFF2-40B4-BE49-F238E27FC236}">
                <a16:creationId xmlns:a16="http://schemas.microsoft.com/office/drawing/2014/main" id="{31707A80-D149-4C8B-85B1-CDD2CA79CBD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fld id="{BEC810ED-8F2C-4481-A4F8-3F53FDE1611F}" type="slidenum">
              <a:rPr lang="en-US" altLang="en-US">
                <a:solidFill>
                  <a:srgbClr val="000000"/>
                </a:solidFill>
                <a:latin typeface="Times New Roman" panose="02020603050405020304" pitchFamily="18" charset="0"/>
              </a:rPr>
              <a:pPr/>
              <a:t>7</a:t>
            </a:fld>
            <a:endParaRPr lang="en-US" altLang="en-US">
              <a:solidFill>
                <a:srgbClr val="000000"/>
              </a:solidFill>
              <a:latin typeface="Times New Roman" panose="02020603050405020304" pitchFamily="18" charset="0"/>
            </a:endParaRPr>
          </a:p>
        </p:txBody>
      </p:sp>
      <p:sp>
        <p:nvSpPr>
          <p:cNvPr id="39939" name="Rectangle 1">
            <a:extLst>
              <a:ext uri="{FF2B5EF4-FFF2-40B4-BE49-F238E27FC236}">
                <a16:creationId xmlns:a16="http://schemas.microsoft.com/office/drawing/2014/main" id="{58D6A57D-8482-4C7C-9106-3F228D4B7275}"/>
              </a:ext>
            </a:extLst>
          </p:cNvPr>
          <p:cNvSpPr>
            <a:spLocks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39940" name="Rectangle 2">
            <a:extLst>
              <a:ext uri="{FF2B5EF4-FFF2-40B4-BE49-F238E27FC236}">
                <a16:creationId xmlns:a16="http://schemas.microsoft.com/office/drawing/2014/main" id="{9DE0EF14-77AA-497E-8285-A774D2DCF4BB}"/>
              </a:ext>
            </a:extLst>
          </p:cNvPr>
          <p:cNvSpPr>
            <a:spLocks noChangeArrowheads="1"/>
          </p:cNvSpPr>
          <p:nvPr>
            <p:ph type="body" idx="1"/>
          </p:nvPr>
        </p:nvSpPr>
        <p:spPr>
          <a:xfrm>
            <a:off x="755650" y="5078413"/>
            <a:ext cx="6048375" cy="48117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914937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5538" name="Rectangle 6">
            <a:extLst>
              <a:ext uri="{FF2B5EF4-FFF2-40B4-BE49-F238E27FC236}">
                <a16:creationId xmlns:a16="http://schemas.microsoft.com/office/drawing/2014/main" id="{EB64C632-0493-4846-A6F0-CBA382C19C63}"/>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eaLnBrk="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eaLnBrk="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eaLnBrk="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eaLnBrk="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eaLnBrk="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eaLnBrk="1"/>
            <a:fld id="{F8E5958C-97AC-4911-8FE3-6B0693DBE1AD}" type="slidenum">
              <a:rPr lang="en-US" altLang="en-US">
                <a:solidFill>
                  <a:srgbClr val="000000"/>
                </a:solidFill>
                <a:latin typeface="Times New Roman" panose="02020603050405020304" pitchFamily="18" charset="0"/>
              </a:rPr>
              <a:pPr eaLnBrk="1"/>
              <a:t>12</a:t>
            </a:fld>
            <a:endParaRPr lang="en-US" altLang="en-US">
              <a:solidFill>
                <a:srgbClr val="000000"/>
              </a:solidFill>
              <a:latin typeface="Times New Roman" panose="02020603050405020304" pitchFamily="18" charset="0"/>
            </a:endParaRPr>
          </a:p>
        </p:txBody>
      </p:sp>
      <p:sp>
        <p:nvSpPr>
          <p:cNvPr id="65539" name="Rectangle 1">
            <a:extLst>
              <a:ext uri="{FF2B5EF4-FFF2-40B4-BE49-F238E27FC236}">
                <a16:creationId xmlns:a16="http://schemas.microsoft.com/office/drawing/2014/main" id="{1D87EDC1-E722-4703-9044-775D8CA659EE}"/>
              </a:ext>
            </a:extLst>
          </p:cNvPr>
          <p:cNvSpPr>
            <a:spLocks noChangeArrowheads="1" noTextEdit="1"/>
          </p:cNvSpPr>
          <p:nvPr>
            <p:ph type="sldImg"/>
          </p:nvPr>
        </p:nvSpPr>
        <p:spPr>
          <a:xfrm>
            <a:off x="1106488" y="812800"/>
            <a:ext cx="5345112"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5540" name="Rectangle 2">
            <a:extLst>
              <a:ext uri="{FF2B5EF4-FFF2-40B4-BE49-F238E27FC236}">
                <a16:creationId xmlns:a16="http://schemas.microsoft.com/office/drawing/2014/main" id="{AE76A477-8F0A-4423-9817-D26B4E66D0D7}"/>
              </a:ext>
            </a:extLst>
          </p:cNvPr>
          <p:cNvSpPr>
            <a:spLocks noChangeArrowheads="1"/>
          </p:cNvSpPr>
          <p:nvPr>
            <p:ph type="body" idx="1"/>
          </p:nvPr>
        </p:nvSpPr>
        <p:spPr>
          <a:xfrm>
            <a:off x="755650" y="5078413"/>
            <a:ext cx="6048375" cy="4811712"/>
          </a:xfrm>
          <a:noFill/>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993198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xfrm>
            <a:off x="1150938" y="692150"/>
            <a:ext cx="4556125" cy="3416300"/>
          </a:xfrm>
          <a:ln/>
        </p:spPr>
      </p:sp>
      <p:sp>
        <p:nvSpPr>
          <p:cNvPr id="194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531517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Rectangle 6">
            <a:extLst>
              <a:ext uri="{FF2B5EF4-FFF2-40B4-BE49-F238E27FC236}">
                <a16:creationId xmlns:a16="http://schemas.microsoft.com/office/drawing/2014/main" id="{F022380B-5426-4443-B1EC-004B84B7B437}"/>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eaLnBrk="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eaLnBrk="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eaLnBrk="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eaLnBrk="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eaLnBrk="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eaLnBrk="1"/>
            <a:fld id="{A0AF065D-FEB3-4C39-BB63-8203C9DD5608}" type="slidenum">
              <a:rPr lang="en-US" altLang="en-US">
                <a:solidFill>
                  <a:srgbClr val="000000"/>
                </a:solidFill>
                <a:latin typeface="Times New Roman" panose="02020603050405020304" pitchFamily="18" charset="0"/>
              </a:rPr>
              <a:pPr eaLnBrk="1"/>
              <a:t>14</a:t>
            </a:fld>
            <a:endParaRPr lang="en-US" altLang="en-US">
              <a:solidFill>
                <a:srgbClr val="000000"/>
              </a:solidFill>
              <a:latin typeface="Times New Roman" panose="02020603050405020304" pitchFamily="18" charset="0"/>
            </a:endParaRPr>
          </a:p>
        </p:txBody>
      </p:sp>
      <p:sp>
        <p:nvSpPr>
          <p:cNvPr id="69635" name="Rectangle 1">
            <a:extLst>
              <a:ext uri="{FF2B5EF4-FFF2-40B4-BE49-F238E27FC236}">
                <a16:creationId xmlns:a16="http://schemas.microsoft.com/office/drawing/2014/main" id="{F0DB7EDB-7BD7-4028-9979-CD5F6954E96B}"/>
              </a:ext>
            </a:extLst>
          </p:cNvPr>
          <p:cNvSpPr>
            <a:spLocks noChangeArrowheads="1" noTextEdit="1"/>
          </p:cNvSpPr>
          <p:nvPr>
            <p:ph type="sldImg"/>
          </p:nvPr>
        </p:nvSpPr>
        <p:spPr>
          <a:xfrm>
            <a:off x="1106488" y="812800"/>
            <a:ext cx="5345112"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9636" name="Rectangle 2">
            <a:extLst>
              <a:ext uri="{FF2B5EF4-FFF2-40B4-BE49-F238E27FC236}">
                <a16:creationId xmlns:a16="http://schemas.microsoft.com/office/drawing/2014/main" id="{FADD009B-BE2A-4EB7-B10E-E6B4E47290D9}"/>
              </a:ext>
            </a:extLst>
          </p:cNvPr>
          <p:cNvSpPr>
            <a:spLocks noChangeArrowheads="1"/>
          </p:cNvSpPr>
          <p:nvPr>
            <p:ph type="body" idx="1"/>
          </p:nvPr>
        </p:nvSpPr>
        <p:spPr>
          <a:xfrm>
            <a:off x="755650" y="5078413"/>
            <a:ext cx="6048375" cy="4811712"/>
          </a:xfrm>
          <a:noFill/>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3444792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835206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609600"/>
            <a:ext cx="17907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90600" y="609600"/>
            <a:ext cx="52197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772400" cy="685800"/>
          </a:xfrm>
        </p:spPr>
        <p:txBody>
          <a:bodyPr/>
          <a:lstStyle/>
          <a:p>
            <a:r>
              <a:rPr lang="en-US"/>
              <a:t>Click to edit Master title style</a:t>
            </a:r>
          </a:p>
        </p:txBody>
      </p:sp>
      <p:sp>
        <p:nvSpPr>
          <p:cNvPr id="3" name="Text Placeholder 2"/>
          <p:cNvSpPr>
            <a:spLocks noGrp="1"/>
          </p:cNvSpPr>
          <p:nvPr>
            <p:ph type="body" sz="half" idx="1"/>
          </p:nvPr>
        </p:nvSpPr>
        <p:spPr>
          <a:xfrm>
            <a:off x="685800" y="914400"/>
            <a:ext cx="7772400" cy="2514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85800" y="3581400"/>
            <a:ext cx="7772400" cy="2514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85800" y="6248400"/>
            <a:ext cx="1905000" cy="457200"/>
          </a:xfrm>
          <a:prstGeom prst="rect">
            <a:avLst/>
          </a:prstGeom>
        </p:spPr>
        <p:txBody>
          <a:bodyPr/>
          <a:lstStyle>
            <a:lvl1pPr>
              <a:defRPr/>
            </a:lvl1pPr>
          </a:lstStyle>
          <a:p>
            <a:r>
              <a:rPr lang="en-US"/>
              <a:t>Nov. 9, 2004</a:t>
            </a:r>
          </a:p>
        </p:txBody>
      </p:sp>
      <p:sp>
        <p:nvSpPr>
          <p:cNvPr id="6" name="Footer Placeholder 5"/>
          <p:cNvSpPr>
            <a:spLocks noGrp="1"/>
          </p:cNvSpPr>
          <p:nvPr>
            <p:ph type="ftr" sz="quarter" idx="11"/>
          </p:nvPr>
        </p:nvSpPr>
        <p:spPr>
          <a:xfrm>
            <a:off x="3124200" y="6248400"/>
            <a:ext cx="2895600" cy="457200"/>
          </a:xfrm>
          <a:prstGeom prst="rect">
            <a:avLst/>
          </a:prstGeom>
        </p:spPr>
        <p:txBody>
          <a:bodyPr/>
          <a:lstStyle>
            <a:lvl1pPr>
              <a:defRPr/>
            </a:lvl1pPr>
          </a:lstStyle>
          <a:p>
            <a:r>
              <a:rPr lang="en-US"/>
              <a:t>Lec.8</a:t>
            </a:r>
          </a:p>
        </p:txBody>
      </p:sp>
      <p:sp>
        <p:nvSpPr>
          <p:cNvPr id="7" name="Slide Number Placeholder 6"/>
          <p:cNvSpPr>
            <a:spLocks noGrp="1"/>
          </p:cNvSpPr>
          <p:nvPr>
            <p:ph type="sldNum" sz="quarter" idx="12"/>
          </p:nvPr>
        </p:nvSpPr>
        <p:spPr>
          <a:xfrm>
            <a:off x="6553200" y="6248400"/>
            <a:ext cx="1905000" cy="457200"/>
          </a:xfrm>
          <a:prstGeom prst="rect">
            <a:avLst/>
          </a:prstGeom>
        </p:spPr>
        <p:txBody>
          <a:bodyPr/>
          <a:lstStyle>
            <a:lvl1pPr>
              <a:defRPr/>
            </a:lvl1pPr>
          </a:lstStyle>
          <a:p>
            <a:fld id="{E60BC35A-144F-425C-A372-702EC6EFB5DA}"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772400" cy="685800"/>
          </a:xfrm>
        </p:spPr>
        <p:txBody>
          <a:bodyPr/>
          <a:lstStyle/>
          <a:p>
            <a:r>
              <a:rPr lang="en-US"/>
              <a:t>Click to edit Master title style</a:t>
            </a:r>
          </a:p>
        </p:txBody>
      </p:sp>
      <p:sp>
        <p:nvSpPr>
          <p:cNvPr id="3" name="Text Placeholder 2"/>
          <p:cNvSpPr>
            <a:spLocks noGrp="1"/>
          </p:cNvSpPr>
          <p:nvPr>
            <p:ph type="body" sz="half" idx="1"/>
          </p:nvPr>
        </p:nvSpPr>
        <p:spPr>
          <a:xfrm>
            <a:off x="685800" y="914400"/>
            <a:ext cx="3810000" cy="518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14400"/>
            <a:ext cx="3810000" cy="518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85800" y="6248400"/>
            <a:ext cx="1905000" cy="457200"/>
          </a:xfrm>
          <a:prstGeom prst="rect">
            <a:avLst/>
          </a:prstGeom>
        </p:spPr>
        <p:txBody>
          <a:bodyPr/>
          <a:lstStyle>
            <a:lvl1pPr>
              <a:defRPr/>
            </a:lvl1pPr>
          </a:lstStyle>
          <a:p>
            <a:r>
              <a:rPr lang="en-US"/>
              <a:t>Nov. 9, 2004</a:t>
            </a:r>
          </a:p>
        </p:txBody>
      </p:sp>
      <p:sp>
        <p:nvSpPr>
          <p:cNvPr id="6" name="Footer Placeholder 5"/>
          <p:cNvSpPr>
            <a:spLocks noGrp="1"/>
          </p:cNvSpPr>
          <p:nvPr>
            <p:ph type="ftr" sz="quarter" idx="11"/>
          </p:nvPr>
        </p:nvSpPr>
        <p:spPr>
          <a:xfrm>
            <a:off x="3124200" y="6248400"/>
            <a:ext cx="2895600" cy="457200"/>
          </a:xfrm>
          <a:prstGeom prst="rect">
            <a:avLst/>
          </a:prstGeom>
        </p:spPr>
        <p:txBody>
          <a:bodyPr/>
          <a:lstStyle>
            <a:lvl1pPr>
              <a:defRPr/>
            </a:lvl1pPr>
          </a:lstStyle>
          <a:p>
            <a:r>
              <a:rPr lang="en-US"/>
              <a:t>Lec.8</a:t>
            </a:r>
          </a:p>
        </p:txBody>
      </p:sp>
      <p:sp>
        <p:nvSpPr>
          <p:cNvPr id="7" name="Slide Number Placeholder 6"/>
          <p:cNvSpPr>
            <a:spLocks noGrp="1"/>
          </p:cNvSpPr>
          <p:nvPr>
            <p:ph type="sldNum" sz="quarter" idx="12"/>
          </p:nvPr>
        </p:nvSpPr>
        <p:spPr>
          <a:xfrm>
            <a:off x="6553200" y="6248400"/>
            <a:ext cx="1905000" cy="457200"/>
          </a:xfrm>
          <a:prstGeom prst="rect">
            <a:avLst/>
          </a:prstGeom>
        </p:spPr>
        <p:txBody>
          <a:bodyPr/>
          <a:lstStyle>
            <a:lvl1pPr>
              <a:defRPr/>
            </a:lvl1pPr>
          </a:lstStyle>
          <a:p>
            <a:fld id="{F8B6834A-54C7-48CA-8B5C-4913EC4261A1}"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906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609600"/>
            <a:ext cx="7162800" cy="1143000"/>
          </a:xfrm>
          <a:prstGeom prst="rect">
            <a:avLst/>
          </a:prstGeom>
          <a:noFill/>
          <a:ln w="12700">
            <a:noFill/>
            <a:miter lim="800000"/>
            <a:headEnd/>
            <a:tailEnd/>
          </a:ln>
          <a:effectLst/>
        </p:spPr>
        <p:txBody>
          <a:bodyPr vert="horz" wrap="square" lIns="90487" tIns="44450" rIns="90487" bIns="44450" numCol="1" anchor="ctr" anchorCtr="0" compatLnSpc="1">
            <a:prstTxWarp prst="textNoShape">
              <a:avLst/>
            </a:prstTxWarp>
          </a:bodyPr>
          <a:lstStyle/>
          <a:p>
            <a:pPr lvl="0"/>
            <a:r>
              <a:rPr lang="en-US"/>
              <a:t>Slide Title</a:t>
            </a:r>
          </a:p>
        </p:txBody>
      </p:sp>
      <p:sp>
        <p:nvSpPr>
          <p:cNvPr id="1027" name="Rectangle 3"/>
          <p:cNvSpPr>
            <a:spLocks noGrp="1" noChangeArrowheads="1"/>
          </p:cNvSpPr>
          <p:nvPr>
            <p:ph type="body" idx="1"/>
          </p:nvPr>
        </p:nvSpPr>
        <p:spPr bwMode="auto">
          <a:xfrm>
            <a:off x="990600" y="1981200"/>
            <a:ext cx="7162800" cy="4114800"/>
          </a:xfrm>
          <a:prstGeom prst="rect">
            <a:avLst/>
          </a:prstGeom>
          <a:noFill/>
          <a:ln w="12700">
            <a:noFill/>
            <a:miter lim="800000"/>
            <a:headEnd/>
            <a:tailEnd/>
          </a:ln>
          <a:effectLst/>
        </p:spPr>
        <p:txBody>
          <a:bodyPr vert="horz" wrap="square" lIns="90487" tIns="44450" rIns="90487" bIns="44450"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ChangeArrowheads="1"/>
          </p:cNvSpPr>
          <p:nvPr/>
        </p:nvSpPr>
        <p:spPr bwMode="auto">
          <a:xfrm>
            <a:off x="7713663" y="6289675"/>
            <a:ext cx="1069975" cy="271463"/>
          </a:xfrm>
          <a:prstGeom prst="rect">
            <a:avLst/>
          </a:prstGeom>
          <a:noFill/>
          <a:ln w="12700">
            <a:noFill/>
            <a:miter lim="800000"/>
            <a:headEnd/>
            <a:tailEnd/>
          </a:ln>
          <a:effectLst/>
        </p:spPr>
        <p:txBody>
          <a:bodyPr wrap="none" lIns="90487" tIns="44450" rIns="90487" bIns="44450">
            <a:spAutoFit/>
          </a:bodyPr>
          <a:lstStyle/>
          <a:p>
            <a:pPr algn="r"/>
            <a:r>
              <a:rPr lang="en-US" sz="1200"/>
              <a:t>DAP.F96  </a:t>
            </a:r>
            <a:fld id="{DB92C2C2-2C5B-4D5D-93DB-92DD2A44BDF1}" type="slidenum">
              <a:rPr lang="en-US" sz="1200"/>
              <a:pPr algn="r"/>
              <a:t>‹#›</a:t>
            </a:fld>
            <a:endParaRPr lang="en-US" sz="12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lnSpc>
          <a:spcPct val="90000"/>
        </a:lnSpc>
        <a:spcBef>
          <a:spcPct val="0"/>
        </a:spcBef>
        <a:spcAft>
          <a:spcPct val="0"/>
        </a:spcAft>
        <a:defRPr sz="3600" b="1">
          <a:solidFill>
            <a:schemeClr val="hlink"/>
          </a:solidFill>
          <a:latin typeface="+mj-lt"/>
          <a:ea typeface="+mj-ea"/>
          <a:cs typeface="+mj-cs"/>
        </a:defRPr>
      </a:lvl1pPr>
      <a:lvl2pPr algn="ctr" rtl="0" eaLnBrk="0" fontAlgn="base" hangingPunct="0">
        <a:lnSpc>
          <a:spcPct val="90000"/>
        </a:lnSpc>
        <a:spcBef>
          <a:spcPct val="0"/>
        </a:spcBef>
        <a:spcAft>
          <a:spcPct val="0"/>
        </a:spcAft>
        <a:defRPr sz="3600" b="1">
          <a:solidFill>
            <a:schemeClr val="hlink"/>
          </a:solidFill>
          <a:latin typeface="Arial" charset="0"/>
        </a:defRPr>
      </a:lvl2pPr>
      <a:lvl3pPr algn="ctr" rtl="0" eaLnBrk="0" fontAlgn="base" hangingPunct="0">
        <a:lnSpc>
          <a:spcPct val="90000"/>
        </a:lnSpc>
        <a:spcBef>
          <a:spcPct val="0"/>
        </a:spcBef>
        <a:spcAft>
          <a:spcPct val="0"/>
        </a:spcAft>
        <a:defRPr sz="3600" b="1">
          <a:solidFill>
            <a:schemeClr val="hlink"/>
          </a:solidFill>
          <a:latin typeface="Arial" charset="0"/>
        </a:defRPr>
      </a:lvl3pPr>
      <a:lvl4pPr algn="ctr" rtl="0" eaLnBrk="0" fontAlgn="base" hangingPunct="0">
        <a:lnSpc>
          <a:spcPct val="90000"/>
        </a:lnSpc>
        <a:spcBef>
          <a:spcPct val="0"/>
        </a:spcBef>
        <a:spcAft>
          <a:spcPct val="0"/>
        </a:spcAft>
        <a:defRPr sz="3600" b="1">
          <a:solidFill>
            <a:schemeClr val="hlink"/>
          </a:solidFill>
          <a:latin typeface="Arial" charset="0"/>
        </a:defRPr>
      </a:lvl4pPr>
      <a:lvl5pPr algn="ctr" rtl="0" eaLnBrk="0" fontAlgn="base" hangingPunct="0">
        <a:lnSpc>
          <a:spcPct val="90000"/>
        </a:lnSpc>
        <a:spcBef>
          <a:spcPct val="0"/>
        </a:spcBef>
        <a:spcAft>
          <a:spcPct val="0"/>
        </a:spcAft>
        <a:defRPr sz="3600" b="1">
          <a:solidFill>
            <a:schemeClr val="hlink"/>
          </a:solidFill>
          <a:latin typeface="Arial" charset="0"/>
        </a:defRPr>
      </a:lvl5pPr>
      <a:lvl6pPr marL="457200" algn="ctr" rtl="0" eaLnBrk="0" fontAlgn="base" hangingPunct="0">
        <a:lnSpc>
          <a:spcPct val="90000"/>
        </a:lnSpc>
        <a:spcBef>
          <a:spcPct val="0"/>
        </a:spcBef>
        <a:spcAft>
          <a:spcPct val="0"/>
        </a:spcAft>
        <a:defRPr sz="3600" b="1">
          <a:solidFill>
            <a:schemeClr val="hlink"/>
          </a:solidFill>
          <a:latin typeface="Arial" charset="0"/>
        </a:defRPr>
      </a:lvl6pPr>
      <a:lvl7pPr marL="914400" algn="ctr" rtl="0" eaLnBrk="0" fontAlgn="base" hangingPunct="0">
        <a:lnSpc>
          <a:spcPct val="90000"/>
        </a:lnSpc>
        <a:spcBef>
          <a:spcPct val="0"/>
        </a:spcBef>
        <a:spcAft>
          <a:spcPct val="0"/>
        </a:spcAft>
        <a:defRPr sz="3600" b="1">
          <a:solidFill>
            <a:schemeClr val="hlink"/>
          </a:solidFill>
          <a:latin typeface="Arial" charset="0"/>
        </a:defRPr>
      </a:lvl7pPr>
      <a:lvl8pPr marL="1371600" algn="ctr" rtl="0" eaLnBrk="0" fontAlgn="base" hangingPunct="0">
        <a:lnSpc>
          <a:spcPct val="90000"/>
        </a:lnSpc>
        <a:spcBef>
          <a:spcPct val="0"/>
        </a:spcBef>
        <a:spcAft>
          <a:spcPct val="0"/>
        </a:spcAft>
        <a:defRPr sz="3600" b="1">
          <a:solidFill>
            <a:schemeClr val="hlink"/>
          </a:solidFill>
          <a:latin typeface="Arial" charset="0"/>
        </a:defRPr>
      </a:lvl8pPr>
      <a:lvl9pPr marL="1828800" algn="ctr" rtl="0" eaLnBrk="0" fontAlgn="base" hangingPunct="0">
        <a:lnSpc>
          <a:spcPct val="90000"/>
        </a:lnSpc>
        <a:spcBef>
          <a:spcPct val="0"/>
        </a:spcBef>
        <a:spcAft>
          <a:spcPct val="0"/>
        </a:spcAft>
        <a:defRPr sz="3600" b="1">
          <a:solidFill>
            <a:schemeClr val="hlink"/>
          </a:solidFill>
          <a:latin typeface="Arial" charset="0"/>
        </a:defRPr>
      </a:lvl9pPr>
    </p:titleStyle>
    <p:bodyStyle>
      <a:lvl1pPr marL="285750" indent="-285750" algn="l" rtl="0" eaLnBrk="0" fontAlgn="base" hangingPunct="0">
        <a:lnSpc>
          <a:spcPct val="90000"/>
        </a:lnSpc>
        <a:spcBef>
          <a:spcPct val="30000"/>
        </a:spcBef>
        <a:spcAft>
          <a:spcPct val="0"/>
        </a:spcAft>
        <a:buSzPct val="100000"/>
        <a:buChar char="•"/>
        <a:defRPr sz="2400" b="1">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SzPct val="100000"/>
        <a:buChar char="–"/>
        <a:defRPr b="1">
          <a:solidFill>
            <a:schemeClr val="tx1"/>
          </a:solidFill>
          <a:latin typeface="+mn-lt"/>
        </a:defRPr>
      </a:lvl2pPr>
      <a:lvl3pPr marL="1143000" indent="-228600" algn="l" rtl="0" eaLnBrk="0" fontAlgn="base" hangingPunct="0">
        <a:lnSpc>
          <a:spcPct val="90000"/>
        </a:lnSpc>
        <a:spcBef>
          <a:spcPct val="30000"/>
        </a:spcBef>
        <a:spcAft>
          <a:spcPct val="0"/>
        </a:spcAft>
        <a:buSzPct val="100000"/>
        <a:buChar char="»"/>
        <a:defRPr b="1">
          <a:solidFill>
            <a:schemeClr val="tx1"/>
          </a:solidFill>
          <a:latin typeface="+mn-lt"/>
        </a:defRPr>
      </a:lvl3pPr>
      <a:lvl4pPr marL="1543050" indent="-171450" algn="l" rtl="0" eaLnBrk="0" fontAlgn="base" hangingPunct="0">
        <a:lnSpc>
          <a:spcPct val="90000"/>
        </a:lnSpc>
        <a:spcBef>
          <a:spcPct val="30000"/>
        </a:spcBef>
        <a:spcAft>
          <a:spcPct val="0"/>
        </a:spcAft>
        <a:buSzPct val="100000"/>
        <a:buChar char="•"/>
        <a:defRPr sz="1400" b="1">
          <a:solidFill>
            <a:schemeClr val="tx1"/>
          </a:solidFill>
          <a:latin typeface="+mn-lt"/>
        </a:defRPr>
      </a:lvl4pPr>
      <a:lvl5pPr marL="2000250" indent="-171450" algn="l" rtl="0" eaLnBrk="0" fontAlgn="base" hangingPunct="0">
        <a:lnSpc>
          <a:spcPct val="90000"/>
        </a:lnSpc>
        <a:spcBef>
          <a:spcPct val="30000"/>
        </a:spcBef>
        <a:spcAft>
          <a:spcPct val="0"/>
        </a:spcAft>
        <a:buSzPct val="100000"/>
        <a:buChar char="–"/>
        <a:defRPr sz="1400" b="1">
          <a:solidFill>
            <a:schemeClr val="tx1"/>
          </a:solidFill>
          <a:latin typeface="+mn-lt"/>
        </a:defRPr>
      </a:lvl5pPr>
      <a:lvl6pPr marL="2457450" indent="-171450" algn="l" rtl="0" eaLnBrk="0" fontAlgn="base" hangingPunct="0">
        <a:lnSpc>
          <a:spcPct val="90000"/>
        </a:lnSpc>
        <a:spcBef>
          <a:spcPct val="30000"/>
        </a:spcBef>
        <a:spcAft>
          <a:spcPct val="0"/>
        </a:spcAft>
        <a:buSzPct val="100000"/>
        <a:buChar char="–"/>
        <a:defRPr sz="1400" b="1">
          <a:solidFill>
            <a:schemeClr val="tx1"/>
          </a:solidFill>
          <a:latin typeface="+mn-lt"/>
        </a:defRPr>
      </a:lvl6pPr>
      <a:lvl7pPr marL="2914650" indent="-171450" algn="l" rtl="0" eaLnBrk="0" fontAlgn="base" hangingPunct="0">
        <a:lnSpc>
          <a:spcPct val="90000"/>
        </a:lnSpc>
        <a:spcBef>
          <a:spcPct val="30000"/>
        </a:spcBef>
        <a:spcAft>
          <a:spcPct val="0"/>
        </a:spcAft>
        <a:buSzPct val="100000"/>
        <a:buChar char="–"/>
        <a:defRPr sz="1400" b="1">
          <a:solidFill>
            <a:schemeClr val="tx1"/>
          </a:solidFill>
          <a:latin typeface="+mn-lt"/>
        </a:defRPr>
      </a:lvl7pPr>
      <a:lvl8pPr marL="3371850" indent="-171450" algn="l" rtl="0" eaLnBrk="0" fontAlgn="base" hangingPunct="0">
        <a:lnSpc>
          <a:spcPct val="90000"/>
        </a:lnSpc>
        <a:spcBef>
          <a:spcPct val="30000"/>
        </a:spcBef>
        <a:spcAft>
          <a:spcPct val="0"/>
        </a:spcAft>
        <a:buSzPct val="100000"/>
        <a:buChar char="–"/>
        <a:defRPr sz="1400" b="1">
          <a:solidFill>
            <a:schemeClr val="tx1"/>
          </a:solidFill>
          <a:latin typeface="+mn-lt"/>
        </a:defRPr>
      </a:lvl8pPr>
      <a:lvl9pPr marL="3829050" indent="-171450" algn="l" rtl="0" eaLnBrk="0" fontAlgn="base" hangingPunct="0">
        <a:lnSpc>
          <a:spcPct val="90000"/>
        </a:lnSpc>
        <a:spcBef>
          <a:spcPct val="30000"/>
        </a:spcBef>
        <a:spcAft>
          <a:spcPct val="0"/>
        </a:spcAft>
        <a:buSzPct val="100000"/>
        <a:buChar char="–"/>
        <a:defRPr sz="14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114300" y="1981200"/>
            <a:ext cx="8877300" cy="1828800"/>
          </a:xfrm>
          <a:solidFill>
            <a:schemeClr val="accent1"/>
          </a:solidFill>
          <a:ln/>
        </p:spPr>
        <p:txBody>
          <a:bodyPr/>
          <a:lstStyle/>
          <a:p>
            <a:r>
              <a:rPr lang="en-US" sz="3200" dirty="0">
                <a:solidFill>
                  <a:schemeClr val="tx1"/>
                </a:solidFill>
              </a:rPr>
              <a:t>Lecture 10: </a:t>
            </a:r>
            <a:br>
              <a:rPr lang="en-US" sz="3200" dirty="0">
                <a:solidFill>
                  <a:schemeClr val="tx1"/>
                </a:solidFill>
              </a:rPr>
            </a:br>
            <a:r>
              <a:rPr lang="en-US" sz="3200" dirty="0">
                <a:solidFill>
                  <a:schemeClr val="tx1"/>
                </a:solidFill>
              </a:rPr>
              <a:t> Dynamic Branch Prediction </a:t>
            </a:r>
            <a:br>
              <a:rPr lang="en-US" sz="3200" dirty="0">
                <a:solidFill>
                  <a:schemeClr val="tx1"/>
                </a:solidFill>
              </a:rPr>
            </a:br>
            <a:endParaRPr lang="en-US" sz="3200" dirty="0">
              <a:solidFill>
                <a:schemeClr val="tx1"/>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381000" y="76200"/>
            <a:ext cx="8382000" cy="685800"/>
          </a:xfrm>
        </p:spPr>
        <p:txBody>
          <a:bodyPr/>
          <a:lstStyle/>
          <a:p>
            <a:r>
              <a:rPr lang="en-US" sz="2800" dirty="0">
                <a:solidFill>
                  <a:srgbClr val="0070C0"/>
                </a:solidFill>
              </a:rPr>
              <a:t>Performance of Correlating Branch Prediction</a:t>
            </a:r>
          </a:p>
        </p:txBody>
      </p:sp>
      <p:sp>
        <p:nvSpPr>
          <p:cNvPr id="75780" name="Rectangle 4"/>
          <p:cNvSpPr>
            <a:spLocks noGrp="1" noChangeArrowheads="1"/>
          </p:cNvSpPr>
          <p:nvPr>
            <p:ph type="body" sz="half" idx="1"/>
          </p:nvPr>
        </p:nvSpPr>
        <p:spPr>
          <a:xfrm>
            <a:off x="152400" y="914400"/>
            <a:ext cx="3886200" cy="3657600"/>
          </a:xfrm>
        </p:spPr>
        <p:txBody>
          <a:bodyPr/>
          <a:lstStyle/>
          <a:p>
            <a:r>
              <a:rPr lang="en-US" sz="2800" b="0" dirty="0"/>
              <a:t>With 1024 entries, (2,2) performs better than a 4096 entry non-correlating 2-bit predictor.</a:t>
            </a:r>
          </a:p>
          <a:p>
            <a:r>
              <a:rPr lang="en-US" sz="2800" b="0" dirty="0"/>
              <a:t>Outperforms a 2-bit predictor with infinite number of entries</a:t>
            </a:r>
          </a:p>
        </p:txBody>
      </p:sp>
      <p:pic>
        <p:nvPicPr>
          <p:cNvPr id="75779" name="Picture 3" descr="Ch3-fig15"/>
          <p:cNvPicPr>
            <a:picLocks noChangeAspect="1" noChangeArrowheads="1"/>
          </p:cNvPicPr>
          <p:nvPr/>
        </p:nvPicPr>
        <p:blipFill>
          <a:blip r:embed="rId2" cstate="print">
            <a:lum contrast="6000"/>
          </a:blip>
          <a:srcRect b="10909"/>
          <a:stretch>
            <a:fillRect/>
          </a:stretch>
        </p:blipFill>
        <p:spPr bwMode="auto">
          <a:xfrm>
            <a:off x="3886200" y="914400"/>
            <a:ext cx="5186363" cy="541020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7162800" cy="1143000"/>
          </a:xfrm>
        </p:spPr>
        <p:txBody>
          <a:bodyPr/>
          <a:lstStyle/>
          <a:p>
            <a:r>
              <a:rPr lang="en-US" dirty="0">
                <a:solidFill>
                  <a:srgbClr val="0070C0"/>
                </a:solidFill>
              </a:rPr>
              <a:t>Tournament Predictor</a:t>
            </a:r>
          </a:p>
        </p:txBody>
      </p:sp>
      <p:sp>
        <p:nvSpPr>
          <p:cNvPr id="3" name="Content Placeholder 2"/>
          <p:cNvSpPr>
            <a:spLocks noGrp="1"/>
          </p:cNvSpPr>
          <p:nvPr>
            <p:ph idx="1"/>
          </p:nvPr>
        </p:nvSpPr>
        <p:spPr>
          <a:xfrm>
            <a:off x="914400" y="1219200"/>
            <a:ext cx="7391400" cy="4114800"/>
          </a:xfrm>
        </p:spPr>
        <p:txBody>
          <a:bodyPr/>
          <a:lstStyle/>
          <a:p>
            <a:pPr>
              <a:buNone/>
            </a:pPr>
            <a:r>
              <a:rPr lang="en-US" sz="2000" b="0" dirty="0">
                <a:solidFill>
                  <a:srgbClr val="0070C0"/>
                </a:solidFill>
              </a:rPr>
              <a:t>    Tournament Predictors </a:t>
            </a:r>
            <a:r>
              <a:rPr lang="en-US" sz="2000" b="0" dirty="0"/>
              <a:t>use multiple predictors, one based on global information (many recent branches) and another based on local information (current branch), and combining them with a selector. Existing tournament predictors use a 2-bit </a:t>
            </a:r>
            <a:r>
              <a:rPr lang="en-US" sz="2000" b="0" dirty="0">
                <a:solidFill>
                  <a:srgbClr val="0070C0"/>
                </a:solidFill>
              </a:rPr>
              <a:t>saturating counter </a:t>
            </a:r>
            <a:r>
              <a:rPr lang="en-US" sz="2000" b="0" dirty="0"/>
              <a:t>per branch (similar to a simple 2-bit counter) to choose from two predictors (local, global or mix) based on which was most effective in recent branch prediction. </a:t>
            </a:r>
          </a:p>
          <a:p>
            <a:r>
              <a:rPr lang="en-US" sz="2000" b="0" dirty="0"/>
              <a:t>DEC Alpha and the AMD Opteron processors use tournament predictors. </a:t>
            </a:r>
          </a:p>
          <a:p>
            <a:r>
              <a:rPr lang="en-US" sz="2000" b="0" dirty="0"/>
              <a:t>Intel Core Duo and i7 processors use sophisticated 2-level predictors.</a:t>
            </a:r>
          </a:p>
          <a:p>
            <a:pPr>
              <a:buNone/>
            </a:pPr>
            <a:endParaRPr lang="en-US" b="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reeform 2">
            <a:extLst>
              <a:ext uri="{FF2B5EF4-FFF2-40B4-BE49-F238E27FC236}">
                <a16:creationId xmlns:a16="http://schemas.microsoft.com/office/drawing/2014/main" id="{66C42CEB-64E5-492D-BF27-7B571E212C19}"/>
              </a:ext>
            </a:extLst>
          </p:cNvPr>
          <p:cNvSpPr>
            <a:spLocks noChangeArrowheads="1"/>
          </p:cNvSpPr>
          <p:nvPr/>
        </p:nvSpPr>
        <p:spPr bwMode="auto">
          <a:xfrm>
            <a:off x="406400" y="365125"/>
            <a:ext cx="36513" cy="36513"/>
          </a:xfrm>
          <a:custGeom>
            <a:avLst/>
            <a:gdLst>
              <a:gd name="T0" fmla="*/ 0 w 102"/>
              <a:gd name="T1" fmla="*/ 0 h 102"/>
              <a:gd name="T2" fmla="*/ 2147483647 w 102"/>
              <a:gd name="T3" fmla="*/ 0 h 102"/>
              <a:gd name="T4" fmla="*/ 2147483647 w 102"/>
              <a:gd name="T5" fmla="*/ 2147483647 h 102"/>
              <a:gd name="T6" fmla="*/ 0 w 102"/>
              <a:gd name="T7" fmla="*/ 2147483647 h 102"/>
              <a:gd name="T8" fmla="*/ 0 w 102"/>
              <a:gd name="T9" fmla="*/ 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0" y="0"/>
                </a:moveTo>
                <a:lnTo>
                  <a:pt x="101" y="0"/>
                </a:lnTo>
                <a:lnTo>
                  <a:pt x="101" y="101"/>
                </a:lnTo>
                <a:lnTo>
                  <a:pt x="0" y="101"/>
                </a:lnTo>
                <a:lnTo>
                  <a:pt x="0" y="0"/>
                </a:lnTo>
              </a:path>
            </a:pathLst>
          </a:custGeom>
          <a:solidFill>
            <a:srgbClr val="FFFFFF"/>
          </a:solidFill>
          <a:ln>
            <a:noFill/>
          </a:ln>
          <a:effectLst/>
          <a:extLst>
            <a:ext uri="{91240B29-F687-4F45-9708-019B960494DF}">
              <a14:hiddenLine xmlns:a14="http://schemas.microsoft.com/office/drawing/2010/main" w="9525" cap="flat">
                <a:solidFill>
                  <a:srgbClr val="3465A4"/>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195" name="Rectangle 1">
            <a:extLst>
              <a:ext uri="{FF2B5EF4-FFF2-40B4-BE49-F238E27FC236}">
                <a16:creationId xmlns:a16="http://schemas.microsoft.com/office/drawing/2014/main" id="{D9D996AF-CB69-47E5-9224-82396F26DEA7}"/>
              </a:ext>
            </a:extLst>
          </p:cNvPr>
          <p:cNvSpPr>
            <a:spLocks noChangeArrowheads="1"/>
          </p:cNvSpPr>
          <p:nvPr/>
        </p:nvSpPr>
        <p:spPr bwMode="auto">
          <a:xfrm>
            <a:off x="304800" y="4724400"/>
            <a:ext cx="8534400" cy="103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100" b="1"/>
              <a:t>Figure 3.5 A tournament predictor using the branch address to index a set of 2-bit selection counters, which choose between a local and a global predictor.</a:t>
            </a:r>
            <a:r>
              <a:rPr lang="en-US" altLang="en-US" sz="1100"/>
              <a:t> In this case, the index to the selector table is the current branch address. The two tables are also 2-bit predictors that are indexed by the global history and branch address, respectively. The selector acts like a 2-bit predictor, changing the preferred predictor for a branch address when two mispredicts occur in a row. The number of bits of the branch address used to index the selector table and the local predictor table is equal to the length of the global branch history used to index the global prediction table. Note that misprediction is a bit tricky because we need to change both the selector table and either the global or local predictor.</a:t>
            </a:r>
          </a:p>
        </p:txBody>
      </p:sp>
      <p:pic>
        <p:nvPicPr>
          <p:cNvPr id="8196" name="Picture 2" descr="Y:\WOMAT\Production\Artfinal\0000000038\MKCAD\978-0-12-811905-1\0003165542\XMLLowres\f03-05-9780128119051.jpg">
            <a:extLst>
              <a:ext uri="{FF2B5EF4-FFF2-40B4-BE49-F238E27FC236}">
                <a16:creationId xmlns:a16="http://schemas.microsoft.com/office/drawing/2014/main" id="{FA21B713-2F70-404A-9EF2-1B73EEB9AF9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9100" y="1828800"/>
            <a:ext cx="3225800"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0909789"/>
      </p:ext>
    </p:extLst>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8" name="Picture 12" descr="f03-04-9780123838728"/>
          <p:cNvPicPr>
            <a:picLocks noChangeAspect="1" noChangeArrowheads="1"/>
          </p:cNvPicPr>
          <p:nvPr/>
        </p:nvPicPr>
        <p:blipFill>
          <a:blip r:embed="rId3" cstate="print"/>
          <a:srcRect/>
          <a:stretch>
            <a:fillRect/>
          </a:stretch>
        </p:blipFill>
        <p:spPr bwMode="auto">
          <a:xfrm>
            <a:off x="838200" y="914400"/>
            <a:ext cx="7080250" cy="4062293"/>
          </a:xfrm>
          <a:prstGeom prst="rect">
            <a:avLst/>
          </a:prstGeom>
          <a:noFill/>
        </p:spPr>
      </p:pic>
      <p:sp>
        <p:nvSpPr>
          <p:cNvPr id="4109" name="Rectangle 13"/>
          <p:cNvSpPr>
            <a:spLocks noChangeArrowheads="1"/>
          </p:cNvSpPr>
          <p:nvPr/>
        </p:nvSpPr>
        <p:spPr bwMode="auto">
          <a:xfrm>
            <a:off x="381000" y="5008731"/>
            <a:ext cx="8108950" cy="1015663"/>
          </a:xfrm>
          <a:prstGeom prst="rect">
            <a:avLst/>
          </a:prstGeom>
          <a:noFill/>
          <a:ln w="9525">
            <a:noFill/>
            <a:miter lim="800000"/>
            <a:headEnd/>
            <a:tailEnd/>
          </a:ln>
          <a:effectLst/>
        </p:spPr>
        <p:txBody>
          <a:bodyPr anchor="ctr">
            <a:spAutoFit/>
          </a:bodyPr>
          <a:lstStyle/>
          <a:p>
            <a:pPr eaLnBrk="0" hangingPunct="0"/>
            <a:r>
              <a:rPr lang="en-GB" sz="1200" dirty="0"/>
              <a:t>Figure 3.4 The </a:t>
            </a:r>
            <a:r>
              <a:rPr lang="en-GB" sz="1200" dirty="0" err="1"/>
              <a:t>misprediction</a:t>
            </a:r>
            <a:r>
              <a:rPr lang="en-GB" sz="1200" dirty="0"/>
              <a:t> rate for three different predictors on SPEC89 as the total number of bits is increased. </a:t>
            </a:r>
            <a:r>
              <a:rPr lang="en-GB" sz="1200" b="0" dirty="0"/>
              <a:t>The predictors are a local 2-bit predictor, a correlating predictor that is optimally structured in its use of global and local information at each point in the graph, and a tournament predictor. Although these data are for an older version of SPEC, data for more recent SPEC benchmarks would show similar behaviour, perhaps converging to the asymptotic limit at slightly larger predictor sizes.</a:t>
            </a:r>
            <a:r>
              <a:rPr lang="en-US" sz="1200" dirty="0"/>
              <a:t> </a:t>
            </a:r>
          </a:p>
        </p:txBody>
      </p:sp>
      <p:sp>
        <p:nvSpPr>
          <p:cNvPr id="5" name="TextBox 4"/>
          <p:cNvSpPr txBox="1"/>
          <p:nvPr/>
        </p:nvSpPr>
        <p:spPr>
          <a:xfrm>
            <a:off x="1371600" y="304800"/>
            <a:ext cx="6477000" cy="584775"/>
          </a:xfrm>
          <a:prstGeom prst="rect">
            <a:avLst/>
          </a:prstGeom>
          <a:noFill/>
        </p:spPr>
        <p:txBody>
          <a:bodyPr wrap="square" rtlCol="0">
            <a:spAutoFit/>
          </a:bodyPr>
          <a:lstStyle/>
          <a:p>
            <a:pPr algn="ctr"/>
            <a:r>
              <a:rPr lang="en-US" sz="3200" dirty="0">
                <a:solidFill>
                  <a:srgbClr val="0070C0"/>
                </a:solidFill>
              </a:rPr>
              <a:t>Tournament Predictor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reeform 2">
            <a:extLst>
              <a:ext uri="{FF2B5EF4-FFF2-40B4-BE49-F238E27FC236}">
                <a16:creationId xmlns:a16="http://schemas.microsoft.com/office/drawing/2014/main" id="{8DDD5A01-70F8-4634-ADB0-50968A8C6B3F}"/>
              </a:ext>
            </a:extLst>
          </p:cNvPr>
          <p:cNvSpPr>
            <a:spLocks noChangeArrowheads="1"/>
          </p:cNvSpPr>
          <p:nvPr/>
        </p:nvSpPr>
        <p:spPr bwMode="auto">
          <a:xfrm>
            <a:off x="406400" y="365125"/>
            <a:ext cx="36513" cy="36513"/>
          </a:xfrm>
          <a:custGeom>
            <a:avLst/>
            <a:gdLst>
              <a:gd name="T0" fmla="*/ 0 w 102"/>
              <a:gd name="T1" fmla="*/ 0 h 102"/>
              <a:gd name="T2" fmla="*/ 2147483647 w 102"/>
              <a:gd name="T3" fmla="*/ 0 h 102"/>
              <a:gd name="T4" fmla="*/ 2147483647 w 102"/>
              <a:gd name="T5" fmla="*/ 2147483647 h 102"/>
              <a:gd name="T6" fmla="*/ 0 w 102"/>
              <a:gd name="T7" fmla="*/ 2147483647 h 102"/>
              <a:gd name="T8" fmla="*/ 0 w 102"/>
              <a:gd name="T9" fmla="*/ 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0" y="0"/>
                </a:moveTo>
                <a:lnTo>
                  <a:pt x="101" y="0"/>
                </a:lnTo>
                <a:lnTo>
                  <a:pt x="101" y="101"/>
                </a:lnTo>
                <a:lnTo>
                  <a:pt x="0" y="101"/>
                </a:lnTo>
                <a:lnTo>
                  <a:pt x="0" y="0"/>
                </a:lnTo>
              </a:path>
            </a:pathLst>
          </a:custGeom>
          <a:solidFill>
            <a:srgbClr val="FFFFFF"/>
          </a:solidFill>
          <a:ln>
            <a:noFill/>
          </a:ln>
          <a:effectLst/>
          <a:extLst>
            <a:ext uri="{91240B29-F687-4F45-9708-019B960494DF}">
              <a14:hiddenLine xmlns:a14="http://schemas.microsoft.com/office/drawing/2010/main" w="9525" cap="flat">
                <a:solidFill>
                  <a:srgbClr val="3465A4"/>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291" name="Rectangle 1">
            <a:extLst>
              <a:ext uri="{FF2B5EF4-FFF2-40B4-BE49-F238E27FC236}">
                <a16:creationId xmlns:a16="http://schemas.microsoft.com/office/drawing/2014/main" id="{D7BB6916-AADE-4D6B-A40E-315559359361}"/>
              </a:ext>
            </a:extLst>
          </p:cNvPr>
          <p:cNvSpPr>
            <a:spLocks noChangeArrowheads="1"/>
          </p:cNvSpPr>
          <p:nvPr/>
        </p:nvSpPr>
        <p:spPr bwMode="auto">
          <a:xfrm>
            <a:off x="304800" y="4724400"/>
            <a:ext cx="8534400"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100" b="1"/>
              <a:t>Figure 3.9 The misprediction rate for the integer SPECCPU2006 benchmarks on the Intel Core i7 920 and 6700. </a:t>
            </a:r>
            <a:r>
              <a:rPr lang="en-US" altLang="en-US" sz="1100"/>
              <a:t>The misprediction rate is computed as the ratio of completed branches that are mispredicted versus all completed branches. This could understate the misprediction rate somewhat because if a branch is mispredicted and led to another mispredicted branch (which should not have been executed), it will be counted as only one misprediction. On average, the i7 920 mispredicts branches 1.3 times as often as the i7 6700.</a:t>
            </a:r>
          </a:p>
        </p:txBody>
      </p:sp>
      <p:pic>
        <p:nvPicPr>
          <p:cNvPr id="12292" name="Picture 2" descr="Y:\WOMAT\Production\Artfinal\0000000038\MKCAD\978-0-12-811905-1\0003165542\XMLLowres\f03-09-9780128119051.jpg">
            <a:extLst>
              <a:ext uri="{FF2B5EF4-FFF2-40B4-BE49-F238E27FC236}">
                <a16:creationId xmlns:a16="http://schemas.microsoft.com/office/drawing/2014/main" id="{FE6751AE-B234-42B1-81D1-FB3304F717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8538" y="1122363"/>
            <a:ext cx="4676775" cy="323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4689367"/>
      </p:ext>
    </p:extLst>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990600" y="0"/>
            <a:ext cx="7162800" cy="1143000"/>
          </a:xfrm>
        </p:spPr>
        <p:txBody>
          <a:bodyPr/>
          <a:lstStyle/>
          <a:p>
            <a:r>
              <a:rPr lang="en-US" dirty="0">
                <a:solidFill>
                  <a:srgbClr val="0070C0"/>
                </a:solidFill>
              </a:rPr>
              <a:t>Branch Target Buffer (BTB)</a:t>
            </a:r>
          </a:p>
        </p:txBody>
      </p:sp>
      <p:sp>
        <p:nvSpPr>
          <p:cNvPr id="78851" name="Rectangle 3"/>
          <p:cNvSpPr>
            <a:spLocks noGrp="1" noChangeArrowheads="1"/>
          </p:cNvSpPr>
          <p:nvPr>
            <p:ph type="body" idx="1"/>
          </p:nvPr>
        </p:nvSpPr>
        <p:spPr>
          <a:xfrm>
            <a:off x="990600" y="990600"/>
            <a:ext cx="7162800" cy="5029200"/>
          </a:xfrm>
        </p:spPr>
        <p:txBody>
          <a:bodyPr/>
          <a:lstStyle/>
          <a:p>
            <a:pPr>
              <a:buFontTx/>
              <a:buNone/>
            </a:pPr>
            <a:r>
              <a:rPr lang="en-US" b="0" dirty="0">
                <a:solidFill>
                  <a:srgbClr val="183400"/>
                </a:solidFill>
                <a:latin typeface="Arial" charset="0"/>
              </a:rPr>
              <a:t>BTB is a cache that contains the predicted PC value instead of whether the branch will take place or not (Ex. Loop address)</a:t>
            </a:r>
          </a:p>
          <a:p>
            <a:pPr>
              <a:buFontTx/>
              <a:buNone/>
            </a:pPr>
            <a:r>
              <a:rPr lang="en-US" sz="2800" b="0" dirty="0">
                <a:solidFill>
                  <a:srgbClr val="183400"/>
                </a:solidFill>
                <a:latin typeface="Arial" charset="0"/>
              </a:rPr>
              <a:t>Is the current instruction a branch ?</a:t>
            </a:r>
          </a:p>
          <a:p>
            <a:pPr>
              <a:buFontTx/>
              <a:buNone/>
            </a:pPr>
            <a:r>
              <a:rPr lang="en-US" sz="2800" b="0" dirty="0">
                <a:solidFill>
                  <a:srgbClr val="183400"/>
                </a:solidFill>
              </a:rPr>
              <a:t>• </a:t>
            </a:r>
            <a:r>
              <a:rPr lang="en-US" b="0" dirty="0">
                <a:solidFill>
                  <a:srgbClr val="183400"/>
                </a:solidFill>
              </a:rPr>
              <a:t>BTB provides the answer before the current instruction is decoded and therefore enables </a:t>
            </a:r>
            <a:r>
              <a:rPr lang="en-US" b="0" dirty="0">
                <a:solidFill>
                  <a:srgbClr val="FF0000"/>
                </a:solidFill>
              </a:rPr>
              <a:t>fetching to begin AT</a:t>
            </a:r>
            <a:r>
              <a:rPr lang="en-US" b="0" dirty="0">
                <a:solidFill>
                  <a:srgbClr val="183400"/>
                </a:solidFill>
              </a:rPr>
              <a:t> the IF-stage .</a:t>
            </a:r>
          </a:p>
          <a:p>
            <a:pPr>
              <a:buFontTx/>
              <a:buNone/>
            </a:pPr>
            <a:r>
              <a:rPr lang="en-US" sz="2800" b="0" dirty="0">
                <a:solidFill>
                  <a:srgbClr val="183400"/>
                </a:solidFill>
                <a:latin typeface="Arial" charset="0"/>
              </a:rPr>
              <a:t>What is the branch target ?</a:t>
            </a:r>
          </a:p>
          <a:p>
            <a:pPr>
              <a:buFontTx/>
              <a:buNone/>
            </a:pPr>
            <a:r>
              <a:rPr lang="en-US" sz="2800" b="0" dirty="0">
                <a:solidFill>
                  <a:srgbClr val="183400"/>
                </a:solidFill>
              </a:rPr>
              <a:t>• </a:t>
            </a:r>
            <a:r>
              <a:rPr lang="en-US" b="0" dirty="0">
                <a:solidFill>
                  <a:srgbClr val="183400"/>
                </a:solidFill>
              </a:rPr>
              <a:t>BTB provides the branch target if the prediction is a </a:t>
            </a:r>
            <a:r>
              <a:rPr lang="en-US" b="0" dirty="0">
                <a:solidFill>
                  <a:srgbClr val="FF0000"/>
                </a:solidFill>
              </a:rPr>
              <a:t>taken direct branch </a:t>
            </a:r>
            <a:r>
              <a:rPr lang="en-US" b="0" dirty="0">
                <a:solidFill>
                  <a:srgbClr val="183400"/>
                </a:solidFill>
              </a:rPr>
              <a:t>(for not taken branches the target is simply PC+4 ) .</a:t>
            </a:r>
            <a:endParaRPr lang="en-US" b="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dirty="0"/>
              <a:t>BTB Fig. 2.22</a:t>
            </a:r>
          </a:p>
        </p:txBody>
      </p:sp>
      <p:pic>
        <p:nvPicPr>
          <p:cNvPr id="80899" name="Picture 3" descr="Ch3-fig19"/>
          <p:cNvPicPr>
            <a:picLocks noChangeAspect="1" noChangeArrowheads="1"/>
          </p:cNvPicPr>
          <p:nvPr/>
        </p:nvPicPr>
        <p:blipFill>
          <a:blip r:embed="rId2" cstate="print"/>
          <a:srcRect b="16034"/>
          <a:stretch>
            <a:fillRect/>
          </a:stretch>
        </p:blipFill>
        <p:spPr bwMode="auto">
          <a:xfrm>
            <a:off x="762000" y="731838"/>
            <a:ext cx="7543800" cy="5364162"/>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en-US" dirty="0"/>
              <a:t>BTB operations</a:t>
            </a:r>
          </a:p>
        </p:txBody>
      </p:sp>
      <p:sp>
        <p:nvSpPr>
          <p:cNvPr id="81924" name="Rectangle 4"/>
          <p:cNvSpPr>
            <a:spLocks noGrp="1" noChangeArrowheads="1"/>
          </p:cNvSpPr>
          <p:nvPr>
            <p:ph type="body" sz="half" idx="1"/>
          </p:nvPr>
        </p:nvSpPr>
        <p:spPr>
          <a:xfrm>
            <a:off x="5029200" y="965200"/>
            <a:ext cx="3962400" cy="5334000"/>
          </a:xfrm>
        </p:spPr>
        <p:txBody>
          <a:bodyPr/>
          <a:lstStyle/>
          <a:p>
            <a:r>
              <a:rPr lang="en-US" b="0" dirty="0"/>
              <a:t>BTB hit, prediction taken </a:t>
            </a:r>
            <a:r>
              <a:rPr lang="en-US" b="0" dirty="0">
                <a:latin typeface="Times New Roman" pitchFamily="18" charset="0"/>
                <a:cs typeface="Times New Roman" pitchFamily="18" charset="0"/>
                <a:sym typeface="Wingdings" pitchFamily="2" charset="2"/>
              </a:rPr>
              <a:t>→</a:t>
            </a:r>
            <a:r>
              <a:rPr lang="en-US" b="0" dirty="0">
                <a:sym typeface="Wingdings" pitchFamily="2" charset="2"/>
              </a:rPr>
              <a:t> 0 cycle delay</a:t>
            </a:r>
          </a:p>
          <a:p>
            <a:r>
              <a:rPr lang="en-US" b="0" dirty="0"/>
              <a:t>BTB hit, </a:t>
            </a:r>
            <a:r>
              <a:rPr lang="en-US" b="0" dirty="0" err="1"/>
              <a:t>misprediction</a:t>
            </a:r>
            <a:r>
              <a:rPr lang="en-US" b="0" dirty="0"/>
              <a:t> ≥ </a:t>
            </a:r>
            <a:r>
              <a:rPr lang="en-US" b="0" dirty="0">
                <a:sym typeface="Wingdings" pitchFamily="2" charset="2"/>
              </a:rPr>
              <a:t>2 cycle penalty – Correct BTB</a:t>
            </a:r>
          </a:p>
          <a:p>
            <a:r>
              <a:rPr lang="en-US" b="0" dirty="0">
                <a:sym typeface="Wingdings" pitchFamily="2" charset="2"/>
              </a:rPr>
              <a:t>BTB miss, branch </a:t>
            </a:r>
            <a:r>
              <a:rPr lang="en-US" b="0" dirty="0"/>
              <a:t>≥</a:t>
            </a:r>
            <a:r>
              <a:rPr lang="en-US" b="0" dirty="0">
                <a:sym typeface="Wingdings" pitchFamily="2" charset="2"/>
              </a:rPr>
              <a:t> 1 cycle penalty (Detected at the ID stage and entered in BTB)</a:t>
            </a:r>
          </a:p>
        </p:txBody>
      </p:sp>
      <p:pic>
        <p:nvPicPr>
          <p:cNvPr id="81923" name="Picture 3" descr="Ch3-fig20"/>
          <p:cNvPicPr>
            <a:picLocks noChangeAspect="1" noChangeArrowheads="1"/>
          </p:cNvPicPr>
          <p:nvPr/>
        </p:nvPicPr>
        <p:blipFill>
          <a:blip r:embed="rId3" cstate="print"/>
          <a:srcRect b="9799"/>
          <a:stretch>
            <a:fillRect/>
          </a:stretch>
        </p:blipFill>
        <p:spPr bwMode="auto">
          <a:xfrm>
            <a:off x="76200" y="876300"/>
            <a:ext cx="4876800" cy="5443538"/>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990600" y="0"/>
            <a:ext cx="7162800" cy="1143000"/>
          </a:xfrm>
        </p:spPr>
        <p:txBody>
          <a:bodyPr/>
          <a:lstStyle/>
          <a:p>
            <a:r>
              <a:rPr lang="en-US" dirty="0"/>
              <a:t>BTB Performance</a:t>
            </a:r>
          </a:p>
        </p:txBody>
      </p:sp>
      <p:sp>
        <p:nvSpPr>
          <p:cNvPr id="83971" name="Rectangle 3"/>
          <p:cNvSpPr>
            <a:spLocks noGrp="1" noChangeArrowheads="1"/>
          </p:cNvSpPr>
          <p:nvPr>
            <p:ph type="body" idx="1"/>
          </p:nvPr>
        </p:nvSpPr>
        <p:spPr>
          <a:xfrm>
            <a:off x="838200" y="990600"/>
            <a:ext cx="7162800" cy="4114800"/>
          </a:xfrm>
        </p:spPr>
        <p:txBody>
          <a:bodyPr/>
          <a:lstStyle/>
          <a:p>
            <a:r>
              <a:rPr lang="en-US" b="0" dirty="0"/>
              <a:t>Two things can go wrong</a:t>
            </a:r>
          </a:p>
          <a:p>
            <a:pPr lvl="1"/>
            <a:r>
              <a:rPr lang="en-US" b="0" dirty="0"/>
              <a:t>BTB miss (</a:t>
            </a:r>
            <a:r>
              <a:rPr lang="en-US" b="0" dirty="0" err="1"/>
              <a:t>misfetch</a:t>
            </a:r>
            <a:r>
              <a:rPr lang="en-US" b="0" dirty="0"/>
              <a:t>)</a:t>
            </a:r>
          </a:p>
          <a:p>
            <a:pPr lvl="1"/>
            <a:r>
              <a:rPr lang="en-US" b="0" dirty="0" err="1"/>
              <a:t>Mispredicted</a:t>
            </a:r>
            <a:r>
              <a:rPr lang="en-US" b="0" dirty="0"/>
              <a:t> a branch (</a:t>
            </a:r>
            <a:r>
              <a:rPr lang="en-US" b="0" dirty="0" err="1"/>
              <a:t>mispredict</a:t>
            </a:r>
            <a:r>
              <a:rPr lang="en-US" b="0" dirty="0"/>
              <a:t>)</a:t>
            </a:r>
          </a:p>
          <a:p>
            <a:r>
              <a:rPr lang="en-US" b="0" dirty="0"/>
              <a:t>Suppose for branches, BTB hit rate of 85% and predict accuracy of 90%, </a:t>
            </a:r>
            <a:r>
              <a:rPr lang="en-US" b="0" dirty="0" err="1"/>
              <a:t>misfetch</a:t>
            </a:r>
            <a:r>
              <a:rPr lang="en-US" b="0" dirty="0"/>
              <a:t> penalty of 2 cycles and </a:t>
            </a:r>
            <a:r>
              <a:rPr lang="en-US" b="0" dirty="0" err="1"/>
              <a:t>mispredict</a:t>
            </a:r>
            <a:r>
              <a:rPr lang="en-US" b="0" dirty="0"/>
              <a:t> penalty of 5 cycles. What is the average branch penalty?</a:t>
            </a:r>
          </a:p>
          <a:p>
            <a:pPr lvl="1">
              <a:buFontTx/>
              <a:buNone/>
            </a:pPr>
            <a:r>
              <a:rPr lang="en-US" b="0" dirty="0"/>
              <a:t>	2*(15%) + 5*(85%*10%)</a:t>
            </a:r>
          </a:p>
          <a:p>
            <a:pPr lvl="1">
              <a:buFontTx/>
              <a:buNone/>
            </a:pPr>
            <a:r>
              <a:rPr lang="en-US" b="0" dirty="0"/>
              <a:t>	</a:t>
            </a:r>
          </a:p>
          <a:p>
            <a:r>
              <a:rPr lang="en-US" b="0" dirty="0"/>
              <a:t>BTB and BPT can be used together to perform better prediction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990600" y="0"/>
            <a:ext cx="7696200" cy="838200"/>
          </a:xfrm>
        </p:spPr>
        <p:txBody>
          <a:bodyPr/>
          <a:lstStyle/>
          <a:p>
            <a:r>
              <a:rPr lang="en-US" dirty="0"/>
              <a:t>Decoupled Fetch</a:t>
            </a:r>
          </a:p>
        </p:txBody>
      </p:sp>
      <p:sp>
        <p:nvSpPr>
          <p:cNvPr id="86019" name="Rectangle 3"/>
          <p:cNvSpPr>
            <a:spLocks noGrp="1" noChangeArrowheads="1"/>
          </p:cNvSpPr>
          <p:nvPr>
            <p:ph type="body" idx="1"/>
          </p:nvPr>
        </p:nvSpPr>
        <p:spPr>
          <a:xfrm>
            <a:off x="685800" y="914400"/>
            <a:ext cx="7772400" cy="3352800"/>
          </a:xfrm>
        </p:spPr>
        <p:txBody>
          <a:bodyPr/>
          <a:lstStyle/>
          <a:p>
            <a:pPr marL="457200" indent="-457200">
              <a:buFontTx/>
              <a:buNone/>
            </a:pPr>
            <a:r>
              <a:rPr lang="en-US" b="0" dirty="0"/>
              <a:t>Separate out IF from the pipeline and integrate with the following components. So, the pipeline consists of Issue, Read, EX, and WB </a:t>
            </a:r>
          </a:p>
          <a:p>
            <a:pPr marL="457200" indent="-457200">
              <a:buFontTx/>
              <a:buAutoNum type="arabicPeriod"/>
            </a:pPr>
            <a:r>
              <a:rPr lang="en-US" sz="2000" b="0" dirty="0">
                <a:solidFill>
                  <a:schemeClr val="accent2"/>
                </a:solidFill>
              </a:rPr>
              <a:t>Integrated Branch Prediction</a:t>
            </a:r>
            <a:r>
              <a:rPr lang="en-US" sz="2000" b="0" dirty="0"/>
              <a:t> – Branch predictor is part of the Instruction Fetch Unit (IFU).</a:t>
            </a:r>
          </a:p>
          <a:p>
            <a:pPr marL="457200" indent="-457200">
              <a:buFontTx/>
              <a:buAutoNum type="arabicPeriod"/>
            </a:pPr>
            <a:r>
              <a:rPr lang="en-US" sz="2000" b="0" dirty="0">
                <a:solidFill>
                  <a:schemeClr val="accent2"/>
                </a:solidFill>
              </a:rPr>
              <a:t>Instruction </a:t>
            </a:r>
            <a:r>
              <a:rPr lang="en-US" sz="2000" b="0" dirty="0" err="1">
                <a:solidFill>
                  <a:schemeClr val="accent2"/>
                </a:solidFill>
              </a:rPr>
              <a:t>Prefetch</a:t>
            </a:r>
            <a:r>
              <a:rPr lang="en-US" sz="2000" b="0" dirty="0"/>
              <a:t> – Fetch </a:t>
            </a:r>
            <a:r>
              <a:rPr lang="en-US" sz="2000" b="0" dirty="0" err="1"/>
              <a:t>instn</a:t>
            </a:r>
            <a:r>
              <a:rPr lang="en-US" sz="2000" b="0" dirty="0"/>
              <a:t> from IM ahead of PC with the help of branch predictor and store in a </a:t>
            </a:r>
            <a:r>
              <a:rPr lang="en-US" sz="2000" b="0" dirty="0" err="1"/>
              <a:t>prefetch</a:t>
            </a:r>
            <a:r>
              <a:rPr lang="en-US" sz="2000" b="0" dirty="0"/>
              <a:t> buffer. </a:t>
            </a:r>
          </a:p>
          <a:p>
            <a:pPr marL="457200" indent="-457200">
              <a:buFontTx/>
              <a:buAutoNum type="arabicPeriod"/>
            </a:pPr>
            <a:r>
              <a:rPr lang="en-US" sz="2000" b="0" dirty="0">
                <a:solidFill>
                  <a:schemeClr val="accent2"/>
                </a:solidFill>
              </a:rPr>
              <a:t>Instruction Memory Access and Buffering</a:t>
            </a:r>
            <a:r>
              <a:rPr lang="en-US" sz="2000" b="0" dirty="0"/>
              <a:t> - Keep on filling the Instruction Queue independent of the execution =&gt; </a:t>
            </a:r>
            <a:r>
              <a:rPr lang="en-US" sz="2000" b="0" dirty="0">
                <a:solidFill>
                  <a:schemeClr val="accent2"/>
                </a:solidFill>
              </a:rPr>
              <a:t>Decoupled Execution?</a:t>
            </a:r>
          </a:p>
          <a:p>
            <a:pPr marL="457200" indent="-457200">
              <a:buFontTx/>
              <a:buNone/>
            </a:pPr>
            <a:endParaRPr lang="en-US" sz="2000" dirty="0">
              <a:solidFill>
                <a:schemeClr val="accent2"/>
              </a:solidFill>
            </a:endParaRPr>
          </a:p>
        </p:txBody>
      </p:sp>
      <p:pic>
        <p:nvPicPr>
          <p:cNvPr id="4" name="Picture 1"/>
          <p:cNvPicPr>
            <a:picLocks noChangeAspect="1" noChangeArrowheads="1"/>
          </p:cNvPicPr>
          <p:nvPr/>
        </p:nvPicPr>
        <p:blipFill>
          <a:blip r:embed="rId2" cstate="print"/>
          <a:srcRect/>
          <a:stretch>
            <a:fillRect/>
          </a:stretch>
        </p:blipFill>
        <p:spPr bwMode="auto">
          <a:xfrm>
            <a:off x="4953000" y="4191000"/>
            <a:ext cx="2611803" cy="1994980"/>
          </a:xfrm>
          <a:prstGeom prst="rect">
            <a:avLst/>
          </a:prstGeom>
          <a:noFill/>
          <a:ln w="9525">
            <a:noFill/>
            <a:miter lim="800000"/>
            <a:headEnd/>
            <a:tailEnd/>
          </a:ln>
        </p:spPr>
      </p:pic>
      <p:sp>
        <p:nvSpPr>
          <p:cNvPr id="5" name="Rectangle 4"/>
          <p:cNvSpPr/>
          <p:nvPr/>
        </p:nvSpPr>
        <p:spPr>
          <a:xfrm>
            <a:off x="1447800" y="4800600"/>
            <a:ext cx="3018775" cy="369332"/>
          </a:xfrm>
          <a:prstGeom prst="rect">
            <a:avLst/>
          </a:prstGeom>
        </p:spPr>
        <p:txBody>
          <a:bodyPr wrap="none">
            <a:spAutoFit/>
          </a:bodyPr>
          <a:lstStyle/>
          <a:p>
            <a:r>
              <a:rPr lang="en-US" dirty="0"/>
              <a:t>Instruction Fetch Unit (IFU).</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587739FD-705D-4F8E-AE7F-EAD0D74D655C}" type="slidenum">
              <a:rPr lang="en-US"/>
              <a:pPr/>
              <a:t>2</a:t>
            </a:fld>
            <a:endParaRPr lang="en-US" dirty="0"/>
          </a:p>
        </p:txBody>
      </p:sp>
      <p:sp>
        <p:nvSpPr>
          <p:cNvPr id="69634" name="Rectangle 2"/>
          <p:cNvSpPr>
            <a:spLocks noGrp="1" noChangeArrowheads="1"/>
          </p:cNvSpPr>
          <p:nvPr>
            <p:ph type="title"/>
          </p:nvPr>
        </p:nvSpPr>
        <p:spPr>
          <a:xfrm>
            <a:off x="914400" y="0"/>
            <a:ext cx="7162800" cy="914400"/>
          </a:xfrm>
        </p:spPr>
        <p:txBody>
          <a:bodyPr/>
          <a:lstStyle/>
          <a:p>
            <a:r>
              <a:rPr lang="en-US" b="1" dirty="0">
                <a:solidFill>
                  <a:srgbClr val="0070C0"/>
                </a:solidFill>
              </a:rPr>
              <a:t>Branch Prediction</a:t>
            </a:r>
          </a:p>
        </p:txBody>
      </p:sp>
      <p:sp>
        <p:nvSpPr>
          <p:cNvPr id="69635" name="Rectangle 3"/>
          <p:cNvSpPr>
            <a:spLocks noGrp="1" noChangeArrowheads="1"/>
          </p:cNvSpPr>
          <p:nvPr>
            <p:ph type="body" idx="1"/>
          </p:nvPr>
        </p:nvSpPr>
        <p:spPr>
          <a:xfrm>
            <a:off x="1143000" y="762000"/>
            <a:ext cx="7162800" cy="5029200"/>
          </a:xfrm>
        </p:spPr>
        <p:txBody>
          <a:bodyPr/>
          <a:lstStyle/>
          <a:p>
            <a:r>
              <a:rPr lang="en-US" b="0" dirty="0"/>
              <a:t>Static prediction</a:t>
            </a:r>
          </a:p>
          <a:p>
            <a:pPr lvl="1"/>
            <a:r>
              <a:rPr lang="en-US" sz="2000" b="0" dirty="0"/>
              <a:t>Always taken, always not taken</a:t>
            </a:r>
          </a:p>
          <a:p>
            <a:pPr lvl="1"/>
            <a:r>
              <a:rPr lang="en-US" sz="2000" b="0" dirty="0"/>
              <a:t>Delayed Branch</a:t>
            </a:r>
          </a:p>
          <a:p>
            <a:pPr lvl="1"/>
            <a:r>
              <a:rPr lang="en-US" sz="2000" b="0" dirty="0"/>
              <a:t>Compiler directed (branch likely, branch not likely)</a:t>
            </a:r>
          </a:p>
          <a:p>
            <a:r>
              <a:rPr lang="en-US" b="0" dirty="0"/>
              <a:t>Dynamic Branch Prediction</a:t>
            </a:r>
          </a:p>
          <a:p>
            <a:pPr lvl="1"/>
            <a:r>
              <a:rPr lang="en-US" sz="2000" b="0" dirty="0"/>
              <a:t>1 bit predictor – remember last taken/not taken per branch</a:t>
            </a:r>
          </a:p>
          <a:p>
            <a:pPr lvl="2"/>
            <a:r>
              <a:rPr lang="en-US" sz="1800" b="0" dirty="0"/>
              <a:t>Use a </a:t>
            </a:r>
            <a:r>
              <a:rPr lang="en-US" sz="1800" b="0" i="1" dirty="0"/>
              <a:t>branch-prediction buffer</a:t>
            </a:r>
            <a:r>
              <a:rPr lang="en-US" sz="1800" b="0" dirty="0"/>
              <a:t> or </a:t>
            </a:r>
            <a:r>
              <a:rPr lang="en-US" sz="1800" b="0" i="1" dirty="0"/>
              <a:t>branch-history table with 1 bit entry</a:t>
            </a:r>
          </a:p>
          <a:p>
            <a:pPr lvl="2"/>
            <a:r>
              <a:rPr lang="en-US" sz="1800" b="0" dirty="0"/>
              <a:t>Use part of the PC (low-order bits) to index buffer/table – </a:t>
            </a:r>
            <a:r>
              <a:rPr lang="en-US" sz="1800" b="0" dirty="0">
                <a:solidFill>
                  <a:schemeClr val="accent2"/>
                </a:solidFill>
              </a:rPr>
              <a:t>Why?</a:t>
            </a:r>
          </a:p>
          <a:p>
            <a:pPr lvl="3"/>
            <a:r>
              <a:rPr lang="en-US" b="0" dirty="0"/>
              <a:t>Multiple branches may share the same bit</a:t>
            </a:r>
          </a:p>
          <a:p>
            <a:pPr lvl="2"/>
            <a:r>
              <a:rPr lang="en-US" sz="1800" b="0" dirty="0"/>
              <a:t>Invert the bit if the prediction is wrong</a:t>
            </a:r>
          </a:p>
          <a:p>
            <a:pPr lvl="2"/>
            <a:r>
              <a:rPr lang="en-US" sz="1800" b="0" dirty="0"/>
              <a:t>Backward branches for loops will be </a:t>
            </a:r>
            <a:r>
              <a:rPr lang="en-US" sz="1800" b="0" dirty="0" err="1"/>
              <a:t>mispredicted</a:t>
            </a:r>
            <a:r>
              <a:rPr lang="en-US" sz="1800" b="0" dirty="0"/>
              <a:t> twice</a:t>
            </a:r>
          </a:p>
          <a:p>
            <a:pPr lvl="2">
              <a:buNone/>
            </a:pPr>
            <a:r>
              <a:rPr lang="en-US" sz="1600" dirty="0">
                <a:solidFill>
                  <a:schemeClr val="accent2"/>
                </a:solidFill>
              </a:rPr>
              <a:t>EX: </a:t>
            </a:r>
            <a:r>
              <a:rPr lang="en-US" sz="1400" dirty="0">
                <a:solidFill>
                  <a:schemeClr val="accent2"/>
                </a:solidFill>
              </a:rPr>
              <a:t>If a loop branches 9 times in a row and not taken once, what is the prediction accuracy?  </a:t>
            </a:r>
            <a:r>
              <a:rPr lang="en-US" sz="1400" dirty="0" err="1">
                <a:solidFill>
                  <a:schemeClr val="accent2"/>
                </a:solidFill>
              </a:rPr>
              <a:t>Ans</a:t>
            </a:r>
            <a:r>
              <a:rPr lang="en-US" sz="1400" dirty="0">
                <a:solidFill>
                  <a:schemeClr val="accent2"/>
                </a:solidFill>
              </a:rPr>
              <a:t>: </a:t>
            </a:r>
            <a:r>
              <a:rPr lang="en-US" sz="1400" dirty="0" err="1">
                <a:solidFill>
                  <a:schemeClr val="accent2"/>
                </a:solidFill>
              </a:rPr>
              <a:t>Misprediction</a:t>
            </a:r>
            <a:r>
              <a:rPr lang="en-US" sz="1400" dirty="0">
                <a:solidFill>
                  <a:schemeClr val="accent2"/>
                </a:solidFill>
              </a:rPr>
              <a:t> at the first loop and last loop =&gt; 80% prediction accuracy although branch is taken 90% time.</a:t>
            </a:r>
          </a:p>
        </p:txBody>
      </p:sp>
    </p:spTree>
    <p:extLst>
      <p:ext uri="{BB962C8B-B14F-4D97-AF65-F5344CB8AC3E}">
        <p14:creationId xmlns:p14="http://schemas.microsoft.com/office/powerpoint/2010/main" val="30075741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lock diagram of Athlon 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609600"/>
            <a:ext cx="7792906" cy="518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51923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990600" y="0"/>
            <a:ext cx="7162800" cy="1143000"/>
          </a:xfrm>
        </p:spPr>
        <p:txBody>
          <a:bodyPr/>
          <a:lstStyle/>
          <a:p>
            <a:r>
              <a:rPr lang="en-US" dirty="0"/>
              <a:t>Branch Prediction Summary</a:t>
            </a:r>
          </a:p>
        </p:txBody>
      </p:sp>
      <p:sp>
        <p:nvSpPr>
          <p:cNvPr id="87043" name="Rectangle 3"/>
          <p:cNvSpPr>
            <a:spLocks noGrp="1" noChangeArrowheads="1"/>
          </p:cNvSpPr>
          <p:nvPr>
            <p:ph type="body" idx="1"/>
          </p:nvPr>
        </p:nvSpPr>
        <p:spPr>
          <a:xfrm>
            <a:off x="990600" y="990600"/>
            <a:ext cx="7162800" cy="4114800"/>
          </a:xfrm>
        </p:spPr>
        <p:txBody>
          <a:bodyPr/>
          <a:lstStyle/>
          <a:p>
            <a:r>
              <a:rPr lang="en-US" b="0" dirty="0"/>
              <a:t>The better we predict, the higher penalty we might incur for </a:t>
            </a:r>
            <a:r>
              <a:rPr lang="en-US" b="0" dirty="0" err="1"/>
              <a:t>misprediction</a:t>
            </a:r>
            <a:endParaRPr lang="en-US" b="0" dirty="0"/>
          </a:p>
          <a:p>
            <a:r>
              <a:rPr lang="en-US" b="0" dirty="0"/>
              <a:t>2-bit predictors capture tendencies well</a:t>
            </a:r>
          </a:p>
          <a:p>
            <a:r>
              <a:rPr lang="en-US" b="0" dirty="0"/>
              <a:t>Correlating predictors improve accuracy, particularly when combined with 2-bit predictors</a:t>
            </a:r>
          </a:p>
          <a:p>
            <a:r>
              <a:rPr lang="en-US" b="0" dirty="0"/>
              <a:t>Accurate branch prediction does no good if we don’t know there was a branch to predict</a:t>
            </a:r>
          </a:p>
          <a:p>
            <a:r>
              <a:rPr lang="en-US" b="0" dirty="0"/>
              <a:t>BTB identifies branches in IF stage</a:t>
            </a:r>
          </a:p>
          <a:p>
            <a:r>
              <a:rPr lang="en-US" b="0" dirty="0"/>
              <a:t>BTB combined with branch prediction table identifies branches to predict, and predicts them well</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611188" y="109677"/>
            <a:ext cx="8281987" cy="707886"/>
          </a:xfrm>
        </p:spPr>
        <p:txBody>
          <a:bodyPr/>
          <a:lstStyle/>
          <a:p>
            <a:r>
              <a:rPr lang="en-AU" b="1" dirty="0">
                <a:solidFill>
                  <a:srgbClr val="0070C0"/>
                </a:solidFill>
              </a:rPr>
              <a:t>Dynamic Branch Prediction</a:t>
            </a:r>
          </a:p>
        </p:txBody>
      </p:sp>
      <p:sp>
        <p:nvSpPr>
          <p:cNvPr id="242691" name="Rectangle 3"/>
          <p:cNvSpPr>
            <a:spLocks noGrp="1" noChangeArrowheads="1"/>
          </p:cNvSpPr>
          <p:nvPr>
            <p:ph type="body" idx="1"/>
          </p:nvPr>
        </p:nvSpPr>
        <p:spPr>
          <a:xfrm>
            <a:off x="838200" y="889262"/>
            <a:ext cx="7162800" cy="5740137"/>
          </a:xfrm>
        </p:spPr>
        <p:txBody>
          <a:bodyPr/>
          <a:lstStyle/>
          <a:p>
            <a:pPr>
              <a:lnSpc>
                <a:spcPct val="90000"/>
              </a:lnSpc>
            </a:pPr>
            <a:r>
              <a:rPr lang="en-US" sz="2000" dirty="0"/>
              <a:t>Basic 2-bit predictor:</a:t>
            </a:r>
          </a:p>
          <a:p>
            <a:pPr lvl="1">
              <a:lnSpc>
                <a:spcPct val="90000"/>
              </a:lnSpc>
            </a:pPr>
            <a:r>
              <a:rPr lang="en-US" sz="2000" b="0" dirty="0"/>
              <a:t>For each branch:</a:t>
            </a:r>
          </a:p>
          <a:p>
            <a:pPr lvl="2">
              <a:lnSpc>
                <a:spcPct val="90000"/>
              </a:lnSpc>
            </a:pPr>
            <a:r>
              <a:rPr lang="en-US" sz="1800" b="0" dirty="0"/>
              <a:t>Predict taken or not taken</a:t>
            </a:r>
          </a:p>
          <a:p>
            <a:pPr lvl="2">
              <a:lnSpc>
                <a:spcPct val="90000"/>
              </a:lnSpc>
            </a:pPr>
            <a:r>
              <a:rPr lang="en-US" sz="1800" b="0" dirty="0"/>
              <a:t>If the prediction is wrong two consecutive times, change prediction</a:t>
            </a:r>
          </a:p>
          <a:p>
            <a:pPr>
              <a:lnSpc>
                <a:spcPct val="90000"/>
              </a:lnSpc>
            </a:pPr>
            <a:r>
              <a:rPr lang="en-US" sz="2000" dirty="0"/>
              <a:t>Correlating predictor:</a:t>
            </a:r>
          </a:p>
          <a:p>
            <a:pPr lvl="1">
              <a:lnSpc>
                <a:spcPct val="90000"/>
              </a:lnSpc>
            </a:pPr>
            <a:r>
              <a:rPr lang="en-US" sz="1800" b="0" dirty="0"/>
              <a:t>Branch outcomes affect each other!!</a:t>
            </a:r>
          </a:p>
          <a:p>
            <a:pPr lvl="1">
              <a:lnSpc>
                <a:spcPct val="90000"/>
              </a:lnSpc>
            </a:pPr>
            <a:r>
              <a:rPr lang="en-US" sz="1800" b="0" dirty="0"/>
              <a:t>Multiple 2-bit predictors for each branch</a:t>
            </a:r>
          </a:p>
          <a:p>
            <a:pPr lvl="1">
              <a:lnSpc>
                <a:spcPct val="90000"/>
              </a:lnSpc>
            </a:pPr>
            <a:r>
              <a:rPr lang="en-US" sz="1800" b="0" dirty="0"/>
              <a:t>One for each possible combination of outcomes of preceding m co-related branches</a:t>
            </a:r>
          </a:p>
          <a:p>
            <a:pPr>
              <a:lnSpc>
                <a:spcPct val="90000"/>
              </a:lnSpc>
            </a:pPr>
            <a:r>
              <a:rPr lang="en-US" sz="2000" dirty="0"/>
              <a:t>Local predictor:</a:t>
            </a:r>
          </a:p>
          <a:p>
            <a:pPr lvl="1">
              <a:lnSpc>
                <a:spcPct val="90000"/>
              </a:lnSpc>
            </a:pPr>
            <a:r>
              <a:rPr lang="en-US" sz="1800" b="0" dirty="0"/>
              <a:t>Consider a branch’s past along with other banks!!</a:t>
            </a:r>
          </a:p>
          <a:p>
            <a:pPr lvl="1">
              <a:lnSpc>
                <a:spcPct val="90000"/>
              </a:lnSpc>
            </a:pPr>
            <a:r>
              <a:rPr lang="en-US" sz="1800" b="0" dirty="0"/>
              <a:t>Multiple 2-bit predictors for each branch</a:t>
            </a:r>
          </a:p>
          <a:p>
            <a:pPr lvl="1">
              <a:lnSpc>
                <a:spcPct val="90000"/>
              </a:lnSpc>
            </a:pPr>
            <a:r>
              <a:rPr lang="en-US" sz="1800" b="0" dirty="0"/>
              <a:t>One for each possible combination of outcomes for the last </a:t>
            </a:r>
            <a:r>
              <a:rPr lang="en-US" sz="1800" b="0" i="1" dirty="0"/>
              <a:t>n</a:t>
            </a:r>
            <a:r>
              <a:rPr lang="en-US" sz="1800" b="0" dirty="0"/>
              <a:t> occurrences of this branch</a:t>
            </a:r>
          </a:p>
          <a:p>
            <a:pPr>
              <a:lnSpc>
                <a:spcPct val="90000"/>
              </a:lnSpc>
            </a:pPr>
            <a:r>
              <a:rPr lang="en-US" sz="2000" dirty="0"/>
              <a:t>Tournament predictor:</a:t>
            </a:r>
          </a:p>
          <a:p>
            <a:pPr lvl="1">
              <a:lnSpc>
                <a:spcPct val="90000"/>
              </a:lnSpc>
            </a:pPr>
            <a:r>
              <a:rPr lang="en-US" sz="1800" b="0" dirty="0"/>
              <a:t>Combine correlating predictor with local predictor</a:t>
            </a:r>
          </a:p>
        </p:txBody>
      </p:sp>
      <p:sp>
        <p:nvSpPr>
          <p:cNvPr id="242693" name="Text Box 5"/>
          <p:cNvSpPr txBox="1">
            <a:spLocks noChangeArrowheads="1"/>
          </p:cNvSpPr>
          <p:nvPr/>
        </p:nvSpPr>
        <p:spPr bwMode="auto">
          <a:xfrm rot="5400000">
            <a:off x="7957810" y="819364"/>
            <a:ext cx="2005677"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Branch Prediction</a:t>
            </a:r>
          </a:p>
        </p:txBody>
      </p:sp>
    </p:spTree>
    <p:extLst>
      <p:ext uri="{BB962C8B-B14F-4D97-AF65-F5344CB8AC3E}">
        <p14:creationId xmlns:p14="http://schemas.microsoft.com/office/powerpoint/2010/main" val="16753160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022F798A-1205-4EBA-BC30-62D4CD600382}" type="slidenum">
              <a:rPr lang="en-US"/>
              <a:pPr/>
              <a:t>4</a:t>
            </a:fld>
            <a:endParaRPr lang="en-US"/>
          </a:p>
        </p:txBody>
      </p:sp>
      <p:sp>
        <p:nvSpPr>
          <p:cNvPr id="70658" name="Rectangle 2"/>
          <p:cNvSpPr>
            <a:spLocks noGrp="1" noChangeArrowheads="1"/>
          </p:cNvSpPr>
          <p:nvPr>
            <p:ph type="title"/>
          </p:nvPr>
        </p:nvSpPr>
        <p:spPr/>
        <p:txBody>
          <a:bodyPr/>
          <a:lstStyle/>
          <a:p>
            <a:r>
              <a:rPr lang="en-US" b="1" dirty="0">
                <a:solidFill>
                  <a:srgbClr val="0070C0"/>
                </a:solidFill>
              </a:rPr>
              <a:t>2-bit Branch Prediction</a:t>
            </a:r>
          </a:p>
        </p:txBody>
      </p:sp>
      <p:sp>
        <p:nvSpPr>
          <p:cNvPr id="70659" name="Rectangle 3"/>
          <p:cNvSpPr>
            <a:spLocks noGrp="1" noChangeArrowheads="1"/>
          </p:cNvSpPr>
          <p:nvPr>
            <p:ph type="body" sz="half" idx="1"/>
          </p:nvPr>
        </p:nvSpPr>
        <p:spPr>
          <a:xfrm>
            <a:off x="627993" y="746234"/>
            <a:ext cx="7772400" cy="1996966"/>
          </a:xfrm>
        </p:spPr>
        <p:txBody>
          <a:bodyPr/>
          <a:lstStyle/>
          <a:p>
            <a:r>
              <a:rPr lang="en-US" sz="2400" dirty="0"/>
              <a:t>Has 4 states instead of 2, allowing for more information about tendencies</a:t>
            </a:r>
          </a:p>
          <a:p>
            <a:r>
              <a:rPr lang="en-US" sz="2400" dirty="0"/>
              <a:t>A prediction must miss twice before it is changed</a:t>
            </a:r>
          </a:p>
          <a:p>
            <a:r>
              <a:rPr lang="en-US" sz="2400" dirty="0"/>
              <a:t>Good for backward branches of loops – occurs largely in a program</a:t>
            </a:r>
          </a:p>
        </p:txBody>
      </p:sp>
      <p:pic>
        <p:nvPicPr>
          <p:cNvPr id="70661" name="Picture 5" descr="Ch3-fig07"/>
          <p:cNvPicPr>
            <a:picLocks noChangeAspect="1" noChangeArrowheads="1"/>
          </p:cNvPicPr>
          <p:nvPr/>
        </p:nvPicPr>
        <p:blipFill>
          <a:blip r:embed="rId2" cstate="print"/>
          <a:srcRect l="-2844" t="-2853" b="21698"/>
          <a:stretch>
            <a:fillRect/>
          </a:stretch>
        </p:blipFill>
        <p:spPr bwMode="auto">
          <a:xfrm>
            <a:off x="1562100" y="2751083"/>
            <a:ext cx="5943600" cy="3603625"/>
          </a:xfrm>
          <a:prstGeom prst="rect">
            <a:avLst/>
          </a:prstGeom>
          <a:noFill/>
        </p:spPr>
      </p:pic>
    </p:spTree>
    <p:extLst>
      <p:ext uri="{BB962C8B-B14F-4D97-AF65-F5344CB8AC3E}">
        <p14:creationId xmlns:p14="http://schemas.microsoft.com/office/powerpoint/2010/main" val="912334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650966" y="35334"/>
            <a:ext cx="7772400" cy="990600"/>
          </a:xfrm>
        </p:spPr>
        <p:txBody>
          <a:bodyPr/>
          <a:lstStyle/>
          <a:p>
            <a:r>
              <a:rPr lang="en-US" sz="3200" dirty="0">
                <a:solidFill>
                  <a:srgbClr val="0070C0"/>
                </a:solidFill>
              </a:rPr>
              <a:t>Branch History Table (BHT) Or Branch Prediction Buffer</a:t>
            </a:r>
          </a:p>
        </p:txBody>
      </p:sp>
      <p:pic>
        <p:nvPicPr>
          <p:cNvPr id="71685" name="Picture 5" descr="Ch3-fig08"/>
          <p:cNvPicPr>
            <a:picLocks noChangeAspect="1" noChangeArrowheads="1"/>
          </p:cNvPicPr>
          <p:nvPr/>
        </p:nvPicPr>
        <p:blipFill>
          <a:blip r:embed="rId2" cstate="print"/>
          <a:srcRect b="17838"/>
          <a:stretch>
            <a:fillRect/>
          </a:stretch>
        </p:blipFill>
        <p:spPr bwMode="auto">
          <a:xfrm>
            <a:off x="3886200" y="990600"/>
            <a:ext cx="5105400" cy="5105400"/>
          </a:xfrm>
          <a:prstGeom prst="rect">
            <a:avLst/>
          </a:prstGeom>
          <a:noFill/>
        </p:spPr>
      </p:pic>
      <p:grpSp>
        <p:nvGrpSpPr>
          <p:cNvPr id="2" name="Group 15"/>
          <p:cNvGrpSpPr>
            <a:grpSpLocks/>
          </p:cNvGrpSpPr>
          <p:nvPr/>
        </p:nvGrpSpPr>
        <p:grpSpPr bwMode="auto">
          <a:xfrm>
            <a:off x="685800" y="3048000"/>
            <a:ext cx="2895600" cy="3087688"/>
            <a:chOff x="240" y="1943"/>
            <a:chExt cx="1824" cy="1945"/>
          </a:xfrm>
        </p:grpSpPr>
        <p:sp>
          <p:nvSpPr>
            <p:cNvPr id="71686" name="Rectangle 6"/>
            <p:cNvSpPr>
              <a:spLocks noChangeArrowheads="1"/>
            </p:cNvSpPr>
            <p:nvPr/>
          </p:nvSpPr>
          <p:spPr bwMode="auto">
            <a:xfrm>
              <a:off x="1680" y="2208"/>
              <a:ext cx="288" cy="1680"/>
            </a:xfrm>
            <a:prstGeom prst="rect">
              <a:avLst/>
            </a:prstGeom>
            <a:noFill/>
            <a:ln w="9525">
              <a:solidFill>
                <a:schemeClr val="tx1"/>
              </a:solidFill>
              <a:miter lim="800000"/>
              <a:headEnd/>
              <a:tailEnd/>
            </a:ln>
            <a:effectLst/>
          </p:spPr>
          <p:txBody>
            <a:bodyPr wrap="none" anchor="ctr"/>
            <a:lstStyle/>
            <a:p>
              <a:endParaRPr lang="en-US"/>
            </a:p>
          </p:txBody>
        </p:sp>
        <p:sp>
          <p:nvSpPr>
            <p:cNvPr id="71687" name="Rectangle 7"/>
            <p:cNvSpPr>
              <a:spLocks noChangeArrowheads="1"/>
            </p:cNvSpPr>
            <p:nvPr/>
          </p:nvSpPr>
          <p:spPr bwMode="auto">
            <a:xfrm>
              <a:off x="1680" y="2544"/>
              <a:ext cx="288" cy="144"/>
            </a:xfrm>
            <a:prstGeom prst="rect">
              <a:avLst/>
            </a:prstGeom>
            <a:noFill/>
            <a:ln w="9525">
              <a:solidFill>
                <a:schemeClr val="tx1"/>
              </a:solidFill>
              <a:miter lim="800000"/>
              <a:headEnd/>
              <a:tailEnd/>
            </a:ln>
            <a:effectLst/>
          </p:spPr>
          <p:txBody>
            <a:bodyPr wrap="none" anchor="ctr"/>
            <a:lstStyle/>
            <a:p>
              <a:pPr algn="ctr"/>
              <a:r>
                <a:rPr lang="en-US" sz="2000">
                  <a:latin typeface="Arial Narrow" pitchFamily="34" charset="0"/>
                </a:rPr>
                <a:t>01</a:t>
              </a:r>
            </a:p>
          </p:txBody>
        </p:sp>
        <p:sp>
          <p:nvSpPr>
            <p:cNvPr id="71688" name="Text Box 8"/>
            <p:cNvSpPr txBox="1">
              <a:spLocks noChangeArrowheads="1"/>
            </p:cNvSpPr>
            <p:nvPr/>
          </p:nvSpPr>
          <p:spPr bwMode="auto">
            <a:xfrm>
              <a:off x="1632" y="1943"/>
              <a:ext cx="432" cy="288"/>
            </a:xfrm>
            <a:prstGeom prst="rect">
              <a:avLst/>
            </a:prstGeom>
            <a:noFill/>
            <a:ln w="9525">
              <a:noFill/>
              <a:miter lim="800000"/>
              <a:headEnd/>
              <a:tailEnd/>
            </a:ln>
            <a:effectLst/>
          </p:spPr>
          <p:txBody>
            <a:bodyPr>
              <a:spAutoFit/>
            </a:bodyPr>
            <a:lstStyle/>
            <a:p>
              <a:r>
                <a:rPr lang="en-US">
                  <a:latin typeface="Arial Narrow" pitchFamily="34" charset="0"/>
                </a:rPr>
                <a:t>BHT</a:t>
              </a:r>
            </a:p>
          </p:txBody>
        </p:sp>
        <p:sp>
          <p:nvSpPr>
            <p:cNvPr id="71689" name="Rectangle 9"/>
            <p:cNvSpPr>
              <a:spLocks noChangeArrowheads="1"/>
            </p:cNvSpPr>
            <p:nvPr/>
          </p:nvSpPr>
          <p:spPr bwMode="auto">
            <a:xfrm>
              <a:off x="240" y="2064"/>
              <a:ext cx="1056" cy="144"/>
            </a:xfrm>
            <a:prstGeom prst="rect">
              <a:avLst/>
            </a:prstGeom>
            <a:noFill/>
            <a:ln w="9525">
              <a:solidFill>
                <a:schemeClr val="tx1"/>
              </a:solidFill>
              <a:miter lim="800000"/>
              <a:headEnd/>
              <a:tailEnd/>
            </a:ln>
            <a:effectLst/>
          </p:spPr>
          <p:txBody>
            <a:bodyPr wrap="none" anchor="ctr"/>
            <a:lstStyle/>
            <a:p>
              <a:pPr algn="ctr"/>
              <a:r>
                <a:rPr lang="en-US" sz="2000">
                  <a:latin typeface="Arial Narrow" pitchFamily="34" charset="0"/>
                </a:rPr>
                <a:t>branch PC</a:t>
              </a:r>
            </a:p>
          </p:txBody>
        </p:sp>
        <p:sp>
          <p:nvSpPr>
            <p:cNvPr id="71690" name="Line 10"/>
            <p:cNvSpPr>
              <a:spLocks noChangeShapeType="1"/>
            </p:cNvSpPr>
            <p:nvPr/>
          </p:nvSpPr>
          <p:spPr bwMode="auto">
            <a:xfrm>
              <a:off x="960" y="2304"/>
              <a:ext cx="240" cy="0"/>
            </a:xfrm>
            <a:prstGeom prst="line">
              <a:avLst/>
            </a:prstGeom>
            <a:noFill/>
            <a:ln w="9525">
              <a:solidFill>
                <a:schemeClr val="tx1"/>
              </a:solidFill>
              <a:round/>
              <a:headEnd/>
              <a:tailEnd/>
            </a:ln>
            <a:effectLst/>
          </p:spPr>
          <p:txBody>
            <a:bodyPr/>
            <a:lstStyle/>
            <a:p>
              <a:endParaRPr lang="en-US"/>
            </a:p>
          </p:txBody>
        </p:sp>
        <p:sp>
          <p:nvSpPr>
            <p:cNvPr id="71691" name="Line 11"/>
            <p:cNvSpPr>
              <a:spLocks noChangeShapeType="1"/>
            </p:cNvSpPr>
            <p:nvPr/>
          </p:nvSpPr>
          <p:spPr bwMode="auto">
            <a:xfrm flipV="1">
              <a:off x="960" y="2256"/>
              <a:ext cx="0" cy="48"/>
            </a:xfrm>
            <a:prstGeom prst="line">
              <a:avLst/>
            </a:prstGeom>
            <a:noFill/>
            <a:ln w="9525">
              <a:solidFill>
                <a:schemeClr val="tx1"/>
              </a:solidFill>
              <a:round/>
              <a:headEnd/>
              <a:tailEnd/>
            </a:ln>
            <a:effectLst/>
          </p:spPr>
          <p:txBody>
            <a:bodyPr/>
            <a:lstStyle/>
            <a:p>
              <a:endParaRPr lang="en-US"/>
            </a:p>
          </p:txBody>
        </p:sp>
        <p:sp>
          <p:nvSpPr>
            <p:cNvPr id="71692" name="Line 12"/>
            <p:cNvSpPr>
              <a:spLocks noChangeShapeType="1"/>
            </p:cNvSpPr>
            <p:nvPr/>
          </p:nvSpPr>
          <p:spPr bwMode="auto">
            <a:xfrm flipV="1">
              <a:off x="1200" y="2256"/>
              <a:ext cx="0" cy="48"/>
            </a:xfrm>
            <a:prstGeom prst="line">
              <a:avLst/>
            </a:prstGeom>
            <a:noFill/>
            <a:ln w="9525">
              <a:solidFill>
                <a:schemeClr val="tx1"/>
              </a:solidFill>
              <a:round/>
              <a:headEnd/>
              <a:tailEnd/>
            </a:ln>
            <a:effectLst/>
          </p:spPr>
          <p:txBody>
            <a:bodyPr/>
            <a:lstStyle/>
            <a:p>
              <a:endParaRPr lang="en-US"/>
            </a:p>
          </p:txBody>
        </p:sp>
        <p:sp>
          <p:nvSpPr>
            <p:cNvPr id="71693" name="Line 13"/>
            <p:cNvSpPr>
              <a:spLocks noChangeShapeType="1"/>
            </p:cNvSpPr>
            <p:nvPr/>
          </p:nvSpPr>
          <p:spPr bwMode="auto">
            <a:xfrm>
              <a:off x="1104" y="2304"/>
              <a:ext cx="0" cy="288"/>
            </a:xfrm>
            <a:prstGeom prst="line">
              <a:avLst/>
            </a:prstGeom>
            <a:noFill/>
            <a:ln w="9525">
              <a:solidFill>
                <a:schemeClr val="tx1"/>
              </a:solidFill>
              <a:round/>
              <a:headEnd/>
              <a:tailEnd/>
            </a:ln>
            <a:effectLst/>
          </p:spPr>
          <p:txBody>
            <a:bodyPr/>
            <a:lstStyle/>
            <a:p>
              <a:endParaRPr lang="en-US"/>
            </a:p>
          </p:txBody>
        </p:sp>
        <p:sp>
          <p:nvSpPr>
            <p:cNvPr id="71694" name="Line 14"/>
            <p:cNvSpPr>
              <a:spLocks noChangeShapeType="1"/>
            </p:cNvSpPr>
            <p:nvPr/>
          </p:nvSpPr>
          <p:spPr bwMode="auto">
            <a:xfrm>
              <a:off x="1104" y="2592"/>
              <a:ext cx="576" cy="0"/>
            </a:xfrm>
            <a:prstGeom prst="line">
              <a:avLst/>
            </a:prstGeom>
            <a:noFill/>
            <a:ln w="9525">
              <a:solidFill>
                <a:schemeClr val="tx1"/>
              </a:solidFill>
              <a:round/>
              <a:headEnd/>
              <a:tailEnd type="triangle" w="med" len="med"/>
            </a:ln>
            <a:effectLst/>
          </p:spPr>
          <p:txBody>
            <a:bodyPr/>
            <a:lstStyle/>
            <a:p>
              <a:endParaRPr lang="en-US"/>
            </a:p>
          </p:txBody>
        </p:sp>
      </p:grpSp>
      <p:sp>
        <p:nvSpPr>
          <p:cNvPr id="71683" name="Rectangle 3"/>
          <p:cNvSpPr>
            <a:spLocks noGrp="1" noChangeArrowheads="1"/>
          </p:cNvSpPr>
          <p:nvPr>
            <p:ph type="body" sz="half" idx="1"/>
          </p:nvPr>
        </p:nvSpPr>
        <p:spPr>
          <a:xfrm>
            <a:off x="304800" y="914400"/>
            <a:ext cx="3810000" cy="2133600"/>
          </a:xfrm>
        </p:spPr>
        <p:txBody>
          <a:bodyPr/>
          <a:lstStyle/>
          <a:p>
            <a:r>
              <a:rPr lang="en-US" sz="1800" dirty="0"/>
              <a:t>BHT has limited size</a:t>
            </a:r>
          </a:p>
          <a:p>
            <a:r>
              <a:rPr lang="en-US" sz="1800" dirty="0"/>
              <a:t>2 bits by low N PC bits (e.g. 4K entries for 10 PC bits)</a:t>
            </a:r>
          </a:p>
          <a:p>
            <a:r>
              <a:rPr lang="en-US" sz="1800" dirty="0"/>
              <a:t>Uses low-order bits of branch PC to choose entry</a:t>
            </a:r>
          </a:p>
          <a:p>
            <a:r>
              <a:rPr lang="en-US" sz="1800" dirty="0"/>
              <a:t>Measure </a:t>
            </a:r>
            <a:r>
              <a:rPr lang="en-US" sz="1800" dirty="0" err="1"/>
              <a:t>misprediction</a:t>
            </a:r>
            <a:r>
              <a:rPr lang="en-US" sz="1800" dirty="0"/>
              <a:t> instead of prediction</a:t>
            </a:r>
          </a:p>
        </p:txBody>
      </p:sp>
      <p:sp>
        <p:nvSpPr>
          <p:cNvPr id="16" name="TextBox 15"/>
          <p:cNvSpPr txBox="1"/>
          <p:nvPr/>
        </p:nvSpPr>
        <p:spPr>
          <a:xfrm>
            <a:off x="4800600" y="6096000"/>
            <a:ext cx="3657600" cy="400110"/>
          </a:xfrm>
          <a:prstGeom prst="rect">
            <a:avLst/>
          </a:prstGeom>
          <a:noFill/>
        </p:spPr>
        <p:txBody>
          <a:bodyPr wrap="square" rtlCol="0">
            <a:spAutoFit/>
          </a:bodyPr>
          <a:lstStyle/>
          <a:p>
            <a:r>
              <a:rPr lang="en-US" sz="2000" dirty="0"/>
              <a:t>Prediction Buffer = 4K</a:t>
            </a:r>
          </a:p>
        </p:txBody>
      </p:sp>
      <p:cxnSp>
        <p:nvCxnSpPr>
          <p:cNvPr id="4" name="Straight Arrow Connector 3">
            <a:extLst>
              <a:ext uri="{FF2B5EF4-FFF2-40B4-BE49-F238E27FC236}">
                <a16:creationId xmlns:a16="http://schemas.microsoft.com/office/drawing/2014/main" id="{FD56DF01-BABA-4F05-B878-B97E06840891}"/>
              </a:ext>
            </a:extLst>
          </p:cNvPr>
          <p:cNvCxnSpPr/>
          <p:nvPr/>
        </p:nvCxnSpPr>
        <p:spPr bwMode="auto">
          <a:xfrm>
            <a:off x="1905000" y="2316491"/>
            <a:ext cx="152400" cy="1066800"/>
          </a:xfrm>
          <a:prstGeom prst="straightConnector1">
            <a:avLst/>
          </a:prstGeom>
          <a:solidFill>
            <a:schemeClr val="bg1"/>
          </a:solidFill>
          <a:ln w="1905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2532255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B3AB6001-4FC2-4446-B404-4868F821299A}" type="slidenum">
              <a:rPr lang="en-US"/>
              <a:pPr/>
              <a:t>6</a:t>
            </a:fld>
            <a:endParaRPr lang="en-US"/>
          </a:p>
        </p:txBody>
      </p:sp>
      <p:sp>
        <p:nvSpPr>
          <p:cNvPr id="110594" name="Rectangle 2"/>
          <p:cNvSpPr>
            <a:spLocks noGrp="1" noChangeArrowheads="1"/>
          </p:cNvSpPr>
          <p:nvPr>
            <p:ph type="title"/>
          </p:nvPr>
        </p:nvSpPr>
        <p:spPr>
          <a:xfrm>
            <a:off x="990600" y="0"/>
            <a:ext cx="7162800" cy="1143000"/>
          </a:xfrm>
        </p:spPr>
        <p:txBody>
          <a:bodyPr/>
          <a:lstStyle/>
          <a:p>
            <a:r>
              <a:rPr lang="en-US" dirty="0">
                <a:solidFill>
                  <a:schemeClr val="accent2"/>
                </a:solidFill>
              </a:rPr>
              <a:t>Observations</a:t>
            </a:r>
          </a:p>
        </p:txBody>
      </p:sp>
      <p:sp>
        <p:nvSpPr>
          <p:cNvPr id="110595" name="Rectangle 3"/>
          <p:cNvSpPr>
            <a:spLocks noGrp="1" noChangeArrowheads="1"/>
          </p:cNvSpPr>
          <p:nvPr>
            <p:ph type="body" idx="1"/>
          </p:nvPr>
        </p:nvSpPr>
        <p:spPr>
          <a:xfrm>
            <a:off x="685800" y="1066800"/>
            <a:ext cx="7772400" cy="4495800"/>
          </a:xfrm>
        </p:spPr>
        <p:txBody>
          <a:bodyPr/>
          <a:lstStyle/>
          <a:p>
            <a:r>
              <a:rPr lang="en-US" b="0" dirty="0"/>
              <a:t>Prediction Accuracy ranges from 99% to 82% or a </a:t>
            </a:r>
            <a:r>
              <a:rPr lang="en-US" b="0" dirty="0" err="1"/>
              <a:t>misprediction</a:t>
            </a:r>
            <a:r>
              <a:rPr lang="en-US" b="0" dirty="0"/>
              <a:t> rate of 1% to 18%</a:t>
            </a:r>
          </a:p>
          <a:p>
            <a:r>
              <a:rPr lang="en-US" b="0" dirty="0" err="1"/>
              <a:t>Mis</a:t>
            </a:r>
            <a:r>
              <a:rPr lang="en-US" b="0" dirty="0"/>
              <a:t>-prediction for integer programs (</a:t>
            </a:r>
            <a:r>
              <a:rPr lang="en-US" b="0" dirty="0" err="1"/>
              <a:t>gcc</a:t>
            </a:r>
            <a:r>
              <a:rPr lang="en-US" b="0" dirty="0"/>
              <a:t>, espresso, </a:t>
            </a:r>
            <a:r>
              <a:rPr lang="en-US" b="0" dirty="0" err="1"/>
              <a:t>eqntott</a:t>
            </a:r>
            <a:r>
              <a:rPr lang="en-US" b="0" dirty="0"/>
              <a:t>, </a:t>
            </a:r>
            <a:r>
              <a:rPr lang="en-US" b="0" dirty="0" err="1"/>
              <a:t>li</a:t>
            </a:r>
            <a:r>
              <a:rPr lang="en-US" b="0" dirty="0"/>
              <a:t>) is substantially higher than FP programs (nasa7, matrix300, </a:t>
            </a:r>
            <a:r>
              <a:rPr lang="en-US" b="0" dirty="0" err="1"/>
              <a:t>tomcatv</a:t>
            </a:r>
            <a:r>
              <a:rPr lang="en-US" b="0" dirty="0"/>
              <a:t>, </a:t>
            </a:r>
            <a:r>
              <a:rPr lang="en-US" b="0" dirty="0" err="1"/>
              <a:t>doduc</a:t>
            </a:r>
            <a:r>
              <a:rPr lang="en-US" b="0" dirty="0"/>
              <a:t>, spice, </a:t>
            </a:r>
            <a:r>
              <a:rPr lang="en-US" b="0" dirty="0" err="1"/>
              <a:t>fppp</a:t>
            </a:r>
            <a:r>
              <a:rPr lang="en-US" b="0" dirty="0"/>
              <a:t>)</a:t>
            </a:r>
          </a:p>
          <a:p>
            <a:r>
              <a:rPr lang="en-US" b="0" dirty="0"/>
              <a:t>Branch penalty involves both </a:t>
            </a:r>
            <a:r>
              <a:rPr lang="en-US" b="0" dirty="0" err="1"/>
              <a:t>mis</a:t>
            </a:r>
            <a:r>
              <a:rPr lang="en-US" b="0" dirty="0"/>
              <a:t>-prediction rate and branch frequency, and is higher for integer benchmarks</a:t>
            </a:r>
          </a:p>
          <a:p>
            <a:r>
              <a:rPr lang="en-US" b="0" dirty="0"/>
              <a:t>Prediction accuracy improves with buffer size, but doesn’t improve beyond 4K entries (Fig. C.20 next slide)</a:t>
            </a:r>
          </a:p>
          <a:p>
            <a:endParaRPr lang="en-US" dirty="0"/>
          </a:p>
          <a:p>
            <a:endParaRPr lang="en-US" dirty="0"/>
          </a:p>
        </p:txBody>
      </p:sp>
    </p:spTree>
    <p:extLst>
      <p:ext uri="{BB962C8B-B14F-4D97-AF65-F5344CB8AC3E}">
        <p14:creationId xmlns:p14="http://schemas.microsoft.com/office/powerpoint/2010/main" val="29094113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reeform 2">
            <a:extLst>
              <a:ext uri="{FF2B5EF4-FFF2-40B4-BE49-F238E27FC236}">
                <a16:creationId xmlns:a16="http://schemas.microsoft.com/office/drawing/2014/main" id="{DC804202-53C6-49A1-BFA7-FF4FB5578FA2}"/>
              </a:ext>
            </a:extLst>
          </p:cNvPr>
          <p:cNvSpPr>
            <a:spLocks noChangeArrowheads="1"/>
          </p:cNvSpPr>
          <p:nvPr/>
        </p:nvSpPr>
        <p:spPr bwMode="auto">
          <a:xfrm>
            <a:off x="406400" y="365125"/>
            <a:ext cx="36513" cy="36513"/>
          </a:xfrm>
          <a:custGeom>
            <a:avLst/>
            <a:gdLst>
              <a:gd name="T0" fmla="*/ 0 w 102"/>
              <a:gd name="T1" fmla="*/ 0 h 102"/>
              <a:gd name="T2" fmla="*/ 2147483646 w 102"/>
              <a:gd name="T3" fmla="*/ 0 h 102"/>
              <a:gd name="T4" fmla="*/ 2147483646 w 102"/>
              <a:gd name="T5" fmla="*/ 2147483646 h 102"/>
              <a:gd name="T6" fmla="*/ 0 w 102"/>
              <a:gd name="T7" fmla="*/ 2147483646 h 102"/>
              <a:gd name="T8" fmla="*/ 0 w 102"/>
              <a:gd name="T9" fmla="*/ 0 h 102"/>
              <a:gd name="T10" fmla="*/ 0 60000 65536"/>
              <a:gd name="T11" fmla="*/ 0 60000 65536"/>
              <a:gd name="T12" fmla="*/ 0 60000 65536"/>
              <a:gd name="T13" fmla="*/ 0 60000 65536"/>
              <a:gd name="T14" fmla="*/ 0 60000 65536"/>
              <a:gd name="T15" fmla="*/ 0 w 102"/>
              <a:gd name="T16" fmla="*/ 0 h 102"/>
              <a:gd name="T17" fmla="*/ 102 w 102"/>
              <a:gd name="T18" fmla="*/ 102 h 102"/>
            </a:gdLst>
            <a:ahLst/>
            <a:cxnLst>
              <a:cxn ang="T10">
                <a:pos x="T0" y="T1"/>
              </a:cxn>
              <a:cxn ang="T11">
                <a:pos x="T2" y="T3"/>
              </a:cxn>
              <a:cxn ang="T12">
                <a:pos x="T4" y="T5"/>
              </a:cxn>
              <a:cxn ang="T13">
                <a:pos x="T6" y="T7"/>
              </a:cxn>
              <a:cxn ang="T14">
                <a:pos x="T8" y="T9"/>
              </a:cxn>
            </a:cxnLst>
            <a:rect l="T15" t="T16" r="T17" b="T18"/>
            <a:pathLst>
              <a:path w="102" h="102">
                <a:moveTo>
                  <a:pt x="0" y="0"/>
                </a:moveTo>
                <a:lnTo>
                  <a:pt x="101" y="0"/>
                </a:lnTo>
                <a:lnTo>
                  <a:pt x="101" y="101"/>
                </a:lnTo>
                <a:lnTo>
                  <a:pt x="0" y="101"/>
                </a:lnTo>
                <a:lnTo>
                  <a:pt x="0" y="0"/>
                </a:lnTo>
              </a:path>
            </a:pathLst>
          </a:custGeom>
          <a:solidFill>
            <a:srgbClr val="FFFFFF"/>
          </a:solidFill>
          <a:ln>
            <a:noFill/>
          </a:ln>
          <a:extLst>
            <a:ext uri="{91240B29-F687-4F45-9708-019B960494DF}">
              <a14:hiddenLine xmlns:a14="http://schemas.microsoft.com/office/drawing/2010/main" w="9525" cap="flat">
                <a:solidFill>
                  <a:srgbClr val="000000"/>
                </a:solidFill>
                <a:bevel/>
                <a:headEnd/>
                <a:tailEnd/>
              </a14:hiddenLine>
            </a:ext>
          </a:extLst>
        </p:spPr>
        <p:txBody>
          <a:bodyPr wrap="none" anchor="ctr"/>
          <a:lstStyle/>
          <a:p>
            <a:endParaRPr lang="en-US"/>
          </a:p>
        </p:txBody>
      </p:sp>
      <p:sp>
        <p:nvSpPr>
          <p:cNvPr id="38915" name="Rectangle 1">
            <a:extLst>
              <a:ext uri="{FF2B5EF4-FFF2-40B4-BE49-F238E27FC236}">
                <a16:creationId xmlns:a16="http://schemas.microsoft.com/office/drawing/2014/main" id="{5060AE63-2406-467A-993B-D271D4DB1EBA}"/>
              </a:ext>
            </a:extLst>
          </p:cNvPr>
          <p:cNvSpPr>
            <a:spLocks noChangeArrowheads="1"/>
          </p:cNvSpPr>
          <p:nvPr/>
        </p:nvSpPr>
        <p:spPr bwMode="auto">
          <a:xfrm>
            <a:off x="404813" y="4876800"/>
            <a:ext cx="83581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200" b="1"/>
              <a:t>Figure C.17 Prediction accuracy of a 4096-entry 2-bit prediction buffer versus an infinite buffer for the SPEC89 benchmarks.</a:t>
            </a:r>
            <a:r>
              <a:rPr lang="en-US" altLang="en-US" sz="1200"/>
              <a:t> Although these data are for an older version of a subset of the SPEC benchmarks, the results would be comparable for newer versions with perhaps as many as 8K entries needed to match an infinite 2-bit predictor.</a:t>
            </a:r>
          </a:p>
          <a:p>
            <a:endParaRPr lang="en-US" altLang="en-US" sz="1200"/>
          </a:p>
        </p:txBody>
      </p:sp>
      <p:pic>
        <p:nvPicPr>
          <p:cNvPr id="38916" name="Picture 2" descr="X:\Production\Artfinal\0000000038\MKCAD\978-0-12-811905-1\0003170711\XMLLowres\bm17-9780128119051.jpg">
            <a:extLst>
              <a:ext uri="{FF2B5EF4-FFF2-40B4-BE49-F238E27FC236}">
                <a16:creationId xmlns:a16="http://schemas.microsoft.com/office/drawing/2014/main" id="{1076B677-411A-4626-9325-A230E2882D0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0" y="533400"/>
            <a:ext cx="3270250" cy="385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04178"/>
      </p:ext>
    </p:extLst>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1066800" y="0"/>
            <a:ext cx="7162800" cy="838200"/>
          </a:xfrm>
        </p:spPr>
        <p:txBody>
          <a:bodyPr/>
          <a:lstStyle/>
          <a:p>
            <a:r>
              <a:rPr lang="en-US" sz="2800" dirty="0">
                <a:solidFill>
                  <a:srgbClr val="0070C0"/>
                </a:solidFill>
              </a:rPr>
              <a:t>Advanced Branch Prediction Technique</a:t>
            </a:r>
            <a:br>
              <a:rPr lang="en-US" sz="2800" dirty="0">
                <a:solidFill>
                  <a:srgbClr val="0070C0"/>
                </a:solidFill>
              </a:rPr>
            </a:br>
            <a:r>
              <a:rPr lang="en-US" sz="2800" dirty="0">
                <a:solidFill>
                  <a:srgbClr val="0070C0"/>
                </a:solidFill>
              </a:rPr>
              <a:t>Correlating or Two-level Predictors</a:t>
            </a:r>
          </a:p>
        </p:txBody>
      </p:sp>
      <p:sp>
        <p:nvSpPr>
          <p:cNvPr id="72707" name="Rectangle 3"/>
          <p:cNvSpPr>
            <a:spLocks noGrp="1" noChangeArrowheads="1"/>
          </p:cNvSpPr>
          <p:nvPr>
            <p:ph type="body" idx="1"/>
          </p:nvPr>
        </p:nvSpPr>
        <p:spPr>
          <a:xfrm>
            <a:off x="762000" y="838200"/>
            <a:ext cx="8001000" cy="5029200"/>
          </a:xfrm>
        </p:spPr>
        <p:txBody>
          <a:bodyPr/>
          <a:lstStyle/>
          <a:p>
            <a:r>
              <a:rPr lang="en-US" sz="2000" b="0" dirty="0"/>
              <a:t>Correlating branch predictors also look at other branches for clues. Consider the following example.</a:t>
            </a:r>
          </a:p>
          <a:p>
            <a:pPr lvl="1">
              <a:buFontTx/>
              <a:buNone/>
            </a:pPr>
            <a:r>
              <a:rPr lang="en-US" dirty="0"/>
              <a:t>	</a:t>
            </a:r>
            <a:r>
              <a:rPr lang="en-US" b="0" dirty="0"/>
              <a:t>	if (</a:t>
            </a:r>
            <a:r>
              <a:rPr lang="en-US" b="0" dirty="0" err="1"/>
              <a:t>aa</a:t>
            </a:r>
            <a:r>
              <a:rPr lang="en-US" b="0" dirty="0"/>
              <a:t>==2)	  -- branch b1		</a:t>
            </a:r>
          </a:p>
          <a:p>
            <a:pPr lvl="1">
              <a:buFontTx/>
              <a:buNone/>
            </a:pPr>
            <a:r>
              <a:rPr lang="en-US" b="0" dirty="0"/>
              <a:t>			</a:t>
            </a:r>
            <a:r>
              <a:rPr lang="en-US" b="0" dirty="0" err="1"/>
              <a:t>aa</a:t>
            </a:r>
            <a:r>
              <a:rPr lang="en-US" b="0" dirty="0"/>
              <a:t> = 0;</a:t>
            </a:r>
          </a:p>
          <a:p>
            <a:pPr lvl="1">
              <a:buFontTx/>
              <a:buNone/>
            </a:pPr>
            <a:r>
              <a:rPr lang="en-US" b="0" dirty="0"/>
              <a:t>		if (bb==2)	  ---   branch b2		</a:t>
            </a:r>
          </a:p>
          <a:p>
            <a:pPr lvl="1">
              <a:buFontTx/>
              <a:buNone/>
            </a:pPr>
            <a:r>
              <a:rPr lang="en-US" b="0" dirty="0"/>
              <a:t>			bb = 0;</a:t>
            </a:r>
          </a:p>
          <a:p>
            <a:pPr lvl="1">
              <a:buFontTx/>
              <a:buNone/>
            </a:pPr>
            <a:r>
              <a:rPr lang="en-US" b="0" dirty="0"/>
              <a:t>		if(aa==bb)    </a:t>
            </a:r>
            <a:r>
              <a:rPr lang="en-US" b="0" dirty="0">
                <a:solidFill>
                  <a:srgbClr val="0070C0"/>
                </a:solidFill>
              </a:rPr>
              <a:t>--- branch b3 – {Clearly depends on the results of b1 and b2}</a:t>
            </a:r>
          </a:p>
          <a:p>
            <a:pPr lvl="1">
              <a:buFontTx/>
              <a:buNone/>
            </a:pPr>
            <a:endParaRPr lang="en-US" b="0" dirty="0">
              <a:solidFill>
                <a:srgbClr val="0070C0"/>
              </a:solidFill>
            </a:endParaRPr>
          </a:p>
          <a:p>
            <a:pPr lvl="1">
              <a:buFontTx/>
              <a:buNone/>
            </a:pPr>
            <a:r>
              <a:rPr lang="en-US" b="0" dirty="0">
                <a:solidFill>
                  <a:srgbClr val="0070C0"/>
                </a:solidFill>
              </a:rPr>
              <a:t>If b1 is not taken and b2 is not taken, b3 will be taken. If prediction of b3 is based only on its own history (instead of also those of b1 and b2), it is not an accurate prediction.</a:t>
            </a:r>
          </a:p>
          <a:p>
            <a:pPr lvl="1">
              <a:buFontTx/>
              <a:buNone/>
            </a:pPr>
            <a:endParaRPr lang="en-US" dirty="0"/>
          </a:p>
        </p:txBody>
      </p:sp>
      <p:sp>
        <p:nvSpPr>
          <p:cNvPr id="72717" name="Text Box 13"/>
          <p:cNvSpPr txBox="1">
            <a:spLocks noChangeArrowheads="1"/>
          </p:cNvSpPr>
          <p:nvPr/>
        </p:nvSpPr>
        <p:spPr bwMode="auto">
          <a:xfrm>
            <a:off x="838200" y="4648200"/>
            <a:ext cx="7696200" cy="1015663"/>
          </a:xfrm>
          <a:prstGeom prst="rect">
            <a:avLst/>
          </a:prstGeom>
          <a:noFill/>
          <a:ln w="9525">
            <a:noFill/>
            <a:miter lim="800000"/>
            <a:headEnd/>
            <a:tailEnd/>
          </a:ln>
          <a:effectLst/>
        </p:spPr>
        <p:txBody>
          <a:bodyPr>
            <a:spAutoFit/>
          </a:bodyPr>
          <a:lstStyle/>
          <a:p>
            <a:r>
              <a:rPr lang="en-US" sz="2000" dirty="0">
                <a:latin typeface="Arial Narrow" pitchFamily="34" charset="0"/>
              </a:rPr>
              <a:t>(1,2) predictor – uses history of 1 branch and uses a 2-bit predictor</a:t>
            </a:r>
          </a:p>
          <a:p>
            <a:r>
              <a:rPr lang="en-US" sz="2000" dirty="0">
                <a:latin typeface="Arial Narrow" pitchFamily="34" charset="0"/>
              </a:rPr>
              <a:t>(</a:t>
            </a:r>
            <a:r>
              <a:rPr lang="en-US" sz="2000" dirty="0" err="1">
                <a:latin typeface="Arial Narrow" pitchFamily="34" charset="0"/>
              </a:rPr>
              <a:t>m,n</a:t>
            </a:r>
            <a:r>
              <a:rPr lang="en-US" sz="2000" dirty="0">
                <a:latin typeface="Arial Narrow" pitchFamily="34" charset="0"/>
              </a:rPr>
              <a:t>) predictor – uses the behavior of last m branches to choose from 2**m branch predictors, each of which is an n-bit predictor for a single branch.</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en-US" sz="3200" dirty="0">
                <a:solidFill>
                  <a:srgbClr val="0070C0"/>
                </a:solidFill>
              </a:rPr>
              <a:t>Correlating or Two-level Branch Predictor</a:t>
            </a:r>
          </a:p>
        </p:txBody>
      </p:sp>
      <p:sp>
        <p:nvSpPr>
          <p:cNvPr id="74755" name="Rectangle 3"/>
          <p:cNvSpPr>
            <a:spLocks noGrp="1" noChangeArrowheads="1"/>
          </p:cNvSpPr>
          <p:nvPr>
            <p:ph type="body" sz="half" idx="1"/>
          </p:nvPr>
        </p:nvSpPr>
        <p:spPr>
          <a:xfrm>
            <a:off x="685800" y="914400"/>
            <a:ext cx="7772400" cy="3048000"/>
          </a:xfrm>
        </p:spPr>
        <p:txBody>
          <a:bodyPr/>
          <a:lstStyle/>
          <a:p>
            <a:r>
              <a:rPr lang="en-US" sz="1600" b="0" dirty="0"/>
              <a:t>The global history of the most recent m branches is recorded in an m-bit shift register, where each bit represents whether the branch is taken (1) or not (0). The branch prediction buffer is indexed by using a concatenation of the low-order bits of the branch </a:t>
            </a:r>
            <a:r>
              <a:rPr lang="en-US" sz="1600" dirty="0"/>
              <a:t>address with m-bit global history. </a:t>
            </a:r>
          </a:p>
          <a:p>
            <a:r>
              <a:rPr lang="en-US" sz="1600" b="0" dirty="0"/>
              <a:t>If we use m = 2 branches as histories, then there are 4 possibilities (T-T, T-NT, NT-NT, NT-T). For each possibility, we need to use a predictor (1-bit, 2-bit).</a:t>
            </a:r>
          </a:p>
          <a:p>
            <a:pPr marL="0" indent="0">
              <a:buNone/>
            </a:pPr>
            <a:endParaRPr lang="en-US" sz="1600" b="0" dirty="0"/>
          </a:p>
          <a:p>
            <a:pPr marL="0" indent="0">
              <a:buNone/>
            </a:pPr>
            <a:r>
              <a:rPr lang="en-US" sz="1600" b="0" dirty="0"/>
              <a:t>                                                          </a:t>
            </a:r>
            <a:r>
              <a:rPr lang="en-US" sz="1600" dirty="0"/>
              <a:t>EXAMPLE: </a:t>
            </a:r>
          </a:p>
          <a:p>
            <a:pPr marL="0" indent="0">
              <a:buNone/>
            </a:pPr>
            <a:r>
              <a:rPr lang="en-US" sz="1600" b="0" dirty="0"/>
              <a:t>Assume a (2,2) branch prediction buffer with 64 entries. A 2-bit shift register (global bits) is used to keep the history of the last two branches with 1 as taken (T) and 0 as not taken (NT). Then the 4 low-order bits of the branch + 2 global bits form a 6-bit address, shown below. </a:t>
            </a:r>
            <a:endParaRPr lang="en-US" sz="1800" dirty="0"/>
          </a:p>
          <a:p>
            <a:endParaRPr lang="en-US" sz="2000" b="0" dirty="0"/>
          </a:p>
        </p:txBody>
      </p:sp>
      <p:pic>
        <p:nvPicPr>
          <p:cNvPr id="74757" name="Picture 5" descr="Ch3-fig14"/>
          <p:cNvPicPr>
            <a:picLocks noChangeAspect="1" noChangeArrowheads="1"/>
          </p:cNvPicPr>
          <p:nvPr/>
        </p:nvPicPr>
        <p:blipFill>
          <a:blip r:embed="rId2" cstate="print"/>
          <a:srcRect b="17647"/>
          <a:stretch>
            <a:fillRect/>
          </a:stretch>
        </p:blipFill>
        <p:spPr bwMode="auto">
          <a:xfrm>
            <a:off x="1477792" y="3991232"/>
            <a:ext cx="3100386" cy="2362199"/>
          </a:xfrm>
          <a:prstGeom prst="rect">
            <a:avLst/>
          </a:prstGeom>
          <a:noFill/>
        </p:spPr>
      </p:pic>
      <p:sp>
        <p:nvSpPr>
          <p:cNvPr id="2" name="Rectangle 1"/>
          <p:cNvSpPr/>
          <p:nvPr/>
        </p:nvSpPr>
        <p:spPr bwMode="auto">
          <a:xfrm>
            <a:off x="6781800" y="3962400"/>
            <a:ext cx="609600" cy="2286000"/>
          </a:xfrm>
          <a:prstGeom prst="rect">
            <a:avLst/>
          </a:prstGeom>
          <a:solidFill>
            <a:schemeClr val="bg1"/>
          </a:solidFill>
          <a:ln w="12700" cap="flat" cmpd="sng" algn="ctr">
            <a:pattFill prst="narHorz">
              <a:fgClr>
                <a:schemeClr val="tx1"/>
              </a:fgClr>
              <a:bgClr>
                <a:schemeClr val="bg1"/>
              </a:bgClr>
            </a:patt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3" name="Rectangle 2"/>
          <p:cNvSpPr/>
          <p:nvPr/>
        </p:nvSpPr>
        <p:spPr bwMode="auto">
          <a:xfrm>
            <a:off x="5029200" y="4648200"/>
            <a:ext cx="1524000" cy="152400"/>
          </a:xfrm>
          <a:prstGeom prst="rect">
            <a:avLst/>
          </a:prstGeom>
          <a:solidFill>
            <a:schemeClr val="bg1"/>
          </a:solidFill>
          <a:ln w="12700" cap="flat" cmpd="sng" algn="ctr">
            <a:pattFill prst="narHorz">
              <a:fgClr>
                <a:schemeClr val="tx1"/>
              </a:fgClr>
              <a:bgClr>
                <a:schemeClr val="bg1"/>
              </a:bgClr>
            </a:patt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ndParaRPr>
          </a:p>
        </p:txBody>
      </p:sp>
      <p:cxnSp>
        <p:nvCxnSpPr>
          <p:cNvPr id="5" name="Straight Connector 4"/>
          <p:cNvCxnSpPr/>
          <p:nvPr/>
        </p:nvCxnSpPr>
        <p:spPr bwMode="auto">
          <a:xfrm>
            <a:off x="6781800" y="4114800"/>
            <a:ext cx="609600" cy="0"/>
          </a:xfrm>
          <a:prstGeom prst="line">
            <a:avLst/>
          </a:prstGeom>
          <a:solidFill>
            <a:schemeClr val="bg1"/>
          </a:solidFill>
          <a:ln w="12700" cap="flat" cmpd="sng" algn="ctr">
            <a:pattFill prst="narHorz">
              <a:fgClr>
                <a:schemeClr val="tx1"/>
              </a:fgClr>
              <a:bgClr>
                <a:schemeClr val="bg1"/>
              </a:bgClr>
            </a:pattFill>
            <a:prstDash val="solid"/>
            <a:round/>
            <a:headEnd type="none" w="med" len="med"/>
            <a:tailEnd type="none" w="med" len="med"/>
          </a:ln>
          <a:effectLst/>
        </p:spPr>
      </p:cxnSp>
      <p:cxnSp>
        <p:nvCxnSpPr>
          <p:cNvPr id="11" name="Straight Connector 10"/>
          <p:cNvCxnSpPr/>
          <p:nvPr/>
        </p:nvCxnSpPr>
        <p:spPr bwMode="auto">
          <a:xfrm>
            <a:off x="6781800" y="6096000"/>
            <a:ext cx="609600" cy="0"/>
          </a:xfrm>
          <a:prstGeom prst="line">
            <a:avLst/>
          </a:prstGeom>
          <a:solidFill>
            <a:schemeClr val="bg1"/>
          </a:solidFill>
          <a:ln w="12700" cap="flat" cmpd="sng" algn="ctr">
            <a:pattFill prst="narHorz">
              <a:fgClr>
                <a:schemeClr val="tx1"/>
              </a:fgClr>
              <a:bgClr>
                <a:schemeClr val="bg1"/>
              </a:bgClr>
            </a:pattFill>
            <a:prstDash val="solid"/>
            <a:round/>
            <a:headEnd type="none" w="med" len="med"/>
            <a:tailEnd type="none" w="med" len="med"/>
          </a:ln>
          <a:effectLst/>
        </p:spPr>
      </p:cxnSp>
      <p:cxnSp>
        <p:nvCxnSpPr>
          <p:cNvPr id="12" name="Straight Connector 11"/>
          <p:cNvCxnSpPr/>
          <p:nvPr/>
        </p:nvCxnSpPr>
        <p:spPr bwMode="auto">
          <a:xfrm flipV="1">
            <a:off x="5562600" y="4648200"/>
            <a:ext cx="0" cy="152400"/>
          </a:xfrm>
          <a:prstGeom prst="line">
            <a:avLst/>
          </a:prstGeom>
          <a:solidFill>
            <a:schemeClr val="bg1"/>
          </a:solidFill>
          <a:ln w="12700" cap="flat" cmpd="sng" algn="ctr">
            <a:pattFill prst="narHorz">
              <a:fgClr>
                <a:schemeClr val="tx1"/>
              </a:fgClr>
              <a:bgClr>
                <a:schemeClr val="bg1"/>
              </a:bgClr>
            </a:pattFill>
            <a:prstDash val="solid"/>
            <a:round/>
            <a:headEnd type="none" w="med" len="med"/>
            <a:tailEnd type="none" w="med" len="med"/>
          </a:ln>
          <a:effectLst/>
        </p:spPr>
      </p:cxnSp>
      <p:sp>
        <p:nvSpPr>
          <p:cNvPr id="10" name="TextBox 9"/>
          <p:cNvSpPr txBox="1"/>
          <p:nvPr/>
        </p:nvSpPr>
        <p:spPr>
          <a:xfrm>
            <a:off x="5029200" y="4601289"/>
            <a:ext cx="489236" cy="246221"/>
          </a:xfrm>
          <a:prstGeom prst="rect">
            <a:avLst/>
          </a:prstGeom>
          <a:noFill/>
        </p:spPr>
        <p:txBody>
          <a:bodyPr wrap="none" rtlCol="0">
            <a:spAutoFit/>
          </a:bodyPr>
          <a:lstStyle/>
          <a:p>
            <a:r>
              <a:rPr lang="en-US" sz="1000" dirty="0"/>
              <a:t>2 bits</a:t>
            </a:r>
          </a:p>
        </p:txBody>
      </p:sp>
      <p:sp>
        <p:nvSpPr>
          <p:cNvPr id="13" name="Rectangle 12"/>
          <p:cNvSpPr/>
          <p:nvPr/>
        </p:nvSpPr>
        <p:spPr>
          <a:xfrm>
            <a:off x="5682965" y="4601289"/>
            <a:ext cx="489236" cy="246221"/>
          </a:xfrm>
          <a:prstGeom prst="rect">
            <a:avLst/>
          </a:prstGeom>
        </p:spPr>
        <p:txBody>
          <a:bodyPr wrap="none">
            <a:spAutoFit/>
          </a:bodyPr>
          <a:lstStyle/>
          <a:p>
            <a:r>
              <a:rPr lang="en-US" sz="1000" dirty="0"/>
              <a:t>4 bits</a:t>
            </a:r>
          </a:p>
        </p:txBody>
      </p:sp>
      <p:sp>
        <p:nvSpPr>
          <p:cNvPr id="14" name="TextBox 13"/>
          <p:cNvSpPr txBox="1"/>
          <p:nvPr/>
        </p:nvSpPr>
        <p:spPr>
          <a:xfrm>
            <a:off x="6844226" y="3954162"/>
            <a:ext cx="242374" cy="215444"/>
          </a:xfrm>
          <a:prstGeom prst="rect">
            <a:avLst/>
          </a:prstGeom>
          <a:noFill/>
        </p:spPr>
        <p:txBody>
          <a:bodyPr wrap="none" rtlCol="0">
            <a:spAutoFit/>
          </a:bodyPr>
          <a:lstStyle/>
          <a:p>
            <a:r>
              <a:rPr lang="en-US" sz="800" dirty="0"/>
              <a:t>1</a:t>
            </a:r>
          </a:p>
        </p:txBody>
      </p:sp>
      <p:sp>
        <p:nvSpPr>
          <p:cNvPr id="15" name="Rectangle 14"/>
          <p:cNvSpPr/>
          <p:nvPr/>
        </p:nvSpPr>
        <p:spPr>
          <a:xfrm>
            <a:off x="6877177" y="6060359"/>
            <a:ext cx="300082" cy="215444"/>
          </a:xfrm>
          <a:prstGeom prst="rect">
            <a:avLst/>
          </a:prstGeom>
        </p:spPr>
        <p:txBody>
          <a:bodyPr wrap="none">
            <a:spAutoFit/>
          </a:bodyPr>
          <a:lstStyle/>
          <a:p>
            <a:r>
              <a:rPr lang="en-US" sz="800" dirty="0"/>
              <a:t>64</a:t>
            </a:r>
          </a:p>
        </p:txBody>
      </p:sp>
      <p:sp>
        <p:nvSpPr>
          <p:cNvPr id="16" name="TextBox 15"/>
          <p:cNvSpPr txBox="1"/>
          <p:nvPr/>
        </p:nvSpPr>
        <p:spPr>
          <a:xfrm>
            <a:off x="5354251" y="4848882"/>
            <a:ext cx="974582" cy="246221"/>
          </a:xfrm>
          <a:prstGeom prst="rect">
            <a:avLst/>
          </a:prstGeom>
          <a:noFill/>
        </p:spPr>
        <p:txBody>
          <a:bodyPr wrap="square" rtlCol="0">
            <a:spAutoFit/>
          </a:bodyPr>
          <a:lstStyle/>
          <a:p>
            <a:r>
              <a:rPr lang="en-US" sz="1000" dirty="0"/>
              <a:t>Address</a:t>
            </a:r>
          </a:p>
        </p:txBody>
      </p:sp>
      <p:sp>
        <p:nvSpPr>
          <p:cNvPr id="17" name="TextBox 16"/>
          <p:cNvSpPr txBox="1"/>
          <p:nvPr/>
        </p:nvSpPr>
        <p:spPr>
          <a:xfrm>
            <a:off x="6781800" y="4931260"/>
            <a:ext cx="592278" cy="276999"/>
          </a:xfrm>
          <a:prstGeom prst="rect">
            <a:avLst/>
          </a:prstGeom>
          <a:noFill/>
        </p:spPr>
        <p:txBody>
          <a:bodyPr wrap="none" rtlCol="0">
            <a:spAutoFit/>
          </a:bodyPr>
          <a:lstStyle/>
          <a:p>
            <a:r>
              <a:rPr lang="en-US" sz="1200" dirty="0"/>
              <a:t>Buffer</a:t>
            </a:r>
          </a:p>
        </p:txBody>
      </p:sp>
    </p:spTree>
  </p:cSld>
  <p:clrMapOvr>
    <a:masterClrMapping/>
  </p:clrMapOvr>
</p:sld>
</file>

<file path=ppt/theme/theme1.xml><?xml version="1.0" encoding="utf-8"?>
<a:theme xmlns:a="http://schemas.openxmlformats.org/drawingml/2006/main" name="Microsoft Office 98">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Microsoft Office 98">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pattFill prst="narHorz">
            <a:fgClr>
              <a:schemeClr val="tx1"/>
            </a:fgClr>
            <a:bgClr>
              <a:schemeClr val="bg1"/>
            </a:bgClr>
          </a:patt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pattFill prst="narHorz">
            <a:fgClr>
              <a:schemeClr val="tx1"/>
            </a:fgClr>
            <a:bgClr>
              <a:schemeClr val="bg1"/>
            </a:bgClr>
          </a:patt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2976</TotalTime>
  <Pages>61</Pages>
  <Words>1566</Words>
  <Application>Microsoft Office PowerPoint</Application>
  <PresentationFormat>Letter Paper (8.5x11 in)</PresentationFormat>
  <Paragraphs>125</Paragraphs>
  <Slides>21</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Microsoft YaHei</vt:lpstr>
      <vt:lpstr>Arial</vt:lpstr>
      <vt:lpstr>Arial Narrow</vt:lpstr>
      <vt:lpstr>Times New Roman</vt:lpstr>
      <vt:lpstr>Wingdings</vt:lpstr>
      <vt:lpstr>Microsoft Office 98</vt:lpstr>
      <vt:lpstr>Lecture 10:   Dynamic Branch Prediction  </vt:lpstr>
      <vt:lpstr>Branch Prediction</vt:lpstr>
      <vt:lpstr>Dynamic Branch Prediction</vt:lpstr>
      <vt:lpstr>2-bit Branch Prediction</vt:lpstr>
      <vt:lpstr>Branch History Table (BHT) Or Branch Prediction Buffer</vt:lpstr>
      <vt:lpstr>Observations</vt:lpstr>
      <vt:lpstr>PowerPoint Presentation</vt:lpstr>
      <vt:lpstr>Advanced Branch Prediction Technique Correlating or Two-level Predictors</vt:lpstr>
      <vt:lpstr>Correlating or Two-level Branch Predictor</vt:lpstr>
      <vt:lpstr>Performance of Correlating Branch Prediction</vt:lpstr>
      <vt:lpstr>Tournament Predictor</vt:lpstr>
      <vt:lpstr>PowerPoint Presentation</vt:lpstr>
      <vt:lpstr>PowerPoint Presentation</vt:lpstr>
      <vt:lpstr>PowerPoint Presentation</vt:lpstr>
      <vt:lpstr>Branch Target Buffer (BTB)</vt:lpstr>
      <vt:lpstr>BTB Fig. 2.22</vt:lpstr>
      <vt:lpstr>BTB operations</vt:lpstr>
      <vt:lpstr>BTB Performance</vt:lpstr>
      <vt:lpstr>Decoupled Fetch</vt:lpstr>
      <vt:lpstr>PowerPoint Presentation</vt:lpstr>
      <vt:lpstr>Branch Prediction 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3: R4000 + Intro to ILP</dc:title>
  <dc:creator>David A. Patterson</dc:creator>
  <cp:lastModifiedBy>bhuyan</cp:lastModifiedBy>
  <cp:revision>108</cp:revision>
  <cp:lastPrinted>1996-09-06T09:42:58Z</cp:lastPrinted>
  <dcterms:created xsi:type="dcterms:W3CDTF">1996-09-04T07:14:34Z</dcterms:created>
  <dcterms:modified xsi:type="dcterms:W3CDTF">2018-02-08T19:07:00Z</dcterms:modified>
</cp:coreProperties>
</file>