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33"/>
  </p:notesMasterIdLst>
  <p:handoutMasterIdLst>
    <p:handoutMasterId r:id="rId34"/>
  </p:handoutMasterIdLst>
  <p:sldIdLst>
    <p:sldId id="256" r:id="rId2"/>
    <p:sldId id="530" r:id="rId3"/>
    <p:sldId id="524" r:id="rId4"/>
    <p:sldId id="527" r:id="rId5"/>
    <p:sldId id="531" r:id="rId6"/>
    <p:sldId id="533" r:id="rId7"/>
    <p:sldId id="532" r:id="rId8"/>
    <p:sldId id="495" r:id="rId9"/>
    <p:sldId id="503" r:id="rId10"/>
    <p:sldId id="534" r:id="rId11"/>
    <p:sldId id="536" r:id="rId12"/>
    <p:sldId id="506" r:id="rId13"/>
    <p:sldId id="498" r:id="rId14"/>
    <p:sldId id="499" r:id="rId15"/>
    <p:sldId id="500" r:id="rId16"/>
    <p:sldId id="501" r:id="rId17"/>
    <p:sldId id="520" r:id="rId18"/>
    <p:sldId id="535" r:id="rId19"/>
    <p:sldId id="521" r:id="rId20"/>
    <p:sldId id="523" r:id="rId21"/>
    <p:sldId id="522" r:id="rId22"/>
    <p:sldId id="529" r:id="rId23"/>
    <p:sldId id="424" r:id="rId24"/>
    <p:sldId id="448" r:id="rId25"/>
    <p:sldId id="426" r:id="rId26"/>
    <p:sldId id="425" r:id="rId27"/>
    <p:sldId id="436" r:id="rId28"/>
    <p:sldId id="430" r:id="rId29"/>
    <p:sldId id="427" r:id="rId30"/>
    <p:sldId id="428" r:id="rId31"/>
    <p:sldId id="429" r:id="rId32"/>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6CC0"/>
    <a:srgbClr val="000000"/>
    <a:srgbClr val="FFFF66"/>
    <a:srgbClr val="A6F6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60" autoAdjust="0"/>
  </p:normalViewPr>
  <p:slideViewPr>
    <p:cSldViewPr>
      <p:cViewPr varScale="1">
        <p:scale>
          <a:sx n="76" d="100"/>
          <a:sy n="76" d="100"/>
        </p:scale>
        <p:origin x="133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20"/>
    </p:cViewPr>
  </p:sorterViewPr>
  <p:notesViewPr>
    <p:cSldViewPr>
      <p:cViewPr varScale="1">
        <p:scale>
          <a:sx n="94" d="100"/>
          <a:sy n="94" d="100"/>
        </p:scale>
        <p:origin x="-411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05" tIns="44446" rIns="87305" bIns="44446">
            <a:spAutoFit/>
          </a:bodyPr>
          <a:lstStyle/>
          <a:p>
            <a:pPr algn="ctr" defTabSz="868363" eaLnBrk="0" hangingPunct="0">
              <a:lnSpc>
                <a:spcPct val="90000"/>
              </a:lnSpc>
              <a:defRPr/>
            </a:pPr>
            <a:r>
              <a:rPr lang="en-US" sz="1200">
                <a:latin typeface="Comic Sans MS" pitchFamily="66" charset="0"/>
                <a:cs typeface="+mn-cs"/>
              </a:rPr>
              <a:t>Page </a:t>
            </a:r>
            <a:fld id="{AE472E2C-7E18-4759-BDDA-8A139C953128}" type="slidenum">
              <a:rPr lang="en-US" sz="1200">
                <a:latin typeface="Comic Sans MS" pitchFamily="66" charset="0"/>
                <a:cs typeface="+mn-cs"/>
              </a:rPr>
              <a:pPr algn="ctr" defTabSz="868363" eaLnBrk="0" hangingPunct="0">
                <a:lnSpc>
                  <a:spcPct val="90000"/>
                </a:lnSpc>
                <a:defRPr/>
              </a:pPr>
              <a:t>‹#›</a:t>
            </a:fld>
            <a:endParaRPr lang="en-US" sz="1200">
              <a:latin typeface="Comic Sans MS" pitchFamily="66" charset="0"/>
              <a:cs typeface="+mn-cs"/>
            </a:endParaRPr>
          </a:p>
        </p:txBody>
      </p:sp>
    </p:spTree>
    <p:extLst>
      <p:ext uri="{BB962C8B-B14F-4D97-AF65-F5344CB8AC3E}">
        <p14:creationId xmlns:p14="http://schemas.microsoft.com/office/powerpoint/2010/main" val="3573531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41650" y="8704263"/>
            <a:ext cx="776288" cy="250825"/>
          </a:xfrm>
          <a:prstGeom prst="rect">
            <a:avLst/>
          </a:prstGeom>
          <a:noFill/>
          <a:ln w="12700">
            <a:noFill/>
            <a:miter lim="800000"/>
            <a:headEnd/>
            <a:tailEnd/>
          </a:ln>
          <a:effectLst/>
        </p:spPr>
        <p:txBody>
          <a:bodyPr wrap="none" lIns="87305" tIns="44446" rIns="87305" bIns="44446">
            <a:spAutoFit/>
          </a:bodyPr>
          <a:lstStyle/>
          <a:p>
            <a:pPr algn="ctr" defTabSz="868363" eaLnBrk="0" hangingPunct="0">
              <a:lnSpc>
                <a:spcPct val="90000"/>
              </a:lnSpc>
              <a:defRPr/>
            </a:pPr>
            <a:r>
              <a:rPr lang="en-US" sz="1200">
                <a:latin typeface="Comic Sans MS" pitchFamily="66" charset="0"/>
                <a:cs typeface="+mn-cs"/>
              </a:rPr>
              <a:t>Page </a:t>
            </a:r>
            <a:fld id="{102F6FA5-DE06-4278-B007-27749A9EA39C}" type="slidenum">
              <a:rPr lang="en-US" sz="1200">
                <a:latin typeface="Comic Sans MS" pitchFamily="66" charset="0"/>
                <a:cs typeface="+mn-cs"/>
              </a:rPr>
              <a:pPr algn="ctr" defTabSz="868363" eaLnBrk="0" hangingPunct="0">
                <a:lnSpc>
                  <a:spcPct val="90000"/>
                </a:lnSpc>
                <a:defRPr/>
              </a:pPr>
              <a:t>‹#›</a:t>
            </a:fld>
            <a:endParaRPr lang="en-US" sz="1200">
              <a:latin typeface="Comic Sans MS" pitchFamily="66" charset="0"/>
              <a:cs typeface="+mn-cs"/>
            </a:endParaRPr>
          </a:p>
        </p:txBody>
      </p:sp>
      <p:sp>
        <p:nvSpPr>
          <p:cNvPr id="13315" name="Rectangle 3"/>
          <p:cNvSpPr>
            <a:spLocks noGrp="1" noRot="1" noChangeAspect="1" noChangeArrowheads="1" noTextEdit="1"/>
          </p:cNvSpPr>
          <p:nvPr>
            <p:ph type="sldImg" idx="2"/>
          </p:nvPr>
        </p:nvSpPr>
        <p:spPr bwMode="auto">
          <a:xfrm>
            <a:off x="1152525" y="692150"/>
            <a:ext cx="4554538" cy="3416300"/>
          </a:xfrm>
          <a:prstGeom prst="rect">
            <a:avLst/>
          </a:prstGeom>
          <a:noFill/>
          <a:ln w="12700">
            <a:solidFill>
              <a:schemeClr val="tx1"/>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79" tIns="44446" rIns="90479" bIns="44446"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499972552"/>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Comic Sans MS" pitchFamily="6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870731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AD67176E-D0DA-4D40-9114-1A30A59F807E}" type="slidenum">
              <a:rPr lang="en-US"/>
              <a:pPr/>
              <a:t>8</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852275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23</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767009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25</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908275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26</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811498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4463"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5878"/>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4463" y="8685878"/>
            <a:ext cx="2972004" cy="456704"/>
          </a:xfrm>
          <a:prstGeom prst="rect">
            <a:avLst/>
          </a:prstGeom>
          <a:ln/>
        </p:spPr>
        <p:txBody>
          <a:bodyPr lIns="84408" tIns="42204" rIns="84408" bIns="42204"/>
          <a:lstStyle/>
          <a:p>
            <a:fld id="{AD67176E-D0DA-4D40-9114-1A30A59F807E}" type="slidenum">
              <a:rPr lang="en-US"/>
              <a:pPr/>
              <a:t>27</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679917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29</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695460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30</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409490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0"/>
            <a:ext cx="2972004" cy="456704"/>
          </a:xfrm>
          <a:prstGeom prst="rect">
            <a:avLst/>
          </a:prstGeom>
          <a:ln/>
        </p:spPr>
        <p:txBody>
          <a:bodyPr lIns="84408" tIns="42204" rIns="84408" bIns="42204"/>
          <a:lstStyle/>
          <a:p>
            <a:r>
              <a:rPr lang="en-US"/>
              <a:t>The University of Adelaide, School of Computer Science</a:t>
            </a:r>
          </a:p>
        </p:txBody>
      </p:sp>
      <p:sp>
        <p:nvSpPr>
          <p:cNvPr id="5" name="Rectangle 3"/>
          <p:cNvSpPr>
            <a:spLocks noGrp="1" noChangeArrowheads="1"/>
          </p:cNvSpPr>
          <p:nvPr>
            <p:ph type="dt" idx="1"/>
          </p:nvPr>
        </p:nvSpPr>
        <p:spPr>
          <a:xfrm>
            <a:off x="3885996" y="0"/>
            <a:ext cx="2972004" cy="456704"/>
          </a:xfrm>
          <a:prstGeom prst="rect">
            <a:avLst/>
          </a:prstGeom>
          <a:ln/>
        </p:spPr>
        <p:txBody>
          <a:bodyPr lIns="84408" tIns="42204" rIns="84408" bIns="42204"/>
          <a:lstStyle/>
          <a:p>
            <a:fld id="{07DA533B-45CB-4337-89C6-857AE8953CCB}" type="datetime3">
              <a:rPr lang="en-US"/>
              <a:pPr/>
              <a:t>25 January 2018</a:t>
            </a:fld>
            <a:endParaRPr lang="en-US"/>
          </a:p>
        </p:txBody>
      </p:sp>
      <p:sp>
        <p:nvSpPr>
          <p:cNvPr id="6" name="Rectangle 6"/>
          <p:cNvSpPr>
            <a:spLocks noGrp="1" noChangeArrowheads="1"/>
          </p:cNvSpPr>
          <p:nvPr>
            <p:ph type="ftr" sz="quarter" idx="4"/>
          </p:nvPr>
        </p:nvSpPr>
        <p:spPr>
          <a:xfrm>
            <a:off x="1" y="8687297"/>
            <a:ext cx="2972004" cy="456704"/>
          </a:xfrm>
          <a:prstGeom prst="rect">
            <a:avLst/>
          </a:prstGeom>
          <a:ln/>
        </p:spPr>
        <p:txBody>
          <a:bodyPr lIns="84408" tIns="42204" rIns="84408" bIns="42204"/>
          <a:lstStyle/>
          <a:p>
            <a:r>
              <a:rPr lang="en-US"/>
              <a:t>Chapter 2 — Instructions: Language of the Computer</a:t>
            </a:r>
          </a:p>
        </p:txBody>
      </p:sp>
      <p:sp>
        <p:nvSpPr>
          <p:cNvPr id="7" name="Rectangle 7"/>
          <p:cNvSpPr>
            <a:spLocks noGrp="1" noChangeArrowheads="1"/>
          </p:cNvSpPr>
          <p:nvPr>
            <p:ph type="sldNum" sz="quarter" idx="5"/>
          </p:nvPr>
        </p:nvSpPr>
        <p:spPr>
          <a:xfrm>
            <a:off x="3885996" y="8687297"/>
            <a:ext cx="2972004" cy="456704"/>
          </a:xfrm>
          <a:prstGeom prst="rect">
            <a:avLst/>
          </a:prstGeom>
          <a:ln/>
        </p:spPr>
        <p:txBody>
          <a:bodyPr lIns="84408" tIns="42204" rIns="84408" bIns="42204"/>
          <a:lstStyle/>
          <a:p>
            <a:fld id="{AD67176E-D0DA-4D40-9114-1A30A59F807E}" type="slidenum">
              <a:rPr lang="en-US"/>
              <a:pPr/>
              <a:t>31</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661542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 calcmode="lin" valueType="num">
                                      <p:cBhvr additive="base">
                                        <p:cTn id="7" dur="500" fill="hold"/>
                                        <p:tgtEl>
                                          <p:spTgt spid="10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7">
                                            <p:txEl>
                                              <p:pRg st="1" end="1"/>
                                            </p:txEl>
                                          </p:spTgt>
                                        </p:tgtEl>
                                        <p:attrNameLst>
                                          <p:attrName>style.visibility</p:attrName>
                                        </p:attrNameLst>
                                      </p:cBhvr>
                                      <p:to>
                                        <p:strVal val="visible"/>
                                      </p:to>
                                    </p:set>
                                    <p:anim calcmode="lin" valueType="num">
                                      <p:cBhvr additive="base">
                                        <p:cTn id="11" dur="500" fill="hold"/>
                                        <p:tgtEl>
                                          <p:spTgt spid="1027">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02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27">
                                            <p:txEl>
                                              <p:pRg st="2" end="2"/>
                                            </p:txEl>
                                          </p:spTgt>
                                        </p:tgtEl>
                                        <p:attrNameLst>
                                          <p:attrName>style.visibility</p:attrName>
                                        </p:attrNameLst>
                                      </p:cBhvr>
                                      <p:to>
                                        <p:strVal val="visible"/>
                                      </p:to>
                                    </p:set>
                                    <p:anim calcmode="lin" valueType="num">
                                      <p:cBhvr additive="base">
                                        <p:cTn id="15" dur="500" fill="hold"/>
                                        <p:tgtEl>
                                          <p:spTgt spid="1027">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02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27">
                                            <p:txEl>
                                              <p:pRg st="3" end="3"/>
                                            </p:txEl>
                                          </p:spTgt>
                                        </p:tgtEl>
                                        <p:attrNameLst>
                                          <p:attrName>style.visibility</p:attrName>
                                        </p:attrNameLst>
                                      </p:cBhvr>
                                      <p:to>
                                        <p:strVal val="visible"/>
                                      </p:to>
                                    </p:set>
                                    <p:anim calcmode="lin" valueType="num">
                                      <p:cBhvr additive="base">
                                        <p:cTn id="19" dur="500" fill="hold"/>
                                        <p:tgtEl>
                                          <p:spTgt spid="1027">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27">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27">
                                            <p:txEl>
                                              <p:pRg st="4" end="4"/>
                                            </p:txEl>
                                          </p:spTgt>
                                        </p:tgtEl>
                                        <p:attrNameLst>
                                          <p:attrName>style.visibility</p:attrName>
                                        </p:attrNameLst>
                                      </p:cBhvr>
                                      <p:to>
                                        <p:strVal val="visible"/>
                                      </p:to>
                                    </p:set>
                                    <p:anim calcmode="lin" valueType="num">
                                      <p:cBhvr additive="base">
                                        <p:cTn id="23" dur="500" fill="hold"/>
                                        <p:tgtEl>
                                          <p:spTgt spid="1027">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0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tmplLst>
          <p:tmpl lvl="1">
            <p:tnLst>
              <p:par>
                <p:cTn presetID="2" presetClass="entr" presetSubtype="2"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additive="base">
                        <p:cTn dur="500" fill="hold"/>
                        <p:tgtEl>
                          <p:spTgt spid="1027"/>
                        </p:tgtEl>
                        <p:attrNameLst>
                          <p:attrName>ppt_x</p:attrName>
                        </p:attrNameLst>
                      </p:cBhvr>
                      <p:tavLst>
                        <p:tav tm="0">
                          <p:val>
                            <p:strVal val="1+#ppt_w/2"/>
                          </p:val>
                        </p:tav>
                        <p:tav tm="100000">
                          <p:val>
                            <p:strVal val="#ppt_x"/>
                          </p:val>
                        </p:tav>
                      </p:tavLst>
                    </p:anim>
                    <p:anim calcmode="lin" valueType="num">
                      <p:cBhvr additive="base">
                        <p:cTn dur="500" fill="hold"/>
                        <p:tgtEl>
                          <p:spTgt spid="1027"/>
                        </p:tgtEl>
                        <p:attrNameLst>
                          <p:attrName>ppt_y</p:attrName>
                        </p:attrNameLst>
                      </p:cBhvr>
                      <p:tavLst>
                        <p:tav tm="0">
                          <p:val>
                            <p:strVal val="#ppt_y"/>
                          </p:val>
                        </p:tav>
                        <p:tav tm="100000">
                          <p:val>
                            <p:strVal val="#ppt_y"/>
                          </p:val>
                        </p:tav>
                      </p:tavLst>
                    </p:anim>
                  </p:childTnLst>
                </p:cTn>
              </p:par>
            </p:tnLst>
          </p:tmpl>
        </p:tmplLst>
      </p:bldP>
    </p:bldLst>
  </p:timing>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Comic Sans MS" pitchFamily="66" charset="0"/>
        </a:defRPr>
      </a:lvl2pPr>
      <a:lvl3pPr algn="ctr" rtl="0" eaLnBrk="0" fontAlgn="base" hangingPunct="0">
        <a:lnSpc>
          <a:spcPct val="90000"/>
        </a:lnSpc>
        <a:spcBef>
          <a:spcPct val="0"/>
        </a:spcBef>
        <a:spcAft>
          <a:spcPct val="0"/>
        </a:spcAft>
        <a:defRPr sz="3600" b="1">
          <a:solidFill>
            <a:schemeClr val="hlink"/>
          </a:solidFill>
          <a:latin typeface="Comic Sans MS" pitchFamily="66" charset="0"/>
        </a:defRPr>
      </a:lvl3pPr>
      <a:lvl4pPr algn="ctr" rtl="0" eaLnBrk="0" fontAlgn="base" hangingPunct="0">
        <a:lnSpc>
          <a:spcPct val="90000"/>
        </a:lnSpc>
        <a:spcBef>
          <a:spcPct val="0"/>
        </a:spcBef>
        <a:spcAft>
          <a:spcPct val="0"/>
        </a:spcAft>
        <a:defRPr sz="3600" b="1">
          <a:solidFill>
            <a:schemeClr val="hlink"/>
          </a:solidFill>
          <a:latin typeface="Comic Sans MS" pitchFamily="66" charset="0"/>
        </a:defRPr>
      </a:lvl4pPr>
      <a:lvl5pPr algn="ctr" rtl="0" eaLnBrk="0" fontAlgn="base" hangingPunct="0">
        <a:lnSpc>
          <a:spcPct val="90000"/>
        </a:lnSpc>
        <a:spcBef>
          <a:spcPct val="0"/>
        </a:spcBef>
        <a:spcAft>
          <a:spcPct val="0"/>
        </a:spcAft>
        <a:defRPr sz="3600" b="1">
          <a:solidFill>
            <a:schemeClr val="hlink"/>
          </a:solidFill>
          <a:latin typeface="Comic Sans MS" pitchFamily="66" charset="0"/>
        </a:defRPr>
      </a:lvl5pPr>
      <a:lvl6pPr marL="457200" algn="ctr" rtl="0" eaLnBrk="0" fontAlgn="base" hangingPunct="0">
        <a:lnSpc>
          <a:spcPct val="90000"/>
        </a:lnSpc>
        <a:spcBef>
          <a:spcPct val="0"/>
        </a:spcBef>
        <a:spcAft>
          <a:spcPct val="0"/>
        </a:spcAft>
        <a:defRPr sz="3600" b="1">
          <a:solidFill>
            <a:schemeClr val="hlink"/>
          </a:solidFill>
          <a:latin typeface="Comic Sans MS" pitchFamily="66" charset="0"/>
        </a:defRPr>
      </a:lvl6pPr>
      <a:lvl7pPr marL="914400" algn="ctr" rtl="0" eaLnBrk="0" fontAlgn="base" hangingPunct="0">
        <a:lnSpc>
          <a:spcPct val="90000"/>
        </a:lnSpc>
        <a:spcBef>
          <a:spcPct val="0"/>
        </a:spcBef>
        <a:spcAft>
          <a:spcPct val="0"/>
        </a:spcAft>
        <a:defRPr sz="3600" b="1">
          <a:solidFill>
            <a:schemeClr val="hlink"/>
          </a:solidFill>
          <a:latin typeface="Comic Sans MS" pitchFamily="66" charset="0"/>
        </a:defRPr>
      </a:lvl7pPr>
      <a:lvl8pPr marL="1371600" algn="ctr" rtl="0" eaLnBrk="0" fontAlgn="base" hangingPunct="0">
        <a:lnSpc>
          <a:spcPct val="90000"/>
        </a:lnSpc>
        <a:spcBef>
          <a:spcPct val="0"/>
        </a:spcBef>
        <a:spcAft>
          <a:spcPct val="0"/>
        </a:spcAft>
        <a:defRPr sz="3600" b="1">
          <a:solidFill>
            <a:schemeClr val="hlink"/>
          </a:solidFill>
          <a:latin typeface="Comic Sans MS" pitchFamily="66" charset="0"/>
        </a:defRPr>
      </a:lvl8pPr>
      <a:lvl9pPr marL="1828800" algn="ctr" rtl="0" eaLnBrk="0" fontAlgn="base" hangingPunct="0">
        <a:lnSpc>
          <a:spcPct val="90000"/>
        </a:lnSpc>
        <a:spcBef>
          <a:spcPct val="0"/>
        </a:spcBef>
        <a:spcAft>
          <a:spcPct val="0"/>
        </a:spcAft>
        <a:defRPr sz="3600" b="1">
          <a:solidFill>
            <a:schemeClr val="hlink"/>
          </a:solidFill>
          <a:latin typeface="Comic Sans MS" pitchFamily="66"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Random_access_memory" TargetMode="External"/><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hyperlink" Target="https://en.wikipedia.org/wiki/SDRAM" TargetMode="External"/><Relationship Id="rId4" Type="http://schemas.openxmlformats.org/officeDocument/2006/relationships/hyperlink" Target="https://en.wikipedia.org/wiki/Joint_Electron_Device_Engineering_Council"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ctrTitle" idx="4294967295"/>
          </p:nvPr>
        </p:nvSpPr>
        <p:spPr>
          <a:xfrm>
            <a:off x="114300" y="838200"/>
            <a:ext cx="8934450" cy="3352800"/>
          </a:xfrm>
        </p:spPr>
        <p:txBody>
          <a:bodyPr/>
          <a:lstStyle/>
          <a:p>
            <a:r>
              <a:rPr lang="en-US" sz="3000" dirty="0"/>
              <a:t>CS203A</a:t>
            </a:r>
            <a:br>
              <a:rPr lang="en-US" sz="3000" dirty="0"/>
            </a:br>
            <a:r>
              <a:rPr lang="en-US" sz="3000" dirty="0"/>
              <a:t>Graduate Computer Architecture</a:t>
            </a:r>
            <a:br>
              <a:rPr lang="en-US" sz="3000" dirty="0"/>
            </a:br>
            <a:r>
              <a:rPr lang="en-US" sz="3000" dirty="0"/>
              <a:t>Lecture 6</a:t>
            </a:r>
            <a:br>
              <a:rPr lang="en-US" sz="3000" dirty="0"/>
            </a:br>
            <a:br>
              <a:rPr lang="en-US" sz="3000" dirty="0"/>
            </a:br>
            <a:r>
              <a:rPr lang="en-US" sz="3000" dirty="0"/>
              <a:t>Main Memory</a:t>
            </a:r>
            <a:br>
              <a:rPr lang="en-US" sz="3000" dirty="0"/>
            </a:br>
            <a:br>
              <a:rPr lang="en-US" sz="3000" dirty="0"/>
            </a:br>
            <a:r>
              <a:rPr lang="en-US" sz="3000" b="0" dirty="0">
                <a:solidFill>
                  <a:schemeClr val="tx1"/>
                </a:solidFill>
              </a:rPr>
              <a:t>Note: Some Slides taken from Prof. </a:t>
            </a:r>
            <a:r>
              <a:rPr lang="en-US" sz="3000" b="0" dirty="0" err="1">
                <a:solidFill>
                  <a:schemeClr val="tx1"/>
                </a:solidFill>
              </a:rPr>
              <a:t>Onur</a:t>
            </a:r>
            <a:r>
              <a:rPr lang="en-US" sz="3000" b="0" dirty="0">
                <a:solidFill>
                  <a:schemeClr val="tx1"/>
                </a:solidFill>
              </a:rPr>
              <a:t> </a:t>
            </a:r>
            <a:r>
              <a:rPr lang="en-US" sz="3000" b="0" dirty="0" err="1">
                <a:solidFill>
                  <a:schemeClr val="tx1"/>
                </a:solidFill>
              </a:rPr>
              <a:t>Mutlu’s</a:t>
            </a:r>
            <a:r>
              <a:rPr lang="en-US" sz="3000" b="0" dirty="0">
                <a:solidFill>
                  <a:schemeClr val="tx1"/>
                </a:solidFill>
              </a:rPr>
              <a:t> class at CMU</a:t>
            </a:r>
            <a:endParaRPr lang="en-US" b="0" dirty="0">
              <a:solidFill>
                <a:schemeClr val="tx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E6FAD1-AA5F-498D-B714-F6BFE87FCB51}"/>
              </a:ext>
            </a:extLst>
          </p:cNvPr>
          <p:cNvPicPr>
            <a:picLocks noChangeAspect="1"/>
          </p:cNvPicPr>
          <p:nvPr/>
        </p:nvPicPr>
        <p:blipFill>
          <a:blip r:embed="rId2"/>
          <a:stretch>
            <a:fillRect/>
          </a:stretch>
        </p:blipFill>
        <p:spPr>
          <a:xfrm>
            <a:off x="85725" y="300037"/>
            <a:ext cx="8972550" cy="6257925"/>
          </a:xfrm>
          <a:prstGeom prst="rect">
            <a:avLst/>
          </a:prstGeom>
        </p:spPr>
      </p:pic>
    </p:spTree>
    <p:extLst>
      <p:ext uri="{BB962C8B-B14F-4D97-AF65-F5344CB8AC3E}">
        <p14:creationId xmlns:p14="http://schemas.microsoft.com/office/powerpoint/2010/main" val="3935232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833466-3C06-4234-A0E6-6294C5DD70D6}"/>
              </a:ext>
            </a:extLst>
          </p:cNvPr>
          <p:cNvPicPr>
            <a:picLocks noChangeAspect="1"/>
          </p:cNvPicPr>
          <p:nvPr/>
        </p:nvPicPr>
        <p:blipFill>
          <a:blip r:embed="rId2"/>
          <a:stretch>
            <a:fillRect/>
          </a:stretch>
        </p:blipFill>
        <p:spPr>
          <a:xfrm>
            <a:off x="0" y="323831"/>
            <a:ext cx="9144000" cy="6210338"/>
          </a:xfrm>
          <a:prstGeom prst="rect">
            <a:avLst/>
          </a:prstGeom>
        </p:spPr>
      </p:pic>
    </p:spTree>
    <p:extLst>
      <p:ext uri="{BB962C8B-B14F-4D97-AF65-F5344CB8AC3E}">
        <p14:creationId xmlns:p14="http://schemas.microsoft.com/office/powerpoint/2010/main" val="1928461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457200"/>
            <a:ext cx="8544915" cy="5603477"/>
          </a:xfrm>
          <a:prstGeom prst="rect">
            <a:avLst/>
          </a:prstGeom>
        </p:spPr>
      </p:pic>
      <p:sp>
        <p:nvSpPr>
          <p:cNvPr id="3" name="TextBox 2">
            <a:extLst>
              <a:ext uri="{FF2B5EF4-FFF2-40B4-BE49-F238E27FC236}">
                <a16:creationId xmlns:a16="http://schemas.microsoft.com/office/drawing/2014/main" id="{6F348E80-F330-4524-B83E-D283475AE489}"/>
              </a:ext>
            </a:extLst>
          </p:cNvPr>
          <p:cNvSpPr txBox="1"/>
          <p:nvPr/>
        </p:nvSpPr>
        <p:spPr>
          <a:xfrm flipH="1">
            <a:off x="7214716" y="1752600"/>
            <a:ext cx="944881" cy="369332"/>
          </a:xfrm>
          <a:prstGeom prst="rect">
            <a:avLst/>
          </a:prstGeom>
          <a:noFill/>
        </p:spPr>
        <p:txBody>
          <a:bodyPr wrap="square" rtlCol="0">
            <a:spAutoFit/>
          </a:bodyPr>
          <a:lstStyle/>
          <a:p>
            <a:r>
              <a:rPr lang="en-US" dirty="0">
                <a:solidFill>
                  <a:srgbClr val="FF0000"/>
                </a:solidFill>
              </a:rPr>
              <a:t>block</a:t>
            </a:r>
          </a:p>
        </p:txBody>
      </p:sp>
      <p:cxnSp>
        <p:nvCxnSpPr>
          <p:cNvPr id="5" name="Straight Connector 4">
            <a:extLst>
              <a:ext uri="{FF2B5EF4-FFF2-40B4-BE49-F238E27FC236}">
                <a16:creationId xmlns:a16="http://schemas.microsoft.com/office/drawing/2014/main" id="{8A5CA6F9-B9E3-4526-8350-3C8E09FD417C}"/>
              </a:ext>
            </a:extLst>
          </p:cNvPr>
          <p:cNvCxnSpPr/>
          <p:nvPr/>
        </p:nvCxnSpPr>
        <p:spPr bwMode="auto">
          <a:xfrm>
            <a:off x="7239000" y="2045732"/>
            <a:ext cx="5334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77940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381000" y="228600"/>
            <a:ext cx="8115300" cy="990600"/>
          </a:xfrm>
        </p:spPr>
        <p:txBody>
          <a:bodyPr/>
          <a:lstStyle/>
          <a:p>
            <a:r>
              <a:rPr lang="en-US" dirty="0"/>
              <a:t>Memory Interleaving</a:t>
            </a:r>
            <a:br>
              <a:rPr lang="en-US" dirty="0"/>
            </a:br>
            <a:r>
              <a:rPr lang="en-US" sz="2000" dirty="0">
                <a:solidFill>
                  <a:srgbClr val="000000"/>
                </a:solidFill>
              </a:rPr>
              <a:t>Also helps to reduce memory latency in single cores</a:t>
            </a:r>
            <a:endParaRPr lang="en-US" dirty="0">
              <a:solidFill>
                <a:srgbClr val="000000"/>
              </a:solidFill>
            </a:endParaRPr>
          </a:p>
        </p:txBody>
      </p:sp>
      <p:sp>
        <p:nvSpPr>
          <p:cNvPr id="806915" name="Text Box 3"/>
          <p:cNvSpPr txBox="1">
            <a:spLocks noChangeArrowheads="1"/>
          </p:cNvSpPr>
          <p:nvPr/>
        </p:nvSpPr>
        <p:spPr bwMode="auto">
          <a:xfrm>
            <a:off x="609600" y="5130800"/>
            <a:ext cx="7924800" cy="762000"/>
          </a:xfrm>
          <a:prstGeom prst="rect">
            <a:avLst/>
          </a:prstGeom>
          <a:solidFill>
            <a:srgbClr val="CCFF99"/>
          </a:solidFill>
          <a:ln w="9525">
            <a:noFill/>
            <a:miter lim="800000"/>
            <a:headEnd/>
            <a:tailEnd/>
          </a:ln>
          <a:effectLst/>
        </p:spPr>
        <p:txBody>
          <a:bodyPr>
            <a:spAutoFit/>
          </a:bodyPr>
          <a:lstStyle/>
          <a:p>
            <a:pPr algn="l" eaLnBrk="1" hangingPunct="1"/>
            <a:r>
              <a:rPr lang="en-US" sz="2000" b="0">
                <a:solidFill>
                  <a:srgbClr val="000000"/>
                </a:solidFill>
                <a:latin typeface="Arial" charset="0"/>
                <a:cs typeface="Times New Roman" pitchFamily="18" charset="0"/>
              </a:rPr>
              <a:t>Interleaved memory is more flexible than wide-access memory in that it can handle multiple independent accesses at once.</a:t>
            </a:r>
            <a:r>
              <a:rPr lang="en-US" sz="2400" b="0">
                <a:solidFill>
                  <a:srgbClr val="000000"/>
                </a:solidFill>
                <a:latin typeface="Arial" charset="0"/>
                <a:cs typeface="Times New Roman" pitchFamily="18" charset="0"/>
              </a:rPr>
              <a:t> </a:t>
            </a:r>
          </a:p>
        </p:txBody>
      </p:sp>
      <p:graphicFrame>
        <p:nvGraphicFramePr>
          <p:cNvPr id="806916" name="Object 4"/>
          <p:cNvGraphicFramePr>
            <a:graphicFrameLocks noChangeAspect="1"/>
          </p:cNvGraphicFramePr>
          <p:nvPr/>
        </p:nvGraphicFramePr>
        <p:xfrm>
          <a:off x="457200" y="1447800"/>
          <a:ext cx="8305800" cy="3376613"/>
        </p:xfrm>
        <a:graphic>
          <a:graphicData uri="http://schemas.openxmlformats.org/presentationml/2006/ole">
            <mc:AlternateContent xmlns:mc="http://schemas.openxmlformats.org/markup-compatibility/2006">
              <mc:Choice xmlns:v="urn:schemas-microsoft-com:vml" Requires="v">
                <p:oleObj spid="_x0000_s994319" r:id="rId3" imgW="5391150" imgH="2190750" progId="">
                  <p:embed/>
                </p:oleObj>
              </mc:Choice>
              <mc:Fallback>
                <p:oleObj r:id="rId3" imgW="5391150" imgH="219075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447800"/>
                        <a:ext cx="8305800" cy="3376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3847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a:xfrm>
            <a:off x="762000" y="152400"/>
            <a:ext cx="7343775" cy="474663"/>
          </a:xfrm>
        </p:spPr>
        <p:txBody>
          <a:bodyPr/>
          <a:lstStyle/>
          <a:p>
            <a:r>
              <a:rPr lang="en-US" dirty="0"/>
              <a:t>Memory and Bus Organizations</a:t>
            </a:r>
          </a:p>
        </p:txBody>
      </p:sp>
      <p:sp>
        <p:nvSpPr>
          <p:cNvPr id="805891" name="Freeform 3"/>
          <p:cNvSpPr>
            <a:spLocks/>
          </p:cNvSpPr>
          <p:nvPr/>
        </p:nvSpPr>
        <p:spPr bwMode="auto">
          <a:xfrm>
            <a:off x="293688" y="949325"/>
            <a:ext cx="727075" cy="363538"/>
          </a:xfrm>
          <a:custGeom>
            <a:avLst/>
            <a:gdLst/>
            <a:ahLst/>
            <a:cxnLst>
              <a:cxn ang="0">
                <a:pos x="455" y="226"/>
              </a:cxn>
              <a:cxn ang="0">
                <a:pos x="458" y="0"/>
              </a:cxn>
              <a:cxn ang="0">
                <a:pos x="0" y="0"/>
              </a:cxn>
              <a:cxn ang="0">
                <a:pos x="0" y="229"/>
              </a:cxn>
              <a:cxn ang="0">
                <a:pos x="458" y="229"/>
              </a:cxn>
              <a:cxn ang="0">
                <a:pos x="458" y="229"/>
              </a:cxn>
            </a:cxnLst>
            <a:rect l="0" t="0" r="r" b="b"/>
            <a:pathLst>
              <a:path w="458" h="229">
                <a:moveTo>
                  <a:pt x="455" y="226"/>
                </a:moveTo>
                <a:lnTo>
                  <a:pt x="458" y="0"/>
                </a:lnTo>
                <a:lnTo>
                  <a:pt x="0" y="0"/>
                </a:lnTo>
                <a:lnTo>
                  <a:pt x="0" y="229"/>
                </a:lnTo>
                <a:lnTo>
                  <a:pt x="458" y="229"/>
                </a:lnTo>
                <a:lnTo>
                  <a:pt x="458" y="229"/>
                </a:lnTo>
              </a:path>
            </a:pathLst>
          </a:custGeom>
          <a:noFill/>
          <a:ln w="19050">
            <a:solidFill>
              <a:srgbClr val="000000"/>
            </a:solidFill>
            <a:prstDash val="solid"/>
            <a:round/>
            <a:headEnd/>
            <a:tailEnd/>
          </a:ln>
        </p:spPr>
        <p:txBody>
          <a:bodyPr/>
          <a:lstStyle/>
          <a:p>
            <a:endParaRPr lang="en-US"/>
          </a:p>
        </p:txBody>
      </p:sp>
      <p:sp>
        <p:nvSpPr>
          <p:cNvPr id="805892" name="Rectangle 4"/>
          <p:cNvSpPr>
            <a:spLocks noChangeArrowheads="1"/>
          </p:cNvSpPr>
          <p:nvPr/>
        </p:nvSpPr>
        <p:spPr bwMode="auto">
          <a:xfrm>
            <a:off x="479425" y="1031875"/>
            <a:ext cx="1190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893" name="Rectangle 5"/>
          <p:cNvSpPr>
            <a:spLocks noChangeArrowheads="1"/>
          </p:cNvSpPr>
          <p:nvPr/>
        </p:nvSpPr>
        <p:spPr bwMode="auto">
          <a:xfrm>
            <a:off x="596900" y="1031875"/>
            <a:ext cx="109538"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P</a:t>
            </a:r>
            <a:endParaRPr lang="en-US" sz="2000" b="0">
              <a:solidFill>
                <a:schemeClr val="accent1"/>
              </a:solidFill>
              <a:latin typeface="Helvetica" pitchFamily="34" charset="0"/>
            </a:endParaRPr>
          </a:p>
        </p:txBody>
      </p:sp>
      <p:sp>
        <p:nvSpPr>
          <p:cNvPr id="805894" name="Rectangle 6"/>
          <p:cNvSpPr>
            <a:spLocks noChangeArrowheads="1"/>
          </p:cNvSpPr>
          <p:nvPr/>
        </p:nvSpPr>
        <p:spPr bwMode="auto">
          <a:xfrm>
            <a:off x="703263" y="1031875"/>
            <a:ext cx="11906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895" name="Freeform 7"/>
          <p:cNvSpPr>
            <a:spLocks/>
          </p:cNvSpPr>
          <p:nvPr/>
        </p:nvSpPr>
        <p:spPr bwMode="auto">
          <a:xfrm>
            <a:off x="201613" y="1331913"/>
            <a:ext cx="911225" cy="150812"/>
          </a:xfrm>
          <a:custGeom>
            <a:avLst/>
            <a:gdLst/>
            <a:ahLst/>
            <a:cxnLst>
              <a:cxn ang="0">
                <a:pos x="0" y="95"/>
              </a:cxn>
              <a:cxn ang="0">
                <a:pos x="287" y="0"/>
              </a:cxn>
              <a:cxn ang="0">
                <a:pos x="574" y="95"/>
              </a:cxn>
            </a:cxnLst>
            <a:rect l="0" t="0" r="r" b="b"/>
            <a:pathLst>
              <a:path w="574" h="95">
                <a:moveTo>
                  <a:pt x="0" y="95"/>
                </a:moveTo>
                <a:lnTo>
                  <a:pt x="287" y="0"/>
                </a:lnTo>
                <a:lnTo>
                  <a:pt x="574" y="95"/>
                </a:lnTo>
              </a:path>
            </a:pathLst>
          </a:custGeom>
          <a:noFill/>
          <a:ln w="19050">
            <a:solidFill>
              <a:srgbClr val="000000"/>
            </a:solidFill>
            <a:prstDash val="solid"/>
            <a:round/>
            <a:headEnd/>
            <a:tailEnd/>
          </a:ln>
        </p:spPr>
        <p:txBody>
          <a:bodyPr/>
          <a:lstStyle/>
          <a:p>
            <a:endParaRPr lang="en-US"/>
          </a:p>
        </p:txBody>
      </p:sp>
      <p:sp>
        <p:nvSpPr>
          <p:cNvPr id="805896" name="Freeform 8"/>
          <p:cNvSpPr>
            <a:spLocks/>
          </p:cNvSpPr>
          <p:nvPr/>
        </p:nvSpPr>
        <p:spPr bwMode="auto">
          <a:xfrm>
            <a:off x="201613" y="1541463"/>
            <a:ext cx="911225" cy="153987"/>
          </a:xfrm>
          <a:custGeom>
            <a:avLst/>
            <a:gdLst/>
            <a:ahLst/>
            <a:cxnLst>
              <a:cxn ang="0">
                <a:pos x="0" y="0"/>
              </a:cxn>
              <a:cxn ang="0">
                <a:pos x="287" y="97"/>
              </a:cxn>
              <a:cxn ang="0">
                <a:pos x="574" y="3"/>
              </a:cxn>
            </a:cxnLst>
            <a:rect l="0" t="0" r="r" b="b"/>
            <a:pathLst>
              <a:path w="574" h="97">
                <a:moveTo>
                  <a:pt x="0" y="0"/>
                </a:moveTo>
                <a:lnTo>
                  <a:pt x="287" y="97"/>
                </a:lnTo>
                <a:lnTo>
                  <a:pt x="574" y="3"/>
                </a:lnTo>
              </a:path>
            </a:pathLst>
          </a:custGeom>
          <a:noFill/>
          <a:ln w="19050">
            <a:solidFill>
              <a:srgbClr val="000000"/>
            </a:solidFill>
            <a:prstDash val="solid"/>
            <a:round/>
            <a:headEnd/>
            <a:tailEnd/>
          </a:ln>
        </p:spPr>
        <p:txBody>
          <a:bodyPr/>
          <a:lstStyle/>
          <a:p>
            <a:endParaRPr lang="en-US"/>
          </a:p>
        </p:txBody>
      </p:sp>
      <p:sp>
        <p:nvSpPr>
          <p:cNvPr id="805897" name="Line 9"/>
          <p:cNvSpPr>
            <a:spLocks noChangeShapeType="1"/>
          </p:cNvSpPr>
          <p:nvPr/>
        </p:nvSpPr>
        <p:spPr bwMode="auto">
          <a:xfrm flipH="1">
            <a:off x="293688" y="1462088"/>
            <a:ext cx="3175" cy="112712"/>
          </a:xfrm>
          <a:prstGeom prst="line">
            <a:avLst/>
          </a:prstGeom>
          <a:noFill/>
          <a:ln w="19050">
            <a:solidFill>
              <a:srgbClr val="000000"/>
            </a:solidFill>
            <a:round/>
            <a:headEnd/>
            <a:tailEnd/>
          </a:ln>
        </p:spPr>
        <p:txBody>
          <a:bodyPr/>
          <a:lstStyle/>
          <a:p>
            <a:endParaRPr lang="en-US"/>
          </a:p>
        </p:txBody>
      </p:sp>
      <p:sp>
        <p:nvSpPr>
          <p:cNvPr id="805898" name="Line 10"/>
          <p:cNvSpPr>
            <a:spLocks noChangeShapeType="1"/>
          </p:cNvSpPr>
          <p:nvPr/>
        </p:nvSpPr>
        <p:spPr bwMode="auto">
          <a:xfrm flipH="1" flipV="1">
            <a:off x="1012825" y="1454150"/>
            <a:ext cx="3175" cy="120650"/>
          </a:xfrm>
          <a:prstGeom prst="line">
            <a:avLst/>
          </a:prstGeom>
          <a:noFill/>
          <a:ln w="19050">
            <a:solidFill>
              <a:srgbClr val="000000"/>
            </a:solidFill>
            <a:round/>
            <a:headEnd/>
            <a:tailEnd/>
          </a:ln>
        </p:spPr>
        <p:txBody>
          <a:bodyPr/>
          <a:lstStyle/>
          <a:p>
            <a:endParaRPr lang="en-US"/>
          </a:p>
        </p:txBody>
      </p:sp>
      <p:sp>
        <p:nvSpPr>
          <p:cNvPr id="805899" name="Freeform 11"/>
          <p:cNvSpPr>
            <a:spLocks/>
          </p:cNvSpPr>
          <p:nvPr/>
        </p:nvSpPr>
        <p:spPr bwMode="auto">
          <a:xfrm>
            <a:off x="293688" y="1716088"/>
            <a:ext cx="727075" cy="727075"/>
          </a:xfrm>
          <a:custGeom>
            <a:avLst/>
            <a:gdLst/>
            <a:ahLst/>
            <a:cxnLst>
              <a:cxn ang="0">
                <a:pos x="455" y="458"/>
              </a:cxn>
              <a:cxn ang="0">
                <a:pos x="458" y="0"/>
              </a:cxn>
              <a:cxn ang="0">
                <a:pos x="0" y="0"/>
              </a:cxn>
              <a:cxn ang="0">
                <a:pos x="0" y="458"/>
              </a:cxn>
              <a:cxn ang="0">
                <a:pos x="458" y="458"/>
              </a:cxn>
              <a:cxn ang="0">
                <a:pos x="458" y="458"/>
              </a:cxn>
            </a:cxnLst>
            <a:rect l="0" t="0" r="r" b="b"/>
            <a:pathLst>
              <a:path w="458" h="458">
                <a:moveTo>
                  <a:pt x="455" y="458"/>
                </a:moveTo>
                <a:lnTo>
                  <a:pt x="458" y="0"/>
                </a:lnTo>
                <a:lnTo>
                  <a:pt x="0" y="0"/>
                </a:lnTo>
                <a:lnTo>
                  <a:pt x="0" y="458"/>
                </a:lnTo>
                <a:lnTo>
                  <a:pt x="458" y="458"/>
                </a:lnTo>
                <a:lnTo>
                  <a:pt x="458" y="458"/>
                </a:lnTo>
              </a:path>
            </a:pathLst>
          </a:custGeom>
          <a:noFill/>
          <a:ln w="19050">
            <a:solidFill>
              <a:srgbClr val="000000"/>
            </a:solidFill>
            <a:prstDash val="solid"/>
            <a:round/>
            <a:headEnd/>
            <a:tailEnd/>
          </a:ln>
        </p:spPr>
        <p:txBody>
          <a:bodyPr/>
          <a:lstStyle/>
          <a:p>
            <a:endParaRPr lang="en-US"/>
          </a:p>
        </p:txBody>
      </p:sp>
      <p:sp>
        <p:nvSpPr>
          <p:cNvPr id="805900" name="Rectangle 12"/>
          <p:cNvSpPr>
            <a:spLocks noChangeArrowheads="1"/>
          </p:cNvSpPr>
          <p:nvPr/>
        </p:nvSpPr>
        <p:spPr bwMode="auto">
          <a:xfrm>
            <a:off x="471488" y="1981200"/>
            <a:ext cx="11906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01" name="Rectangle 13"/>
          <p:cNvSpPr>
            <a:spLocks noChangeArrowheads="1"/>
          </p:cNvSpPr>
          <p:nvPr/>
        </p:nvSpPr>
        <p:spPr bwMode="auto">
          <a:xfrm>
            <a:off x="584200" y="198120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5902" name="Rectangle 14"/>
          <p:cNvSpPr>
            <a:spLocks noChangeArrowheads="1"/>
          </p:cNvSpPr>
          <p:nvPr/>
        </p:nvSpPr>
        <p:spPr bwMode="auto">
          <a:xfrm>
            <a:off x="679450" y="198120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03" name="Rectangle 15"/>
          <p:cNvSpPr>
            <a:spLocks noChangeArrowheads="1"/>
          </p:cNvSpPr>
          <p:nvPr/>
        </p:nvSpPr>
        <p:spPr bwMode="auto">
          <a:xfrm>
            <a:off x="757238" y="198120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h</a:t>
            </a:r>
            <a:endParaRPr lang="en-US" sz="2000" b="0">
              <a:solidFill>
                <a:schemeClr val="accent1"/>
              </a:solidFill>
              <a:latin typeface="Helvetica" pitchFamily="34" charset="0"/>
            </a:endParaRPr>
          </a:p>
        </p:txBody>
      </p:sp>
      <p:sp>
        <p:nvSpPr>
          <p:cNvPr id="805904" name="Rectangle 16"/>
          <p:cNvSpPr>
            <a:spLocks noChangeArrowheads="1"/>
          </p:cNvSpPr>
          <p:nvPr/>
        </p:nvSpPr>
        <p:spPr bwMode="auto">
          <a:xfrm>
            <a:off x="846138" y="198120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05" name="Freeform 17"/>
          <p:cNvSpPr>
            <a:spLocks/>
          </p:cNvSpPr>
          <p:nvPr/>
        </p:nvSpPr>
        <p:spPr bwMode="auto">
          <a:xfrm>
            <a:off x="201613" y="2462213"/>
            <a:ext cx="911225" cy="149225"/>
          </a:xfrm>
          <a:custGeom>
            <a:avLst/>
            <a:gdLst/>
            <a:ahLst/>
            <a:cxnLst>
              <a:cxn ang="0">
                <a:pos x="0" y="94"/>
              </a:cxn>
              <a:cxn ang="0">
                <a:pos x="287" y="0"/>
              </a:cxn>
              <a:cxn ang="0">
                <a:pos x="574" y="94"/>
              </a:cxn>
            </a:cxnLst>
            <a:rect l="0" t="0" r="r" b="b"/>
            <a:pathLst>
              <a:path w="574" h="94">
                <a:moveTo>
                  <a:pt x="0" y="94"/>
                </a:moveTo>
                <a:lnTo>
                  <a:pt x="287" y="0"/>
                </a:lnTo>
                <a:lnTo>
                  <a:pt x="574" y="94"/>
                </a:lnTo>
              </a:path>
            </a:pathLst>
          </a:custGeom>
          <a:noFill/>
          <a:ln w="19050">
            <a:solidFill>
              <a:srgbClr val="000000"/>
            </a:solidFill>
            <a:prstDash val="solid"/>
            <a:round/>
            <a:headEnd/>
            <a:tailEnd/>
          </a:ln>
        </p:spPr>
        <p:txBody>
          <a:bodyPr/>
          <a:lstStyle/>
          <a:p>
            <a:endParaRPr lang="en-US"/>
          </a:p>
        </p:txBody>
      </p:sp>
      <p:sp>
        <p:nvSpPr>
          <p:cNvPr id="805906" name="Freeform 18"/>
          <p:cNvSpPr>
            <a:spLocks/>
          </p:cNvSpPr>
          <p:nvPr/>
        </p:nvSpPr>
        <p:spPr bwMode="auto">
          <a:xfrm>
            <a:off x="201613" y="3033713"/>
            <a:ext cx="911225" cy="155575"/>
          </a:xfrm>
          <a:custGeom>
            <a:avLst/>
            <a:gdLst/>
            <a:ahLst/>
            <a:cxnLst>
              <a:cxn ang="0">
                <a:pos x="0" y="0"/>
              </a:cxn>
              <a:cxn ang="0">
                <a:pos x="287" y="98"/>
              </a:cxn>
              <a:cxn ang="0">
                <a:pos x="574" y="3"/>
              </a:cxn>
            </a:cxnLst>
            <a:rect l="0" t="0" r="r" b="b"/>
            <a:pathLst>
              <a:path w="574" h="98">
                <a:moveTo>
                  <a:pt x="0" y="0"/>
                </a:moveTo>
                <a:lnTo>
                  <a:pt x="287" y="98"/>
                </a:lnTo>
                <a:lnTo>
                  <a:pt x="574" y="3"/>
                </a:lnTo>
              </a:path>
            </a:pathLst>
          </a:custGeom>
          <a:noFill/>
          <a:ln w="19050">
            <a:solidFill>
              <a:srgbClr val="000000"/>
            </a:solidFill>
            <a:prstDash val="solid"/>
            <a:round/>
            <a:headEnd/>
            <a:tailEnd/>
          </a:ln>
        </p:spPr>
        <p:txBody>
          <a:bodyPr/>
          <a:lstStyle/>
          <a:p>
            <a:endParaRPr lang="en-US"/>
          </a:p>
        </p:txBody>
      </p:sp>
      <p:sp>
        <p:nvSpPr>
          <p:cNvPr id="805907" name="Line 19"/>
          <p:cNvSpPr>
            <a:spLocks noChangeShapeType="1"/>
          </p:cNvSpPr>
          <p:nvPr/>
        </p:nvSpPr>
        <p:spPr bwMode="auto">
          <a:xfrm>
            <a:off x="288925" y="2582863"/>
            <a:ext cx="4763" cy="484187"/>
          </a:xfrm>
          <a:prstGeom prst="line">
            <a:avLst/>
          </a:prstGeom>
          <a:noFill/>
          <a:ln w="19050">
            <a:solidFill>
              <a:srgbClr val="000000"/>
            </a:solidFill>
            <a:round/>
            <a:headEnd/>
            <a:tailEnd/>
          </a:ln>
        </p:spPr>
        <p:txBody>
          <a:bodyPr/>
          <a:lstStyle/>
          <a:p>
            <a:endParaRPr lang="en-US"/>
          </a:p>
        </p:txBody>
      </p:sp>
      <p:sp>
        <p:nvSpPr>
          <p:cNvPr id="805908" name="Line 20"/>
          <p:cNvSpPr>
            <a:spLocks noChangeShapeType="1"/>
          </p:cNvSpPr>
          <p:nvPr/>
        </p:nvSpPr>
        <p:spPr bwMode="auto">
          <a:xfrm flipV="1">
            <a:off x="1016000" y="2582863"/>
            <a:ext cx="4763" cy="484187"/>
          </a:xfrm>
          <a:prstGeom prst="line">
            <a:avLst/>
          </a:prstGeom>
          <a:noFill/>
          <a:ln w="19050">
            <a:solidFill>
              <a:srgbClr val="000000"/>
            </a:solidFill>
            <a:round/>
            <a:headEnd/>
            <a:tailEnd/>
          </a:ln>
        </p:spPr>
        <p:txBody>
          <a:bodyPr/>
          <a:lstStyle/>
          <a:p>
            <a:endParaRPr lang="en-US"/>
          </a:p>
        </p:txBody>
      </p:sp>
      <p:sp>
        <p:nvSpPr>
          <p:cNvPr id="805909" name="Rectangle 21"/>
          <p:cNvSpPr>
            <a:spLocks noChangeArrowheads="1"/>
          </p:cNvSpPr>
          <p:nvPr/>
        </p:nvSpPr>
        <p:spPr bwMode="auto">
          <a:xfrm>
            <a:off x="554038" y="2727325"/>
            <a:ext cx="109537"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5910" name="Rectangle 22"/>
          <p:cNvSpPr>
            <a:spLocks noChangeArrowheads="1"/>
          </p:cNvSpPr>
          <p:nvPr/>
        </p:nvSpPr>
        <p:spPr bwMode="auto">
          <a:xfrm>
            <a:off x="665163" y="27273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911" name="Rectangle 23"/>
          <p:cNvSpPr>
            <a:spLocks noChangeArrowheads="1"/>
          </p:cNvSpPr>
          <p:nvPr/>
        </p:nvSpPr>
        <p:spPr bwMode="auto">
          <a:xfrm>
            <a:off x="752475" y="27273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s</a:t>
            </a:r>
            <a:endParaRPr lang="en-US" sz="2000" b="0">
              <a:solidFill>
                <a:schemeClr val="accent1"/>
              </a:solidFill>
              <a:latin typeface="Helvetica" pitchFamily="34" charset="0"/>
            </a:endParaRPr>
          </a:p>
        </p:txBody>
      </p:sp>
      <p:sp>
        <p:nvSpPr>
          <p:cNvPr id="805912" name="Freeform 24"/>
          <p:cNvSpPr>
            <a:spLocks/>
          </p:cNvSpPr>
          <p:nvPr/>
        </p:nvSpPr>
        <p:spPr bwMode="auto">
          <a:xfrm>
            <a:off x="293688" y="3208338"/>
            <a:ext cx="727075" cy="2179637"/>
          </a:xfrm>
          <a:custGeom>
            <a:avLst/>
            <a:gdLst/>
            <a:ahLst/>
            <a:cxnLst>
              <a:cxn ang="0">
                <a:pos x="455" y="1373"/>
              </a:cxn>
              <a:cxn ang="0">
                <a:pos x="458" y="0"/>
              </a:cxn>
              <a:cxn ang="0">
                <a:pos x="0" y="0"/>
              </a:cxn>
              <a:cxn ang="0">
                <a:pos x="0" y="1373"/>
              </a:cxn>
              <a:cxn ang="0">
                <a:pos x="458" y="1373"/>
              </a:cxn>
              <a:cxn ang="0">
                <a:pos x="458" y="1373"/>
              </a:cxn>
              <a:cxn ang="0">
                <a:pos x="455" y="1373"/>
              </a:cxn>
            </a:cxnLst>
            <a:rect l="0" t="0" r="r" b="b"/>
            <a:pathLst>
              <a:path w="458" h="1373">
                <a:moveTo>
                  <a:pt x="455" y="1373"/>
                </a:moveTo>
                <a:lnTo>
                  <a:pt x="458" y="0"/>
                </a:lnTo>
                <a:lnTo>
                  <a:pt x="0" y="0"/>
                </a:lnTo>
                <a:lnTo>
                  <a:pt x="0" y="1373"/>
                </a:lnTo>
                <a:lnTo>
                  <a:pt x="458" y="1373"/>
                </a:lnTo>
                <a:lnTo>
                  <a:pt x="458" y="1373"/>
                </a:lnTo>
                <a:lnTo>
                  <a:pt x="455" y="1373"/>
                </a:lnTo>
                <a:close/>
              </a:path>
            </a:pathLst>
          </a:custGeom>
          <a:solidFill>
            <a:srgbClr val="FCE9D6"/>
          </a:solidFill>
          <a:ln w="9525">
            <a:noFill/>
            <a:round/>
            <a:headEnd/>
            <a:tailEnd/>
          </a:ln>
        </p:spPr>
        <p:txBody>
          <a:bodyPr/>
          <a:lstStyle/>
          <a:p>
            <a:endParaRPr lang="en-US"/>
          </a:p>
        </p:txBody>
      </p:sp>
      <p:sp>
        <p:nvSpPr>
          <p:cNvPr id="805913" name="Freeform 25"/>
          <p:cNvSpPr>
            <a:spLocks/>
          </p:cNvSpPr>
          <p:nvPr/>
        </p:nvSpPr>
        <p:spPr bwMode="auto">
          <a:xfrm>
            <a:off x="293688" y="3208338"/>
            <a:ext cx="727075" cy="2179637"/>
          </a:xfrm>
          <a:custGeom>
            <a:avLst/>
            <a:gdLst/>
            <a:ahLst/>
            <a:cxnLst>
              <a:cxn ang="0">
                <a:pos x="455" y="1373"/>
              </a:cxn>
              <a:cxn ang="0">
                <a:pos x="458" y="0"/>
              </a:cxn>
              <a:cxn ang="0">
                <a:pos x="0" y="0"/>
              </a:cxn>
              <a:cxn ang="0">
                <a:pos x="0" y="1373"/>
              </a:cxn>
              <a:cxn ang="0">
                <a:pos x="458" y="1373"/>
              </a:cxn>
              <a:cxn ang="0">
                <a:pos x="458" y="1373"/>
              </a:cxn>
            </a:cxnLst>
            <a:rect l="0" t="0" r="r" b="b"/>
            <a:pathLst>
              <a:path w="458" h="1373">
                <a:moveTo>
                  <a:pt x="455" y="1373"/>
                </a:moveTo>
                <a:lnTo>
                  <a:pt x="458" y="0"/>
                </a:lnTo>
                <a:lnTo>
                  <a:pt x="0" y="0"/>
                </a:lnTo>
                <a:lnTo>
                  <a:pt x="0" y="1373"/>
                </a:lnTo>
                <a:lnTo>
                  <a:pt x="458" y="1373"/>
                </a:lnTo>
                <a:lnTo>
                  <a:pt x="458" y="1373"/>
                </a:lnTo>
              </a:path>
            </a:pathLst>
          </a:custGeom>
          <a:noFill/>
          <a:ln w="19050">
            <a:solidFill>
              <a:srgbClr val="000000"/>
            </a:solidFill>
            <a:prstDash val="solid"/>
            <a:round/>
            <a:headEnd/>
            <a:tailEnd/>
          </a:ln>
        </p:spPr>
        <p:txBody>
          <a:bodyPr/>
          <a:lstStyle/>
          <a:p>
            <a:endParaRPr lang="en-US"/>
          </a:p>
        </p:txBody>
      </p:sp>
      <p:sp>
        <p:nvSpPr>
          <p:cNvPr id="805914" name="Rectangle 26"/>
          <p:cNvSpPr>
            <a:spLocks noChangeArrowheads="1"/>
          </p:cNvSpPr>
          <p:nvPr/>
        </p:nvSpPr>
        <p:spPr bwMode="auto">
          <a:xfrm>
            <a:off x="374650" y="4200525"/>
            <a:ext cx="13811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5915" name="Rectangle 27"/>
          <p:cNvSpPr>
            <a:spLocks noChangeArrowheads="1"/>
          </p:cNvSpPr>
          <p:nvPr/>
        </p:nvSpPr>
        <p:spPr bwMode="auto">
          <a:xfrm>
            <a:off x="501650" y="4200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16" name="Rectangle 28"/>
          <p:cNvSpPr>
            <a:spLocks noChangeArrowheads="1"/>
          </p:cNvSpPr>
          <p:nvPr/>
        </p:nvSpPr>
        <p:spPr bwMode="auto">
          <a:xfrm>
            <a:off x="592138" y="4200525"/>
            <a:ext cx="13811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5917" name="Rectangle 29"/>
          <p:cNvSpPr>
            <a:spLocks noChangeArrowheads="1"/>
          </p:cNvSpPr>
          <p:nvPr/>
        </p:nvSpPr>
        <p:spPr bwMode="auto">
          <a:xfrm>
            <a:off x="730250" y="4200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5918" name="Rectangle 30"/>
          <p:cNvSpPr>
            <a:spLocks noChangeArrowheads="1"/>
          </p:cNvSpPr>
          <p:nvPr/>
        </p:nvSpPr>
        <p:spPr bwMode="auto">
          <a:xfrm>
            <a:off x="819150" y="4200525"/>
            <a:ext cx="555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5919" name="Rectangle 31"/>
          <p:cNvSpPr>
            <a:spLocks noChangeArrowheads="1"/>
          </p:cNvSpPr>
          <p:nvPr/>
        </p:nvSpPr>
        <p:spPr bwMode="auto">
          <a:xfrm>
            <a:off x="873125" y="42005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5920" name="Rectangle 32"/>
          <p:cNvSpPr>
            <a:spLocks noChangeArrowheads="1"/>
          </p:cNvSpPr>
          <p:nvPr/>
        </p:nvSpPr>
        <p:spPr bwMode="auto">
          <a:xfrm>
            <a:off x="1695450" y="5600700"/>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5921" name="Rectangle 33"/>
          <p:cNvSpPr>
            <a:spLocks noChangeArrowheads="1"/>
          </p:cNvSpPr>
          <p:nvPr/>
        </p:nvSpPr>
        <p:spPr bwMode="auto">
          <a:xfrm>
            <a:off x="1943100" y="5789613"/>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5922" name="Rectangle 34"/>
          <p:cNvSpPr>
            <a:spLocks noChangeArrowheads="1"/>
          </p:cNvSpPr>
          <p:nvPr/>
        </p:nvSpPr>
        <p:spPr bwMode="auto">
          <a:xfrm>
            <a:off x="387350" y="5984875"/>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5923" name="Freeform 35"/>
          <p:cNvSpPr>
            <a:spLocks/>
          </p:cNvSpPr>
          <p:nvPr/>
        </p:nvSpPr>
        <p:spPr bwMode="auto">
          <a:xfrm>
            <a:off x="3100388" y="949325"/>
            <a:ext cx="727075" cy="363538"/>
          </a:xfrm>
          <a:custGeom>
            <a:avLst/>
            <a:gdLst/>
            <a:ahLst/>
            <a:cxnLst>
              <a:cxn ang="0">
                <a:pos x="458" y="229"/>
              </a:cxn>
              <a:cxn ang="0">
                <a:pos x="458" y="0"/>
              </a:cxn>
              <a:cxn ang="0">
                <a:pos x="0" y="0"/>
              </a:cxn>
              <a:cxn ang="0">
                <a:pos x="0" y="229"/>
              </a:cxn>
              <a:cxn ang="0">
                <a:pos x="458" y="229"/>
              </a:cxn>
              <a:cxn ang="0">
                <a:pos x="458" y="229"/>
              </a:cxn>
            </a:cxnLst>
            <a:rect l="0" t="0" r="r" b="b"/>
            <a:pathLst>
              <a:path w="458" h="229">
                <a:moveTo>
                  <a:pt x="458" y="229"/>
                </a:moveTo>
                <a:lnTo>
                  <a:pt x="458" y="0"/>
                </a:lnTo>
                <a:lnTo>
                  <a:pt x="0" y="0"/>
                </a:lnTo>
                <a:lnTo>
                  <a:pt x="0" y="229"/>
                </a:lnTo>
                <a:lnTo>
                  <a:pt x="458" y="229"/>
                </a:lnTo>
                <a:lnTo>
                  <a:pt x="458" y="229"/>
                </a:lnTo>
              </a:path>
            </a:pathLst>
          </a:custGeom>
          <a:noFill/>
          <a:ln w="19050">
            <a:solidFill>
              <a:srgbClr val="000000"/>
            </a:solidFill>
            <a:prstDash val="solid"/>
            <a:round/>
            <a:headEnd/>
            <a:tailEnd/>
          </a:ln>
        </p:spPr>
        <p:txBody>
          <a:bodyPr/>
          <a:lstStyle/>
          <a:p>
            <a:endParaRPr lang="en-US"/>
          </a:p>
        </p:txBody>
      </p:sp>
      <p:sp>
        <p:nvSpPr>
          <p:cNvPr id="805924" name="Rectangle 36"/>
          <p:cNvSpPr>
            <a:spLocks noChangeArrowheads="1"/>
          </p:cNvSpPr>
          <p:nvPr/>
        </p:nvSpPr>
        <p:spPr bwMode="auto">
          <a:xfrm>
            <a:off x="3302000" y="1036638"/>
            <a:ext cx="11906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25" name="Rectangle 37"/>
          <p:cNvSpPr>
            <a:spLocks noChangeArrowheads="1"/>
          </p:cNvSpPr>
          <p:nvPr/>
        </p:nvSpPr>
        <p:spPr bwMode="auto">
          <a:xfrm>
            <a:off x="3419475" y="1036638"/>
            <a:ext cx="109538"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P</a:t>
            </a:r>
            <a:endParaRPr lang="en-US" sz="2000" b="0">
              <a:solidFill>
                <a:schemeClr val="accent1"/>
              </a:solidFill>
              <a:latin typeface="Helvetica" pitchFamily="34" charset="0"/>
            </a:endParaRPr>
          </a:p>
        </p:txBody>
      </p:sp>
      <p:sp>
        <p:nvSpPr>
          <p:cNvPr id="805926" name="Rectangle 38"/>
          <p:cNvSpPr>
            <a:spLocks noChangeArrowheads="1"/>
          </p:cNvSpPr>
          <p:nvPr/>
        </p:nvSpPr>
        <p:spPr bwMode="auto">
          <a:xfrm>
            <a:off x="3525838" y="1036638"/>
            <a:ext cx="119062"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927" name="Freeform 39"/>
          <p:cNvSpPr>
            <a:spLocks/>
          </p:cNvSpPr>
          <p:nvPr/>
        </p:nvSpPr>
        <p:spPr bwMode="auto">
          <a:xfrm>
            <a:off x="3008313" y="1331913"/>
            <a:ext cx="911225" cy="155575"/>
          </a:xfrm>
          <a:custGeom>
            <a:avLst/>
            <a:gdLst/>
            <a:ahLst/>
            <a:cxnLst>
              <a:cxn ang="0">
                <a:pos x="0" y="95"/>
              </a:cxn>
              <a:cxn ang="0">
                <a:pos x="287" y="0"/>
              </a:cxn>
              <a:cxn ang="0">
                <a:pos x="574" y="98"/>
              </a:cxn>
            </a:cxnLst>
            <a:rect l="0" t="0" r="r" b="b"/>
            <a:pathLst>
              <a:path w="574" h="98">
                <a:moveTo>
                  <a:pt x="0" y="95"/>
                </a:moveTo>
                <a:lnTo>
                  <a:pt x="287" y="0"/>
                </a:lnTo>
                <a:lnTo>
                  <a:pt x="574" y="98"/>
                </a:lnTo>
              </a:path>
            </a:pathLst>
          </a:custGeom>
          <a:noFill/>
          <a:ln w="19050">
            <a:solidFill>
              <a:srgbClr val="000000"/>
            </a:solidFill>
            <a:prstDash val="solid"/>
            <a:round/>
            <a:headEnd/>
            <a:tailEnd/>
          </a:ln>
        </p:spPr>
        <p:txBody>
          <a:bodyPr/>
          <a:lstStyle/>
          <a:p>
            <a:endParaRPr lang="en-US"/>
          </a:p>
        </p:txBody>
      </p:sp>
      <p:sp>
        <p:nvSpPr>
          <p:cNvPr id="805928" name="Freeform 40"/>
          <p:cNvSpPr>
            <a:spLocks/>
          </p:cNvSpPr>
          <p:nvPr/>
        </p:nvSpPr>
        <p:spPr bwMode="auto">
          <a:xfrm>
            <a:off x="3008313" y="1546225"/>
            <a:ext cx="911225" cy="149225"/>
          </a:xfrm>
          <a:custGeom>
            <a:avLst/>
            <a:gdLst/>
            <a:ahLst/>
            <a:cxnLst>
              <a:cxn ang="0">
                <a:pos x="0" y="0"/>
              </a:cxn>
              <a:cxn ang="0">
                <a:pos x="287" y="94"/>
              </a:cxn>
              <a:cxn ang="0">
                <a:pos x="574" y="0"/>
              </a:cxn>
            </a:cxnLst>
            <a:rect l="0" t="0" r="r" b="b"/>
            <a:pathLst>
              <a:path w="574" h="94">
                <a:moveTo>
                  <a:pt x="0" y="0"/>
                </a:moveTo>
                <a:lnTo>
                  <a:pt x="287" y="94"/>
                </a:lnTo>
                <a:lnTo>
                  <a:pt x="574" y="0"/>
                </a:lnTo>
              </a:path>
            </a:pathLst>
          </a:custGeom>
          <a:noFill/>
          <a:ln w="19050">
            <a:solidFill>
              <a:srgbClr val="000000"/>
            </a:solidFill>
            <a:prstDash val="solid"/>
            <a:round/>
            <a:headEnd/>
            <a:tailEnd/>
          </a:ln>
        </p:spPr>
        <p:txBody>
          <a:bodyPr/>
          <a:lstStyle/>
          <a:p>
            <a:endParaRPr lang="en-US"/>
          </a:p>
        </p:txBody>
      </p:sp>
      <p:sp>
        <p:nvSpPr>
          <p:cNvPr id="805929" name="Line 41"/>
          <p:cNvSpPr>
            <a:spLocks noChangeShapeType="1"/>
          </p:cNvSpPr>
          <p:nvPr/>
        </p:nvSpPr>
        <p:spPr bwMode="auto">
          <a:xfrm>
            <a:off x="3100388" y="1454150"/>
            <a:ext cx="1587" cy="120650"/>
          </a:xfrm>
          <a:prstGeom prst="line">
            <a:avLst/>
          </a:prstGeom>
          <a:noFill/>
          <a:ln w="19050">
            <a:solidFill>
              <a:srgbClr val="000000"/>
            </a:solidFill>
            <a:round/>
            <a:headEnd/>
            <a:tailEnd/>
          </a:ln>
        </p:spPr>
        <p:txBody>
          <a:bodyPr/>
          <a:lstStyle/>
          <a:p>
            <a:endParaRPr lang="en-US"/>
          </a:p>
        </p:txBody>
      </p:sp>
      <p:sp>
        <p:nvSpPr>
          <p:cNvPr id="805930" name="Line 42"/>
          <p:cNvSpPr>
            <a:spLocks noChangeShapeType="1"/>
          </p:cNvSpPr>
          <p:nvPr/>
        </p:nvSpPr>
        <p:spPr bwMode="auto">
          <a:xfrm flipV="1">
            <a:off x="3827463" y="1454150"/>
            <a:ext cx="1587" cy="120650"/>
          </a:xfrm>
          <a:prstGeom prst="line">
            <a:avLst/>
          </a:prstGeom>
          <a:noFill/>
          <a:ln w="19050">
            <a:solidFill>
              <a:srgbClr val="000000"/>
            </a:solidFill>
            <a:round/>
            <a:headEnd/>
            <a:tailEnd/>
          </a:ln>
        </p:spPr>
        <p:txBody>
          <a:bodyPr/>
          <a:lstStyle/>
          <a:p>
            <a:endParaRPr lang="en-US"/>
          </a:p>
        </p:txBody>
      </p:sp>
      <p:sp>
        <p:nvSpPr>
          <p:cNvPr id="805931" name="Freeform 43"/>
          <p:cNvSpPr>
            <a:spLocks/>
          </p:cNvSpPr>
          <p:nvPr/>
        </p:nvSpPr>
        <p:spPr bwMode="auto">
          <a:xfrm>
            <a:off x="2009775" y="1716088"/>
            <a:ext cx="2908300" cy="241300"/>
          </a:xfrm>
          <a:custGeom>
            <a:avLst/>
            <a:gdLst/>
            <a:ahLst/>
            <a:cxnLst>
              <a:cxn ang="0">
                <a:pos x="1145" y="0"/>
              </a:cxn>
              <a:cxn ang="0">
                <a:pos x="687" y="0"/>
              </a:cxn>
              <a:cxn ang="0">
                <a:pos x="0" y="152"/>
              </a:cxn>
              <a:cxn ang="0">
                <a:pos x="1832" y="152"/>
              </a:cxn>
              <a:cxn ang="0">
                <a:pos x="1145" y="0"/>
              </a:cxn>
              <a:cxn ang="0">
                <a:pos x="1145" y="0"/>
              </a:cxn>
            </a:cxnLst>
            <a:rect l="0" t="0" r="r" b="b"/>
            <a:pathLst>
              <a:path w="1832" h="152">
                <a:moveTo>
                  <a:pt x="1145" y="0"/>
                </a:moveTo>
                <a:lnTo>
                  <a:pt x="687" y="0"/>
                </a:lnTo>
                <a:lnTo>
                  <a:pt x="0" y="152"/>
                </a:lnTo>
                <a:lnTo>
                  <a:pt x="1832" y="152"/>
                </a:lnTo>
                <a:lnTo>
                  <a:pt x="1145" y="0"/>
                </a:lnTo>
                <a:lnTo>
                  <a:pt x="1145" y="0"/>
                </a:lnTo>
              </a:path>
            </a:pathLst>
          </a:custGeom>
          <a:noFill/>
          <a:ln w="19050">
            <a:solidFill>
              <a:srgbClr val="000000"/>
            </a:solidFill>
            <a:prstDash val="solid"/>
            <a:round/>
            <a:headEnd/>
            <a:tailEnd/>
          </a:ln>
        </p:spPr>
        <p:txBody>
          <a:bodyPr/>
          <a:lstStyle/>
          <a:p>
            <a:endParaRPr lang="en-US"/>
          </a:p>
        </p:txBody>
      </p:sp>
      <p:sp>
        <p:nvSpPr>
          <p:cNvPr id="805932" name="Freeform 44"/>
          <p:cNvSpPr>
            <a:spLocks/>
          </p:cNvSpPr>
          <p:nvPr/>
        </p:nvSpPr>
        <p:spPr bwMode="auto">
          <a:xfrm>
            <a:off x="1806575" y="2466975"/>
            <a:ext cx="3314700" cy="149225"/>
          </a:xfrm>
          <a:custGeom>
            <a:avLst/>
            <a:gdLst/>
            <a:ahLst/>
            <a:cxnLst>
              <a:cxn ang="0">
                <a:pos x="0" y="91"/>
              </a:cxn>
              <a:cxn ang="0">
                <a:pos x="1044" y="0"/>
              </a:cxn>
              <a:cxn ang="0">
                <a:pos x="2088" y="94"/>
              </a:cxn>
            </a:cxnLst>
            <a:rect l="0" t="0" r="r" b="b"/>
            <a:pathLst>
              <a:path w="2088" h="94">
                <a:moveTo>
                  <a:pt x="0" y="91"/>
                </a:moveTo>
                <a:lnTo>
                  <a:pt x="1044" y="0"/>
                </a:lnTo>
                <a:lnTo>
                  <a:pt x="2088" y="94"/>
                </a:lnTo>
              </a:path>
            </a:pathLst>
          </a:custGeom>
          <a:noFill/>
          <a:ln w="19050">
            <a:solidFill>
              <a:srgbClr val="000000"/>
            </a:solidFill>
            <a:prstDash val="solid"/>
            <a:round/>
            <a:headEnd/>
            <a:tailEnd/>
          </a:ln>
        </p:spPr>
        <p:txBody>
          <a:bodyPr/>
          <a:lstStyle/>
          <a:p>
            <a:endParaRPr lang="en-US"/>
          </a:p>
        </p:txBody>
      </p:sp>
      <p:sp>
        <p:nvSpPr>
          <p:cNvPr id="805933" name="Freeform 45"/>
          <p:cNvSpPr>
            <a:spLocks/>
          </p:cNvSpPr>
          <p:nvPr/>
        </p:nvSpPr>
        <p:spPr bwMode="auto">
          <a:xfrm>
            <a:off x="1806575" y="3038475"/>
            <a:ext cx="3314700" cy="155575"/>
          </a:xfrm>
          <a:custGeom>
            <a:avLst/>
            <a:gdLst/>
            <a:ahLst/>
            <a:cxnLst>
              <a:cxn ang="0">
                <a:pos x="0" y="0"/>
              </a:cxn>
              <a:cxn ang="0">
                <a:pos x="1044" y="98"/>
              </a:cxn>
              <a:cxn ang="0">
                <a:pos x="2088" y="0"/>
              </a:cxn>
            </a:cxnLst>
            <a:rect l="0" t="0" r="r" b="b"/>
            <a:pathLst>
              <a:path w="2088" h="98">
                <a:moveTo>
                  <a:pt x="0" y="0"/>
                </a:moveTo>
                <a:lnTo>
                  <a:pt x="1044" y="98"/>
                </a:lnTo>
                <a:lnTo>
                  <a:pt x="2088" y="0"/>
                </a:lnTo>
              </a:path>
            </a:pathLst>
          </a:custGeom>
          <a:noFill/>
          <a:ln w="19050">
            <a:solidFill>
              <a:srgbClr val="000000"/>
            </a:solidFill>
            <a:prstDash val="solid"/>
            <a:round/>
            <a:headEnd/>
            <a:tailEnd/>
          </a:ln>
        </p:spPr>
        <p:txBody>
          <a:bodyPr/>
          <a:lstStyle/>
          <a:p>
            <a:endParaRPr lang="en-US"/>
          </a:p>
        </p:txBody>
      </p:sp>
      <p:sp>
        <p:nvSpPr>
          <p:cNvPr id="805934" name="Line 46"/>
          <p:cNvSpPr>
            <a:spLocks noChangeShapeType="1"/>
          </p:cNvSpPr>
          <p:nvPr/>
        </p:nvSpPr>
        <p:spPr bwMode="auto">
          <a:xfrm>
            <a:off x="2009775" y="2597150"/>
            <a:ext cx="1588" cy="465138"/>
          </a:xfrm>
          <a:prstGeom prst="line">
            <a:avLst/>
          </a:prstGeom>
          <a:noFill/>
          <a:ln w="19050">
            <a:solidFill>
              <a:srgbClr val="000000"/>
            </a:solidFill>
            <a:round/>
            <a:headEnd/>
            <a:tailEnd/>
          </a:ln>
        </p:spPr>
        <p:txBody>
          <a:bodyPr/>
          <a:lstStyle/>
          <a:p>
            <a:endParaRPr lang="en-US"/>
          </a:p>
        </p:txBody>
      </p:sp>
      <p:sp>
        <p:nvSpPr>
          <p:cNvPr id="805935" name="Line 47"/>
          <p:cNvSpPr>
            <a:spLocks noChangeShapeType="1"/>
          </p:cNvSpPr>
          <p:nvPr/>
        </p:nvSpPr>
        <p:spPr bwMode="auto">
          <a:xfrm flipV="1">
            <a:off x="4918075" y="2597150"/>
            <a:ext cx="1588" cy="455613"/>
          </a:xfrm>
          <a:prstGeom prst="line">
            <a:avLst/>
          </a:prstGeom>
          <a:noFill/>
          <a:ln w="19050">
            <a:solidFill>
              <a:srgbClr val="000000"/>
            </a:solidFill>
            <a:round/>
            <a:headEnd/>
            <a:tailEnd/>
          </a:ln>
        </p:spPr>
        <p:txBody>
          <a:bodyPr/>
          <a:lstStyle/>
          <a:p>
            <a:endParaRPr lang="en-US"/>
          </a:p>
        </p:txBody>
      </p:sp>
      <p:sp>
        <p:nvSpPr>
          <p:cNvPr id="805936" name="Rectangle 48"/>
          <p:cNvSpPr>
            <a:spLocks noChangeArrowheads="1"/>
          </p:cNvSpPr>
          <p:nvPr/>
        </p:nvSpPr>
        <p:spPr bwMode="auto">
          <a:xfrm>
            <a:off x="3363913" y="2732088"/>
            <a:ext cx="109537"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5937" name="Rectangle 49"/>
          <p:cNvSpPr>
            <a:spLocks noChangeArrowheads="1"/>
          </p:cNvSpPr>
          <p:nvPr/>
        </p:nvSpPr>
        <p:spPr bwMode="auto">
          <a:xfrm>
            <a:off x="3471863" y="2732088"/>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938" name="Rectangle 50"/>
          <p:cNvSpPr>
            <a:spLocks noChangeArrowheads="1"/>
          </p:cNvSpPr>
          <p:nvPr/>
        </p:nvSpPr>
        <p:spPr bwMode="auto">
          <a:xfrm>
            <a:off x="3559175" y="2732088"/>
            <a:ext cx="82550"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s</a:t>
            </a:r>
            <a:endParaRPr lang="en-US" sz="2000" b="0">
              <a:solidFill>
                <a:schemeClr val="accent1"/>
              </a:solidFill>
              <a:latin typeface="Helvetica" pitchFamily="34" charset="0"/>
            </a:endParaRPr>
          </a:p>
        </p:txBody>
      </p:sp>
      <p:sp>
        <p:nvSpPr>
          <p:cNvPr id="805939" name="Freeform 51"/>
          <p:cNvSpPr>
            <a:spLocks/>
          </p:cNvSpPr>
          <p:nvPr/>
        </p:nvSpPr>
        <p:spPr bwMode="auto">
          <a:xfrm>
            <a:off x="2009775" y="3213100"/>
            <a:ext cx="2908300" cy="727075"/>
          </a:xfrm>
          <a:custGeom>
            <a:avLst/>
            <a:gdLst/>
            <a:ahLst/>
            <a:cxnLst>
              <a:cxn ang="0">
                <a:pos x="1832" y="455"/>
              </a:cxn>
              <a:cxn ang="0">
                <a:pos x="1832" y="0"/>
              </a:cxn>
              <a:cxn ang="0">
                <a:pos x="0" y="0"/>
              </a:cxn>
              <a:cxn ang="0">
                <a:pos x="0" y="458"/>
              </a:cxn>
              <a:cxn ang="0">
                <a:pos x="1832" y="458"/>
              </a:cxn>
              <a:cxn ang="0">
                <a:pos x="1832" y="458"/>
              </a:cxn>
              <a:cxn ang="0">
                <a:pos x="1832" y="455"/>
              </a:cxn>
            </a:cxnLst>
            <a:rect l="0" t="0" r="r" b="b"/>
            <a:pathLst>
              <a:path w="1832" h="458">
                <a:moveTo>
                  <a:pt x="1832" y="455"/>
                </a:moveTo>
                <a:lnTo>
                  <a:pt x="1832" y="0"/>
                </a:lnTo>
                <a:lnTo>
                  <a:pt x="0" y="0"/>
                </a:lnTo>
                <a:lnTo>
                  <a:pt x="0" y="458"/>
                </a:lnTo>
                <a:lnTo>
                  <a:pt x="1832" y="458"/>
                </a:lnTo>
                <a:lnTo>
                  <a:pt x="1832" y="458"/>
                </a:lnTo>
                <a:lnTo>
                  <a:pt x="1832" y="455"/>
                </a:lnTo>
                <a:close/>
              </a:path>
            </a:pathLst>
          </a:custGeom>
          <a:solidFill>
            <a:srgbClr val="FCE9D6"/>
          </a:solidFill>
          <a:ln w="9525">
            <a:noFill/>
            <a:round/>
            <a:headEnd/>
            <a:tailEnd/>
          </a:ln>
        </p:spPr>
        <p:txBody>
          <a:bodyPr/>
          <a:lstStyle/>
          <a:p>
            <a:endParaRPr lang="en-US"/>
          </a:p>
        </p:txBody>
      </p:sp>
      <p:sp>
        <p:nvSpPr>
          <p:cNvPr id="805940" name="Freeform 52"/>
          <p:cNvSpPr>
            <a:spLocks/>
          </p:cNvSpPr>
          <p:nvPr/>
        </p:nvSpPr>
        <p:spPr bwMode="auto">
          <a:xfrm>
            <a:off x="2009775" y="3213100"/>
            <a:ext cx="2908300" cy="727075"/>
          </a:xfrm>
          <a:custGeom>
            <a:avLst/>
            <a:gdLst/>
            <a:ahLst/>
            <a:cxnLst>
              <a:cxn ang="0">
                <a:pos x="1832" y="455"/>
              </a:cxn>
              <a:cxn ang="0">
                <a:pos x="1832" y="0"/>
              </a:cxn>
              <a:cxn ang="0">
                <a:pos x="0" y="0"/>
              </a:cxn>
              <a:cxn ang="0">
                <a:pos x="0" y="458"/>
              </a:cxn>
              <a:cxn ang="0">
                <a:pos x="1832" y="458"/>
              </a:cxn>
              <a:cxn ang="0">
                <a:pos x="1832" y="458"/>
              </a:cxn>
            </a:cxnLst>
            <a:rect l="0" t="0" r="r" b="b"/>
            <a:pathLst>
              <a:path w="1832" h="458">
                <a:moveTo>
                  <a:pt x="1832" y="455"/>
                </a:moveTo>
                <a:lnTo>
                  <a:pt x="1832" y="0"/>
                </a:lnTo>
                <a:lnTo>
                  <a:pt x="0" y="0"/>
                </a:lnTo>
                <a:lnTo>
                  <a:pt x="0" y="458"/>
                </a:lnTo>
                <a:lnTo>
                  <a:pt x="1832" y="458"/>
                </a:lnTo>
                <a:lnTo>
                  <a:pt x="1832" y="458"/>
                </a:lnTo>
              </a:path>
            </a:pathLst>
          </a:custGeom>
          <a:noFill/>
          <a:ln w="19050">
            <a:solidFill>
              <a:srgbClr val="000000"/>
            </a:solidFill>
            <a:prstDash val="solid"/>
            <a:round/>
            <a:headEnd/>
            <a:tailEnd/>
          </a:ln>
        </p:spPr>
        <p:txBody>
          <a:bodyPr/>
          <a:lstStyle/>
          <a:p>
            <a:endParaRPr lang="en-US"/>
          </a:p>
        </p:txBody>
      </p:sp>
      <p:sp>
        <p:nvSpPr>
          <p:cNvPr id="805941" name="Rectangle 53"/>
          <p:cNvSpPr>
            <a:spLocks noChangeArrowheads="1"/>
          </p:cNvSpPr>
          <p:nvPr/>
        </p:nvSpPr>
        <p:spPr bwMode="auto">
          <a:xfrm>
            <a:off x="3219450" y="3478213"/>
            <a:ext cx="13811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5942" name="Rectangle 54"/>
          <p:cNvSpPr>
            <a:spLocks noChangeArrowheads="1"/>
          </p:cNvSpPr>
          <p:nvPr/>
        </p:nvSpPr>
        <p:spPr bwMode="auto">
          <a:xfrm>
            <a:off x="3351213" y="3478213"/>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43" name="Rectangle 55"/>
          <p:cNvSpPr>
            <a:spLocks noChangeArrowheads="1"/>
          </p:cNvSpPr>
          <p:nvPr/>
        </p:nvSpPr>
        <p:spPr bwMode="auto">
          <a:xfrm>
            <a:off x="3436938" y="3478213"/>
            <a:ext cx="138112"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5944" name="Rectangle 56"/>
          <p:cNvSpPr>
            <a:spLocks noChangeArrowheads="1"/>
          </p:cNvSpPr>
          <p:nvPr/>
        </p:nvSpPr>
        <p:spPr bwMode="auto">
          <a:xfrm>
            <a:off x="3575050" y="3478213"/>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5945" name="Rectangle 57"/>
          <p:cNvSpPr>
            <a:spLocks noChangeArrowheads="1"/>
          </p:cNvSpPr>
          <p:nvPr/>
        </p:nvSpPr>
        <p:spPr bwMode="auto">
          <a:xfrm>
            <a:off x="3663950" y="3478213"/>
            <a:ext cx="5556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5946" name="Rectangle 58"/>
          <p:cNvSpPr>
            <a:spLocks noChangeArrowheads="1"/>
          </p:cNvSpPr>
          <p:nvPr/>
        </p:nvSpPr>
        <p:spPr bwMode="auto">
          <a:xfrm>
            <a:off x="3722688" y="3478213"/>
            <a:ext cx="82550"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5947" name="Rectangle 59"/>
          <p:cNvSpPr>
            <a:spLocks noChangeArrowheads="1"/>
          </p:cNvSpPr>
          <p:nvPr/>
        </p:nvSpPr>
        <p:spPr bwMode="auto">
          <a:xfrm>
            <a:off x="3113088" y="1728788"/>
            <a:ext cx="138112"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5948" name="Rectangle 60"/>
          <p:cNvSpPr>
            <a:spLocks noChangeArrowheads="1"/>
          </p:cNvSpPr>
          <p:nvPr/>
        </p:nvSpPr>
        <p:spPr bwMode="auto">
          <a:xfrm>
            <a:off x="3248025" y="1728788"/>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949" name="Rectangle 61"/>
          <p:cNvSpPr>
            <a:spLocks noChangeArrowheads="1"/>
          </p:cNvSpPr>
          <p:nvPr/>
        </p:nvSpPr>
        <p:spPr bwMode="auto">
          <a:xfrm>
            <a:off x="3333750" y="1728788"/>
            <a:ext cx="3651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l</a:t>
            </a:r>
            <a:endParaRPr lang="en-US" sz="2000" b="0">
              <a:solidFill>
                <a:schemeClr val="accent1"/>
              </a:solidFill>
              <a:latin typeface="Helvetica" pitchFamily="34" charset="0"/>
            </a:endParaRPr>
          </a:p>
        </p:txBody>
      </p:sp>
      <p:sp>
        <p:nvSpPr>
          <p:cNvPr id="805950" name="Rectangle 62"/>
          <p:cNvSpPr>
            <a:spLocks noChangeArrowheads="1"/>
          </p:cNvSpPr>
          <p:nvPr/>
        </p:nvSpPr>
        <p:spPr bwMode="auto">
          <a:xfrm>
            <a:off x="3373438" y="1728788"/>
            <a:ext cx="46037"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t</a:t>
            </a:r>
            <a:endParaRPr lang="en-US" sz="2000" b="0">
              <a:solidFill>
                <a:schemeClr val="accent1"/>
              </a:solidFill>
              <a:latin typeface="Helvetica" pitchFamily="34" charset="0"/>
            </a:endParaRPr>
          </a:p>
        </p:txBody>
      </p:sp>
      <p:sp>
        <p:nvSpPr>
          <p:cNvPr id="805951" name="Rectangle 63"/>
          <p:cNvSpPr>
            <a:spLocks noChangeArrowheads="1"/>
          </p:cNvSpPr>
          <p:nvPr/>
        </p:nvSpPr>
        <p:spPr bwMode="auto">
          <a:xfrm>
            <a:off x="3416300" y="1728788"/>
            <a:ext cx="3651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i</a:t>
            </a:r>
            <a:endParaRPr lang="en-US" sz="2000" b="0">
              <a:solidFill>
                <a:schemeClr val="accent1"/>
              </a:solidFill>
              <a:latin typeface="Helvetica" pitchFamily="34" charset="0"/>
            </a:endParaRPr>
          </a:p>
        </p:txBody>
      </p:sp>
      <p:sp>
        <p:nvSpPr>
          <p:cNvPr id="805952" name="Rectangle 64"/>
          <p:cNvSpPr>
            <a:spLocks noChangeArrowheads="1"/>
          </p:cNvSpPr>
          <p:nvPr/>
        </p:nvSpPr>
        <p:spPr bwMode="auto">
          <a:xfrm>
            <a:off x="3448050" y="1728788"/>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p</a:t>
            </a:r>
            <a:endParaRPr lang="en-US" sz="2000" b="0">
              <a:solidFill>
                <a:schemeClr val="accent1"/>
              </a:solidFill>
              <a:latin typeface="Helvetica" pitchFamily="34" charset="0"/>
            </a:endParaRPr>
          </a:p>
        </p:txBody>
      </p:sp>
      <p:sp>
        <p:nvSpPr>
          <p:cNvPr id="805953" name="Rectangle 65"/>
          <p:cNvSpPr>
            <a:spLocks noChangeArrowheads="1"/>
          </p:cNvSpPr>
          <p:nvPr/>
        </p:nvSpPr>
        <p:spPr bwMode="auto">
          <a:xfrm>
            <a:off x="3541713" y="1728788"/>
            <a:ext cx="36512"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l</a:t>
            </a:r>
            <a:endParaRPr lang="en-US" sz="2000" b="0">
              <a:solidFill>
                <a:schemeClr val="accent1"/>
              </a:solidFill>
              <a:latin typeface="Helvetica" pitchFamily="34" charset="0"/>
            </a:endParaRPr>
          </a:p>
        </p:txBody>
      </p:sp>
      <p:sp>
        <p:nvSpPr>
          <p:cNvPr id="805954" name="Rectangle 66"/>
          <p:cNvSpPr>
            <a:spLocks noChangeArrowheads="1"/>
          </p:cNvSpPr>
          <p:nvPr/>
        </p:nvSpPr>
        <p:spPr bwMode="auto">
          <a:xfrm>
            <a:off x="3575050" y="1728788"/>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55" name="Rectangle 67"/>
          <p:cNvSpPr>
            <a:spLocks noChangeArrowheads="1"/>
          </p:cNvSpPr>
          <p:nvPr/>
        </p:nvSpPr>
        <p:spPr bwMode="auto">
          <a:xfrm>
            <a:off x="3667125" y="1728788"/>
            <a:ext cx="82550"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x</a:t>
            </a:r>
            <a:endParaRPr lang="en-US" sz="2000" b="0">
              <a:solidFill>
                <a:schemeClr val="accent1"/>
              </a:solidFill>
              <a:latin typeface="Helvetica" pitchFamily="34" charset="0"/>
            </a:endParaRPr>
          </a:p>
        </p:txBody>
      </p:sp>
      <p:sp>
        <p:nvSpPr>
          <p:cNvPr id="805956" name="Rectangle 68"/>
          <p:cNvSpPr>
            <a:spLocks noChangeArrowheads="1"/>
          </p:cNvSpPr>
          <p:nvPr/>
        </p:nvSpPr>
        <p:spPr bwMode="auto">
          <a:xfrm>
            <a:off x="3744913" y="1728788"/>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5957" name="Rectangle 69"/>
          <p:cNvSpPr>
            <a:spLocks noChangeArrowheads="1"/>
          </p:cNvSpPr>
          <p:nvPr/>
        </p:nvSpPr>
        <p:spPr bwMode="auto">
          <a:xfrm>
            <a:off x="3838575" y="1728788"/>
            <a:ext cx="5556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5958" name="Freeform 70"/>
          <p:cNvSpPr>
            <a:spLocks/>
          </p:cNvSpPr>
          <p:nvPr/>
        </p:nvSpPr>
        <p:spPr bwMode="auto">
          <a:xfrm>
            <a:off x="2009775" y="2200275"/>
            <a:ext cx="2908300" cy="242888"/>
          </a:xfrm>
          <a:custGeom>
            <a:avLst/>
            <a:gdLst/>
            <a:ahLst/>
            <a:cxnLst>
              <a:cxn ang="0">
                <a:pos x="1832" y="153"/>
              </a:cxn>
              <a:cxn ang="0">
                <a:pos x="1832" y="0"/>
              </a:cxn>
              <a:cxn ang="0">
                <a:pos x="0" y="0"/>
              </a:cxn>
              <a:cxn ang="0">
                <a:pos x="0" y="153"/>
              </a:cxn>
              <a:cxn ang="0">
                <a:pos x="1832" y="153"/>
              </a:cxn>
              <a:cxn ang="0">
                <a:pos x="1832" y="153"/>
              </a:cxn>
            </a:cxnLst>
            <a:rect l="0" t="0" r="r" b="b"/>
            <a:pathLst>
              <a:path w="1832" h="153">
                <a:moveTo>
                  <a:pt x="1832" y="153"/>
                </a:moveTo>
                <a:lnTo>
                  <a:pt x="1832" y="0"/>
                </a:lnTo>
                <a:lnTo>
                  <a:pt x="0" y="0"/>
                </a:lnTo>
                <a:lnTo>
                  <a:pt x="0" y="153"/>
                </a:lnTo>
                <a:lnTo>
                  <a:pt x="1832" y="153"/>
                </a:lnTo>
                <a:lnTo>
                  <a:pt x="1832" y="153"/>
                </a:lnTo>
              </a:path>
            </a:pathLst>
          </a:custGeom>
          <a:noFill/>
          <a:ln w="19050">
            <a:solidFill>
              <a:srgbClr val="000000"/>
            </a:solidFill>
            <a:prstDash val="solid"/>
            <a:round/>
            <a:headEnd/>
            <a:tailEnd/>
          </a:ln>
        </p:spPr>
        <p:txBody>
          <a:bodyPr/>
          <a:lstStyle/>
          <a:p>
            <a:endParaRPr lang="en-US"/>
          </a:p>
        </p:txBody>
      </p:sp>
      <p:sp>
        <p:nvSpPr>
          <p:cNvPr id="805959" name="Rectangle 71"/>
          <p:cNvSpPr>
            <a:spLocks noChangeArrowheads="1"/>
          </p:cNvSpPr>
          <p:nvPr/>
        </p:nvSpPr>
        <p:spPr bwMode="auto">
          <a:xfrm>
            <a:off x="3276600" y="2228850"/>
            <a:ext cx="1190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60" name="Rectangle 72"/>
          <p:cNvSpPr>
            <a:spLocks noChangeArrowheads="1"/>
          </p:cNvSpPr>
          <p:nvPr/>
        </p:nvSpPr>
        <p:spPr bwMode="auto">
          <a:xfrm>
            <a:off x="3390900" y="2228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5961" name="Rectangle 73"/>
          <p:cNvSpPr>
            <a:spLocks noChangeArrowheads="1"/>
          </p:cNvSpPr>
          <p:nvPr/>
        </p:nvSpPr>
        <p:spPr bwMode="auto">
          <a:xfrm>
            <a:off x="3486150" y="222885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62" name="Rectangle 74"/>
          <p:cNvSpPr>
            <a:spLocks noChangeArrowheads="1"/>
          </p:cNvSpPr>
          <p:nvPr/>
        </p:nvSpPr>
        <p:spPr bwMode="auto">
          <a:xfrm>
            <a:off x="3563938" y="2228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h</a:t>
            </a:r>
            <a:endParaRPr lang="en-US" sz="2000" b="0">
              <a:solidFill>
                <a:schemeClr val="accent1"/>
              </a:solidFill>
              <a:latin typeface="Helvetica" pitchFamily="34" charset="0"/>
            </a:endParaRPr>
          </a:p>
        </p:txBody>
      </p:sp>
      <p:sp>
        <p:nvSpPr>
          <p:cNvPr id="805963" name="Rectangle 75"/>
          <p:cNvSpPr>
            <a:spLocks noChangeArrowheads="1"/>
          </p:cNvSpPr>
          <p:nvPr/>
        </p:nvSpPr>
        <p:spPr bwMode="auto">
          <a:xfrm>
            <a:off x="3652838" y="2228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64" name="Freeform 76"/>
          <p:cNvSpPr>
            <a:spLocks/>
          </p:cNvSpPr>
          <p:nvPr/>
        </p:nvSpPr>
        <p:spPr bwMode="auto">
          <a:xfrm>
            <a:off x="2009775" y="1982788"/>
            <a:ext cx="663575" cy="47625"/>
          </a:xfrm>
          <a:custGeom>
            <a:avLst/>
            <a:gdLst/>
            <a:ahLst/>
            <a:cxnLst>
              <a:cxn ang="0">
                <a:pos x="0" y="30"/>
              </a:cxn>
              <a:cxn ang="0">
                <a:pos x="211" y="0"/>
              </a:cxn>
              <a:cxn ang="0">
                <a:pos x="418" y="30"/>
              </a:cxn>
            </a:cxnLst>
            <a:rect l="0" t="0" r="r" b="b"/>
            <a:pathLst>
              <a:path w="418" h="30">
                <a:moveTo>
                  <a:pt x="0" y="30"/>
                </a:moveTo>
                <a:lnTo>
                  <a:pt x="211" y="0"/>
                </a:lnTo>
                <a:lnTo>
                  <a:pt x="418" y="30"/>
                </a:lnTo>
              </a:path>
            </a:pathLst>
          </a:custGeom>
          <a:noFill/>
          <a:ln w="19050">
            <a:solidFill>
              <a:srgbClr val="000000"/>
            </a:solidFill>
            <a:prstDash val="solid"/>
            <a:round/>
            <a:headEnd/>
            <a:tailEnd/>
          </a:ln>
        </p:spPr>
        <p:txBody>
          <a:bodyPr/>
          <a:lstStyle/>
          <a:p>
            <a:endParaRPr lang="en-US"/>
          </a:p>
        </p:txBody>
      </p:sp>
      <p:sp>
        <p:nvSpPr>
          <p:cNvPr id="805965" name="Freeform 77"/>
          <p:cNvSpPr>
            <a:spLocks/>
          </p:cNvSpPr>
          <p:nvPr/>
        </p:nvSpPr>
        <p:spPr bwMode="auto">
          <a:xfrm>
            <a:off x="2009775" y="2127250"/>
            <a:ext cx="663575" cy="53975"/>
          </a:xfrm>
          <a:custGeom>
            <a:avLst/>
            <a:gdLst/>
            <a:ahLst/>
            <a:cxnLst>
              <a:cxn ang="0">
                <a:pos x="0" y="0"/>
              </a:cxn>
              <a:cxn ang="0">
                <a:pos x="211" y="34"/>
              </a:cxn>
              <a:cxn ang="0">
                <a:pos x="418" y="3"/>
              </a:cxn>
            </a:cxnLst>
            <a:rect l="0" t="0" r="r" b="b"/>
            <a:pathLst>
              <a:path w="418" h="34">
                <a:moveTo>
                  <a:pt x="0" y="0"/>
                </a:moveTo>
                <a:lnTo>
                  <a:pt x="211" y="34"/>
                </a:lnTo>
                <a:lnTo>
                  <a:pt x="418" y="3"/>
                </a:lnTo>
              </a:path>
            </a:pathLst>
          </a:custGeom>
          <a:noFill/>
          <a:ln w="19050">
            <a:solidFill>
              <a:srgbClr val="000000"/>
            </a:solidFill>
            <a:prstDash val="solid"/>
            <a:round/>
            <a:headEnd/>
            <a:tailEnd/>
          </a:ln>
        </p:spPr>
        <p:txBody>
          <a:bodyPr/>
          <a:lstStyle/>
          <a:p>
            <a:endParaRPr lang="en-US"/>
          </a:p>
        </p:txBody>
      </p:sp>
      <p:sp>
        <p:nvSpPr>
          <p:cNvPr id="805966" name="Line 78"/>
          <p:cNvSpPr>
            <a:spLocks noChangeShapeType="1"/>
          </p:cNvSpPr>
          <p:nvPr/>
        </p:nvSpPr>
        <p:spPr bwMode="auto">
          <a:xfrm>
            <a:off x="2073275" y="2020888"/>
            <a:ext cx="4763" cy="115887"/>
          </a:xfrm>
          <a:prstGeom prst="line">
            <a:avLst/>
          </a:prstGeom>
          <a:noFill/>
          <a:ln w="19050">
            <a:solidFill>
              <a:srgbClr val="000000"/>
            </a:solidFill>
            <a:round/>
            <a:headEnd/>
            <a:tailEnd/>
          </a:ln>
        </p:spPr>
        <p:txBody>
          <a:bodyPr/>
          <a:lstStyle/>
          <a:p>
            <a:endParaRPr lang="en-US"/>
          </a:p>
        </p:txBody>
      </p:sp>
      <p:sp>
        <p:nvSpPr>
          <p:cNvPr id="805967" name="Line 79"/>
          <p:cNvSpPr>
            <a:spLocks noChangeShapeType="1"/>
          </p:cNvSpPr>
          <p:nvPr/>
        </p:nvSpPr>
        <p:spPr bwMode="auto">
          <a:xfrm flipV="1">
            <a:off x="2605088" y="2025650"/>
            <a:ext cx="6350" cy="111125"/>
          </a:xfrm>
          <a:prstGeom prst="line">
            <a:avLst/>
          </a:prstGeom>
          <a:noFill/>
          <a:ln w="19050">
            <a:solidFill>
              <a:srgbClr val="000000"/>
            </a:solidFill>
            <a:round/>
            <a:headEnd/>
            <a:tailEnd/>
          </a:ln>
        </p:spPr>
        <p:txBody>
          <a:bodyPr/>
          <a:lstStyle/>
          <a:p>
            <a:endParaRPr lang="en-US"/>
          </a:p>
        </p:txBody>
      </p:sp>
      <p:sp>
        <p:nvSpPr>
          <p:cNvPr id="805968" name="Freeform 80"/>
          <p:cNvSpPr>
            <a:spLocks/>
          </p:cNvSpPr>
          <p:nvPr/>
        </p:nvSpPr>
        <p:spPr bwMode="auto">
          <a:xfrm>
            <a:off x="4249738" y="1982788"/>
            <a:ext cx="668337" cy="47625"/>
          </a:xfrm>
          <a:custGeom>
            <a:avLst/>
            <a:gdLst/>
            <a:ahLst/>
            <a:cxnLst>
              <a:cxn ang="0">
                <a:pos x="0" y="30"/>
              </a:cxn>
              <a:cxn ang="0">
                <a:pos x="210" y="0"/>
              </a:cxn>
              <a:cxn ang="0">
                <a:pos x="421" y="30"/>
              </a:cxn>
            </a:cxnLst>
            <a:rect l="0" t="0" r="r" b="b"/>
            <a:pathLst>
              <a:path w="421" h="30">
                <a:moveTo>
                  <a:pt x="0" y="30"/>
                </a:moveTo>
                <a:lnTo>
                  <a:pt x="210" y="0"/>
                </a:lnTo>
                <a:lnTo>
                  <a:pt x="421" y="30"/>
                </a:lnTo>
              </a:path>
            </a:pathLst>
          </a:custGeom>
          <a:noFill/>
          <a:ln w="19050">
            <a:solidFill>
              <a:srgbClr val="000000"/>
            </a:solidFill>
            <a:prstDash val="solid"/>
            <a:round/>
            <a:headEnd/>
            <a:tailEnd/>
          </a:ln>
        </p:spPr>
        <p:txBody>
          <a:bodyPr/>
          <a:lstStyle/>
          <a:p>
            <a:endParaRPr lang="en-US"/>
          </a:p>
        </p:txBody>
      </p:sp>
      <p:sp>
        <p:nvSpPr>
          <p:cNvPr id="805969" name="Freeform 81"/>
          <p:cNvSpPr>
            <a:spLocks/>
          </p:cNvSpPr>
          <p:nvPr/>
        </p:nvSpPr>
        <p:spPr bwMode="auto">
          <a:xfrm>
            <a:off x="4249738" y="2127250"/>
            <a:ext cx="668337" cy="53975"/>
          </a:xfrm>
          <a:custGeom>
            <a:avLst/>
            <a:gdLst/>
            <a:ahLst/>
            <a:cxnLst>
              <a:cxn ang="0">
                <a:pos x="0" y="0"/>
              </a:cxn>
              <a:cxn ang="0">
                <a:pos x="210" y="34"/>
              </a:cxn>
              <a:cxn ang="0">
                <a:pos x="421" y="3"/>
              </a:cxn>
            </a:cxnLst>
            <a:rect l="0" t="0" r="r" b="b"/>
            <a:pathLst>
              <a:path w="421" h="34">
                <a:moveTo>
                  <a:pt x="0" y="0"/>
                </a:moveTo>
                <a:lnTo>
                  <a:pt x="210" y="34"/>
                </a:lnTo>
                <a:lnTo>
                  <a:pt x="421" y="3"/>
                </a:lnTo>
              </a:path>
            </a:pathLst>
          </a:custGeom>
          <a:noFill/>
          <a:ln w="19050">
            <a:solidFill>
              <a:srgbClr val="000000"/>
            </a:solidFill>
            <a:prstDash val="solid"/>
            <a:round/>
            <a:headEnd/>
            <a:tailEnd/>
          </a:ln>
        </p:spPr>
        <p:txBody>
          <a:bodyPr/>
          <a:lstStyle/>
          <a:p>
            <a:endParaRPr lang="en-US"/>
          </a:p>
        </p:txBody>
      </p:sp>
      <p:sp>
        <p:nvSpPr>
          <p:cNvPr id="805970" name="Line 82"/>
          <p:cNvSpPr>
            <a:spLocks noChangeShapeType="1"/>
          </p:cNvSpPr>
          <p:nvPr/>
        </p:nvSpPr>
        <p:spPr bwMode="auto">
          <a:xfrm>
            <a:off x="4316413" y="2020888"/>
            <a:ext cx="1587" cy="115887"/>
          </a:xfrm>
          <a:prstGeom prst="line">
            <a:avLst/>
          </a:prstGeom>
          <a:noFill/>
          <a:ln w="19050">
            <a:solidFill>
              <a:srgbClr val="000000"/>
            </a:solidFill>
            <a:round/>
            <a:headEnd/>
            <a:tailEnd/>
          </a:ln>
        </p:spPr>
        <p:txBody>
          <a:bodyPr/>
          <a:lstStyle/>
          <a:p>
            <a:endParaRPr lang="en-US"/>
          </a:p>
        </p:txBody>
      </p:sp>
      <p:sp>
        <p:nvSpPr>
          <p:cNvPr id="805971" name="Line 83"/>
          <p:cNvSpPr>
            <a:spLocks noChangeShapeType="1"/>
          </p:cNvSpPr>
          <p:nvPr/>
        </p:nvSpPr>
        <p:spPr bwMode="auto">
          <a:xfrm flipV="1">
            <a:off x="4849813" y="2025650"/>
            <a:ext cx="1587" cy="111125"/>
          </a:xfrm>
          <a:prstGeom prst="line">
            <a:avLst/>
          </a:prstGeom>
          <a:noFill/>
          <a:ln w="19050">
            <a:solidFill>
              <a:srgbClr val="000000"/>
            </a:solidFill>
            <a:round/>
            <a:headEnd/>
            <a:tailEnd/>
          </a:ln>
        </p:spPr>
        <p:txBody>
          <a:bodyPr/>
          <a:lstStyle/>
          <a:p>
            <a:endParaRPr lang="en-US"/>
          </a:p>
        </p:txBody>
      </p:sp>
      <p:sp>
        <p:nvSpPr>
          <p:cNvPr id="805972" name="Freeform 84"/>
          <p:cNvSpPr>
            <a:spLocks/>
          </p:cNvSpPr>
          <p:nvPr/>
        </p:nvSpPr>
        <p:spPr bwMode="auto">
          <a:xfrm>
            <a:off x="2755900" y="1982788"/>
            <a:ext cx="668338" cy="47625"/>
          </a:xfrm>
          <a:custGeom>
            <a:avLst/>
            <a:gdLst/>
            <a:ahLst/>
            <a:cxnLst>
              <a:cxn ang="0">
                <a:pos x="0" y="30"/>
              </a:cxn>
              <a:cxn ang="0">
                <a:pos x="211" y="0"/>
              </a:cxn>
              <a:cxn ang="0">
                <a:pos x="421" y="30"/>
              </a:cxn>
            </a:cxnLst>
            <a:rect l="0" t="0" r="r" b="b"/>
            <a:pathLst>
              <a:path w="421" h="30">
                <a:moveTo>
                  <a:pt x="0" y="30"/>
                </a:moveTo>
                <a:lnTo>
                  <a:pt x="211" y="0"/>
                </a:lnTo>
                <a:lnTo>
                  <a:pt x="421" y="30"/>
                </a:lnTo>
              </a:path>
            </a:pathLst>
          </a:custGeom>
          <a:noFill/>
          <a:ln w="19050">
            <a:solidFill>
              <a:srgbClr val="000000"/>
            </a:solidFill>
            <a:prstDash val="solid"/>
            <a:round/>
            <a:headEnd/>
            <a:tailEnd/>
          </a:ln>
        </p:spPr>
        <p:txBody>
          <a:bodyPr/>
          <a:lstStyle/>
          <a:p>
            <a:endParaRPr lang="en-US"/>
          </a:p>
        </p:txBody>
      </p:sp>
      <p:sp>
        <p:nvSpPr>
          <p:cNvPr id="805973" name="Freeform 85"/>
          <p:cNvSpPr>
            <a:spLocks/>
          </p:cNvSpPr>
          <p:nvPr/>
        </p:nvSpPr>
        <p:spPr bwMode="auto">
          <a:xfrm>
            <a:off x="2755900" y="2127250"/>
            <a:ext cx="668338" cy="53975"/>
          </a:xfrm>
          <a:custGeom>
            <a:avLst/>
            <a:gdLst/>
            <a:ahLst/>
            <a:cxnLst>
              <a:cxn ang="0">
                <a:pos x="0" y="0"/>
              </a:cxn>
              <a:cxn ang="0">
                <a:pos x="211" y="34"/>
              </a:cxn>
              <a:cxn ang="0">
                <a:pos x="421" y="3"/>
              </a:cxn>
            </a:cxnLst>
            <a:rect l="0" t="0" r="r" b="b"/>
            <a:pathLst>
              <a:path w="421" h="34">
                <a:moveTo>
                  <a:pt x="0" y="0"/>
                </a:moveTo>
                <a:lnTo>
                  <a:pt x="211" y="34"/>
                </a:lnTo>
                <a:lnTo>
                  <a:pt x="421" y="3"/>
                </a:lnTo>
              </a:path>
            </a:pathLst>
          </a:custGeom>
          <a:noFill/>
          <a:ln w="19050">
            <a:solidFill>
              <a:srgbClr val="000000"/>
            </a:solidFill>
            <a:prstDash val="solid"/>
            <a:round/>
            <a:headEnd/>
            <a:tailEnd/>
          </a:ln>
        </p:spPr>
        <p:txBody>
          <a:bodyPr/>
          <a:lstStyle/>
          <a:p>
            <a:endParaRPr lang="en-US"/>
          </a:p>
        </p:txBody>
      </p:sp>
      <p:sp>
        <p:nvSpPr>
          <p:cNvPr id="805974" name="Line 86"/>
          <p:cNvSpPr>
            <a:spLocks noChangeShapeType="1"/>
          </p:cNvSpPr>
          <p:nvPr/>
        </p:nvSpPr>
        <p:spPr bwMode="auto">
          <a:xfrm>
            <a:off x="2819400" y="2020888"/>
            <a:ext cx="4763" cy="115887"/>
          </a:xfrm>
          <a:prstGeom prst="line">
            <a:avLst/>
          </a:prstGeom>
          <a:noFill/>
          <a:ln w="19050">
            <a:solidFill>
              <a:srgbClr val="000000"/>
            </a:solidFill>
            <a:round/>
            <a:headEnd/>
            <a:tailEnd/>
          </a:ln>
        </p:spPr>
        <p:txBody>
          <a:bodyPr/>
          <a:lstStyle/>
          <a:p>
            <a:endParaRPr lang="en-US"/>
          </a:p>
        </p:txBody>
      </p:sp>
      <p:sp>
        <p:nvSpPr>
          <p:cNvPr id="805975" name="Line 87"/>
          <p:cNvSpPr>
            <a:spLocks noChangeShapeType="1"/>
          </p:cNvSpPr>
          <p:nvPr/>
        </p:nvSpPr>
        <p:spPr bwMode="auto">
          <a:xfrm flipV="1">
            <a:off x="3352800" y="2025650"/>
            <a:ext cx="4763" cy="111125"/>
          </a:xfrm>
          <a:prstGeom prst="line">
            <a:avLst/>
          </a:prstGeom>
          <a:noFill/>
          <a:ln w="19050">
            <a:solidFill>
              <a:srgbClr val="000000"/>
            </a:solidFill>
            <a:round/>
            <a:headEnd/>
            <a:tailEnd/>
          </a:ln>
        </p:spPr>
        <p:txBody>
          <a:bodyPr/>
          <a:lstStyle/>
          <a:p>
            <a:endParaRPr lang="en-US"/>
          </a:p>
        </p:txBody>
      </p:sp>
      <p:sp>
        <p:nvSpPr>
          <p:cNvPr id="805976" name="Freeform 88"/>
          <p:cNvSpPr>
            <a:spLocks/>
          </p:cNvSpPr>
          <p:nvPr/>
        </p:nvSpPr>
        <p:spPr bwMode="auto">
          <a:xfrm>
            <a:off x="3502025" y="1982788"/>
            <a:ext cx="669925" cy="47625"/>
          </a:xfrm>
          <a:custGeom>
            <a:avLst/>
            <a:gdLst/>
            <a:ahLst/>
            <a:cxnLst>
              <a:cxn ang="0">
                <a:pos x="0" y="30"/>
              </a:cxn>
              <a:cxn ang="0">
                <a:pos x="211" y="0"/>
              </a:cxn>
              <a:cxn ang="0">
                <a:pos x="422" y="30"/>
              </a:cxn>
            </a:cxnLst>
            <a:rect l="0" t="0" r="r" b="b"/>
            <a:pathLst>
              <a:path w="422" h="30">
                <a:moveTo>
                  <a:pt x="0" y="30"/>
                </a:moveTo>
                <a:lnTo>
                  <a:pt x="211" y="0"/>
                </a:lnTo>
                <a:lnTo>
                  <a:pt x="422" y="30"/>
                </a:lnTo>
              </a:path>
            </a:pathLst>
          </a:custGeom>
          <a:noFill/>
          <a:ln w="19050">
            <a:solidFill>
              <a:srgbClr val="000000"/>
            </a:solidFill>
            <a:prstDash val="solid"/>
            <a:round/>
            <a:headEnd/>
            <a:tailEnd/>
          </a:ln>
        </p:spPr>
        <p:txBody>
          <a:bodyPr/>
          <a:lstStyle/>
          <a:p>
            <a:endParaRPr lang="en-US"/>
          </a:p>
        </p:txBody>
      </p:sp>
      <p:sp>
        <p:nvSpPr>
          <p:cNvPr id="805977" name="Freeform 89"/>
          <p:cNvSpPr>
            <a:spLocks/>
          </p:cNvSpPr>
          <p:nvPr/>
        </p:nvSpPr>
        <p:spPr bwMode="auto">
          <a:xfrm>
            <a:off x="3502025" y="2127250"/>
            <a:ext cx="669925" cy="53975"/>
          </a:xfrm>
          <a:custGeom>
            <a:avLst/>
            <a:gdLst/>
            <a:ahLst/>
            <a:cxnLst>
              <a:cxn ang="0">
                <a:pos x="0" y="0"/>
              </a:cxn>
              <a:cxn ang="0">
                <a:pos x="211" y="34"/>
              </a:cxn>
              <a:cxn ang="0">
                <a:pos x="422" y="3"/>
              </a:cxn>
            </a:cxnLst>
            <a:rect l="0" t="0" r="r" b="b"/>
            <a:pathLst>
              <a:path w="422" h="34">
                <a:moveTo>
                  <a:pt x="0" y="0"/>
                </a:moveTo>
                <a:lnTo>
                  <a:pt x="211" y="34"/>
                </a:lnTo>
                <a:lnTo>
                  <a:pt x="422" y="3"/>
                </a:lnTo>
              </a:path>
            </a:pathLst>
          </a:custGeom>
          <a:noFill/>
          <a:ln w="19050">
            <a:solidFill>
              <a:srgbClr val="000000"/>
            </a:solidFill>
            <a:prstDash val="solid"/>
            <a:round/>
            <a:headEnd/>
            <a:tailEnd/>
          </a:ln>
        </p:spPr>
        <p:txBody>
          <a:bodyPr/>
          <a:lstStyle/>
          <a:p>
            <a:endParaRPr lang="en-US"/>
          </a:p>
        </p:txBody>
      </p:sp>
      <p:sp>
        <p:nvSpPr>
          <p:cNvPr id="805978" name="Line 90"/>
          <p:cNvSpPr>
            <a:spLocks noChangeShapeType="1"/>
          </p:cNvSpPr>
          <p:nvPr/>
        </p:nvSpPr>
        <p:spPr bwMode="auto">
          <a:xfrm>
            <a:off x="3570288" y="2020888"/>
            <a:ext cx="1587" cy="115887"/>
          </a:xfrm>
          <a:prstGeom prst="line">
            <a:avLst/>
          </a:prstGeom>
          <a:noFill/>
          <a:ln w="19050">
            <a:solidFill>
              <a:srgbClr val="000000"/>
            </a:solidFill>
            <a:round/>
            <a:headEnd/>
            <a:tailEnd/>
          </a:ln>
        </p:spPr>
        <p:txBody>
          <a:bodyPr/>
          <a:lstStyle/>
          <a:p>
            <a:endParaRPr lang="en-US"/>
          </a:p>
        </p:txBody>
      </p:sp>
      <p:sp>
        <p:nvSpPr>
          <p:cNvPr id="805979" name="Line 91"/>
          <p:cNvSpPr>
            <a:spLocks noChangeShapeType="1"/>
          </p:cNvSpPr>
          <p:nvPr/>
        </p:nvSpPr>
        <p:spPr bwMode="auto">
          <a:xfrm flipV="1">
            <a:off x="4103688" y="2025650"/>
            <a:ext cx="1587" cy="111125"/>
          </a:xfrm>
          <a:prstGeom prst="line">
            <a:avLst/>
          </a:prstGeom>
          <a:noFill/>
          <a:ln w="19050">
            <a:solidFill>
              <a:srgbClr val="000000"/>
            </a:solidFill>
            <a:round/>
            <a:headEnd/>
            <a:tailEnd/>
          </a:ln>
        </p:spPr>
        <p:txBody>
          <a:bodyPr/>
          <a:lstStyle/>
          <a:p>
            <a:endParaRPr lang="en-US"/>
          </a:p>
        </p:txBody>
      </p:sp>
      <p:sp>
        <p:nvSpPr>
          <p:cNvPr id="805980" name="Freeform 92"/>
          <p:cNvSpPr>
            <a:spLocks/>
          </p:cNvSpPr>
          <p:nvPr/>
        </p:nvSpPr>
        <p:spPr bwMode="auto">
          <a:xfrm>
            <a:off x="7011988" y="939800"/>
            <a:ext cx="727075" cy="363538"/>
          </a:xfrm>
          <a:custGeom>
            <a:avLst/>
            <a:gdLst/>
            <a:ahLst/>
            <a:cxnLst>
              <a:cxn ang="0">
                <a:pos x="458" y="229"/>
              </a:cxn>
              <a:cxn ang="0">
                <a:pos x="458" y="0"/>
              </a:cxn>
              <a:cxn ang="0">
                <a:pos x="0" y="0"/>
              </a:cxn>
              <a:cxn ang="0">
                <a:pos x="0" y="229"/>
              </a:cxn>
              <a:cxn ang="0">
                <a:pos x="458" y="229"/>
              </a:cxn>
              <a:cxn ang="0">
                <a:pos x="458" y="229"/>
              </a:cxn>
            </a:cxnLst>
            <a:rect l="0" t="0" r="r" b="b"/>
            <a:pathLst>
              <a:path w="458" h="229">
                <a:moveTo>
                  <a:pt x="458" y="229"/>
                </a:moveTo>
                <a:lnTo>
                  <a:pt x="458" y="0"/>
                </a:lnTo>
                <a:lnTo>
                  <a:pt x="0" y="0"/>
                </a:lnTo>
                <a:lnTo>
                  <a:pt x="0" y="229"/>
                </a:lnTo>
                <a:lnTo>
                  <a:pt x="458" y="229"/>
                </a:lnTo>
                <a:lnTo>
                  <a:pt x="458" y="229"/>
                </a:lnTo>
              </a:path>
            </a:pathLst>
          </a:custGeom>
          <a:noFill/>
          <a:ln w="19050">
            <a:solidFill>
              <a:srgbClr val="000000"/>
            </a:solidFill>
            <a:prstDash val="solid"/>
            <a:round/>
            <a:headEnd/>
            <a:tailEnd/>
          </a:ln>
        </p:spPr>
        <p:txBody>
          <a:bodyPr/>
          <a:lstStyle/>
          <a:p>
            <a:endParaRPr lang="en-US"/>
          </a:p>
        </p:txBody>
      </p:sp>
      <p:sp>
        <p:nvSpPr>
          <p:cNvPr id="805981" name="Rectangle 93"/>
          <p:cNvSpPr>
            <a:spLocks noChangeArrowheads="1"/>
          </p:cNvSpPr>
          <p:nvPr/>
        </p:nvSpPr>
        <p:spPr bwMode="auto">
          <a:xfrm>
            <a:off x="7197725" y="1027113"/>
            <a:ext cx="11906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82" name="Rectangle 94"/>
          <p:cNvSpPr>
            <a:spLocks noChangeArrowheads="1"/>
          </p:cNvSpPr>
          <p:nvPr/>
        </p:nvSpPr>
        <p:spPr bwMode="auto">
          <a:xfrm>
            <a:off x="7319963" y="1027113"/>
            <a:ext cx="109537"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P</a:t>
            </a:r>
            <a:endParaRPr lang="en-US" sz="2000" b="0">
              <a:solidFill>
                <a:schemeClr val="accent1"/>
              </a:solidFill>
              <a:latin typeface="Helvetica" pitchFamily="34" charset="0"/>
            </a:endParaRPr>
          </a:p>
        </p:txBody>
      </p:sp>
      <p:sp>
        <p:nvSpPr>
          <p:cNvPr id="805983" name="Rectangle 95"/>
          <p:cNvSpPr>
            <a:spLocks noChangeArrowheads="1"/>
          </p:cNvSpPr>
          <p:nvPr/>
        </p:nvSpPr>
        <p:spPr bwMode="auto">
          <a:xfrm>
            <a:off x="7426325" y="1027113"/>
            <a:ext cx="119063"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5984" name="Freeform 96"/>
          <p:cNvSpPr>
            <a:spLocks/>
          </p:cNvSpPr>
          <p:nvPr/>
        </p:nvSpPr>
        <p:spPr bwMode="auto">
          <a:xfrm>
            <a:off x="6919913" y="1322388"/>
            <a:ext cx="911225" cy="150812"/>
          </a:xfrm>
          <a:custGeom>
            <a:avLst/>
            <a:gdLst/>
            <a:ahLst/>
            <a:cxnLst>
              <a:cxn ang="0">
                <a:pos x="0" y="95"/>
              </a:cxn>
              <a:cxn ang="0">
                <a:pos x="287" y="0"/>
              </a:cxn>
              <a:cxn ang="0">
                <a:pos x="574" y="95"/>
              </a:cxn>
            </a:cxnLst>
            <a:rect l="0" t="0" r="r" b="b"/>
            <a:pathLst>
              <a:path w="574" h="95">
                <a:moveTo>
                  <a:pt x="0" y="95"/>
                </a:moveTo>
                <a:lnTo>
                  <a:pt x="287" y="0"/>
                </a:lnTo>
                <a:lnTo>
                  <a:pt x="574" y="95"/>
                </a:lnTo>
              </a:path>
            </a:pathLst>
          </a:custGeom>
          <a:noFill/>
          <a:ln w="19050">
            <a:solidFill>
              <a:srgbClr val="000000"/>
            </a:solidFill>
            <a:prstDash val="solid"/>
            <a:round/>
            <a:headEnd/>
            <a:tailEnd/>
          </a:ln>
        </p:spPr>
        <p:txBody>
          <a:bodyPr/>
          <a:lstStyle/>
          <a:p>
            <a:endParaRPr lang="en-US"/>
          </a:p>
        </p:txBody>
      </p:sp>
      <p:sp>
        <p:nvSpPr>
          <p:cNvPr id="805985" name="Freeform 97"/>
          <p:cNvSpPr>
            <a:spLocks/>
          </p:cNvSpPr>
          <p:nvPr/>
        </p:nvSpPr>
        <p:spPr bwMode="auto">
          <a:xfrm>
            <a:off x="6919913" y="1536700"/>
            <a:ext cx="911225" cy="149225"/>
          </a:xfrm>
          <a:custGeom>
            <a:avLst/>
            <a:gdLst/>
            <a:ahLst/>
            <a:cxnLst>
              <a:cxn ang="0">
                <a:pos x="0" y="0"/>
              </a:cxn>
              <a:cxn ang="0">
                <a:pos x="287" y="94"/>
              </a:cxn>
              <a:cxn ang="0">
                <a:pos x="574" y="0"/>
              </a:cxn>
            </a:cxnLst>
            <a:rect l="0" t="0" r="r" b="b"/>
            <a:pathLst>
              <a:path w="574" h="94">
                <a:moveTo>
                  <a:pt x="0" y="0"/>
                </a:moveTo>
                <a:lnTo>
                  <a:pt x="287" y="94"/>
                </a:lnTo>
                <a:lnTo>
                  <a:pt x="574" y="0"/>
                </a:lnTo>
              </a:path>
            </a:pathLst>
          </a:custGeom>
          <a:noFill/>
          <a:ln w="19050">
            <a:solidFill>
              <a:srgbClr val="000000"/>
            </a:solidFill>
            <a:prstDash val="solid"/>
            <a:round/>
            <a:headEnd/>
            <a:tailEnd/>
          </a:ln>
        </p:spPr>
        <p:txBody>
          <a:bodyPr/>
          <a:lstStyle/>
          <a:p>
            <a:endParaRPr lang="en-US"/>
          </a:p>
        </p:txBody>
      </p:sp>
      <p:sp>
        <p:nvSpPr>
          <p:cNvPr id="805986" name="Line 98"/>
          <p:cNvSpPr>
            <a:spLocks noChangeShapeType="1"/>
          </p:cNvSpPr>
          <p:nvPr/>
        </p:nvSpPr>
        <p:spPr bwMode="auto">
          <a:xfrm>
            <a:off x="7011988" y="1444625"/>
            <a:ext cx="1587" cy="120650"/>
          </a:xfrm>
          <a:prstGeom prst="line">
            <a:avLst/>
          </a:prstGeom>
          <a:noFill/>
          <a:ln w="19050">
            <a:solidFill>
              <a:srgbClr val="000000"/>
            </a:solidFill>
            <a:round/>
            <a:headEnd/>
            <a:tailEnd/>
          </a:ln>
        </p:spPr>
        <p:txBody>
          <a:bodyPr/>
          <a:lstStyle/>
          <a:p>
            <a:endParaRPr lang="en-US"/>
          </a:p>
        </p:txBody>
      </p:sp>
      <p:sp>
        <p:nvSpPr>
          <p:cNvPr id="805987" name="Line 99"/>
          <p:cNvSpPr>
            <a:spLocks noChangeShapeType="1"/>
          </p:cNvSpPr>
          <p:nvPr/>
        </p:nvSpPr>
        <p:spPr bwMode="auto">
          <a:xfrm flipV="1">
            <a:off x="7739063" y="1444625"/>
            <a:ext cx="1587" cy="120650"/>
          </a:xfrm>
          <a:prstGeom prst="line">
            <a:avLst/>
          </a:prstGeom>
          <a:noFill/>
          <a:ln w="19050">
            <a:solidFill>
              <a:srgbClr val="000000"/>
            </a:solidFill>
            <a:round/>
            <a:headEnd/>
            <a:tailEnd/>
          </a:ln>
        </p:spPr>
        <p:txBody>
          <a:bodyPr/>
          <a:lstStyle/>
          <a:p>
            <a:endParaRPr lang="en-US"/>
          </a:p>
        </p:txBody>
      </p:sp>
      <p:sp>
        <p:nvSpPr>
          <p:cNvPr id="805988" name="Freeform 100"/>
          <p:cNvSpPr>
            <a:spLocks/>
          </p:cNvSpPr>
          <p:nvPr/>
        </p:nvSpPr>
        <p:spPr bwMode="auto">
          <a:xfrm>
            <a:off x="7011988" y="1706563"/>
            <a:ext cx="727075" cy="725487"/>
          </a:xfrm>
          <a:custGeom>
            <a:avLst/>
            <a:gdLst/>
            <a:ahLst/>
            <a:cxnLst>
              <a:cxn ang="0">
                <a:pos x="458" y="457"/>
              </a:cxn>
              <a:cxn ang="0">
                <a:pos x="458" y="0"/>
              </a:cxn>
              <a:cxn ang="0">
                <a:pos x="0" y="0"/>
              </a:cxn>
              <a:cxn ang="0">
                <a:pos x="0" y="457"/>
              </a:cxn>
              <a:cxn ang="0">
                <a:pos x="458" y="457"/>
              </a:cxn>
              <a:cxn ang="0">
                <a:pos x="458" y="457"/>
              </a:cxn>
            </a:cxnLst>
            <a:rect l="0" t="0" r="r" b="b"/>
            <a:pathLst>
              <a:path w="458" h="457">
                <a:moveTo>
                  <a:pt x="458" y="457"/>
                </a:moveTo>
                <a:lnTo>
                  <a:pt x="458" y="0"/>
                </a:lnTo>
                <a:lnTo>
                  <a:pt x="0" y="0"/>
                </a:lnTo>
                <a:lnTo>
                  <a:pt x="0" y="457"/>
                </a:lnTo>
                <a:lnTo>
                  <a:pt x="458" y="457"/>
                </a:lnTo>
                <a:lnTo>
                  <a:pt x="458" y="457"/>
                </a:lnTo>
              </a:path>
            </a:pathLst>
          </a:custGeom>
          <a:noFill/>
          <a:ln w="19050">
            <a:solidFill>
              <a:srgbClr val="000000"/>
            </a:solidFill>
            <a:prstDash val="solid"/>
            <a:round/>
            <a:headEnd/>
            <a:tailEnd/>
          </a:ln>
        </p:spPr>
        <p:txBody>
          <a:bodyPr/>
          <a:lstStyle/>
          <a:p>
            <a:endParaRPr lang="en-US"/>
          </a:p>
        </p:txBody>
      </p:sp>
      <p:sp>
        <p:nvSpPr>
          <p:cNvPr id="805989" name="Rectangle 101"/>
          <p:cNvSpPr>
            <a:spLocks noChangeArrowheads="1"/>
          </p:cNvSpPr>
          <p:nvPr/>
        </p:nvSpPr>
        <p:spPr bwMode="auto">
          <a:xfrm>
            <a:off x="7192963" y="1971675"/>
            <a:ext cx="11906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90" name="Rectangle 102"/>
          <p:cNvSpPr>
            <a:spLocks noChangeArrowheads="1"/>
          </p:cNvSpPr>
          <p:nvPr/>
        </p:nvSpPr>
        <p:spPr bwMode="auto">
          <a:xfrm>
            <a:off x="7307263" y="197167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5991" name="Rectangle 103"/>
          <p:cNvSpPr>
            <a:spLocks noChangeArrowheads="1"/>
          </p:cNvSpPr>
          <p:nvPr/>
        </p:nvSpPr>
        <p:spPr bwMode="auto">
          <a:xfrm>
            <a:off x="7397750" y="197167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c</a:t>
            </a:r>
            <a:endParaRPr lang="en-US" sz="2000" b="0">
              <a:solidFill>
                <a:schemeClr val="accent1"/>
              </a:solidFill>
              <a:latin typeface="Helvetica" pitchFamily="34" charset="0"/>
            </a:endParaRPr>
          </a:p>
        </p:txBody>
      </p:sp>
      <p:sp>
        <p:nvSpPr>
          <p:cNvPr id="805992" name="Rectangle 104"/>
          <p:cNvSpPr>
            <a:spLocks noChangeArrowheads="1"/>
          </p:cNvSpPr>
          <p:nvPr/>
        </p:nvSpPr>
        <p:spPr bwMode="auto">
          <a:xfrm>
            <a:off x="7480300" y="197167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h</a:t>
            </a:r>
            <a:endParaRPr lang="en-US" sz="2000" b="0">
              <a:solidFill>
                <a:schemeClr val="accent1"/>
              </a:solidFill>
              <a:latin typeface="Helvetica" pitchFamily="34" charset="0"/>
            </a:endParaRPr>
          </a:p>
        </p:txBody>
      </p:sp>
      <p:sp>
        <p:nvSpPr>
          <p:cNvPr id="805993" name="Rectangle 105"/>
          <p:cNvSpPr>
            <a:spLocks noChangeArrowheads="1"/>
          </p:cNvSpPr>
          <p:nvPr/>
        </p:nvSpPr>
        <p:spPr bwMode="auto">
          <a:xfrm>
            <a:off x="7564438" y="197167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5994" name="Freeform 106"/>
          <p:cNvSpPr>
            <a:spLocks/>
          </p:cNvSpPr>
          <p:nvPr/>
        </p:nvSpPr>
        <p:spPr bwMode="auto">
          <a:xfrm>
            <a:off x="6919913" y="2457450"/>
            <a:ext cx="911225" cy="149225"/>
          </a:xfrm>
          <a:custGeom>
            <a:avLst/>
            <a:gdLst/>
            <a:ahLst/>
            <a:cxnLst>
              <a:cxn ang="0">
                <a:pos x="0" y="91"/>
              </a:cxn>
              <a:cxn ang="0">
                <a:pos x="287" y="0"/>
              </a:cxn>
              <a:cxn ang="0">
                <a:pos x="574" y="94"/>
              </a:cxn>
            </a:cxnLst>
            <a:rect l="0" t="0" r="r" b="b"/>
            <a:pathLst>
              <a:path w="574" h="94">
                <a:moveTo>
                  <a:pt x="0" y="91"/>
                </a:moveTo>
                <a:lnTo>
                  <a:pt x="287" y="0"/>
                </a:lnTo>
                <a:lnTo>
                  <a:pt x="574" y="94"/>
                </a:lnTo>
              </a:path>
            </a:pathLst>
          </a:custGeom>
          <a:noFill/>
          <a:ln w="19050">
            <a:solidFill>
              <a:srgbClr val="000000"/>
            </a:solidFill>
            <a:prstDash val="solid"/>
            <a:round/>
            <a:headEnd/>
            <a:tailEnd/>
          </a:ln>
        </p:spPr>
        <p:txBody>
          <a:bodyPr/>
          <a:lstStyle/>
          <a:p>
            <a:endParaRPr lang="en-US"/>
          </a:p>
        </p:txBody>
      </p:sp>
      <p:sp>
        <p:nvSpPr>
          <p:cNvPr id="805995" name="Freeform 107"/>
          <p:cNvSpPr>
            <a:spLocks/>
          </p:cNvSpPr>
          <p:nvPr/>
        </p:nvSpPr>
        <p:spPr bwMode="auto">
          <a:xfrm>
            <a:off x="6919913" y="3028950"/>
            <a:ext cx="911225" cy="155575"/>
          </a:xfrm>
          <a:custGeom>
            <a:avLst/>
            <a:gdLst/>
            <a:ahLst/>
            <a:cxnLst>
              <a:cxn ang="0">
                <a:pos x="0" y="0"/>
              </a:cxn>
              <a:cxn ang="0">
                <a:pos x="287" y="98"/>
              </a:cxn>
              <a:cxn ang="0">
                <a:pos x="574" y="0"/>
              </a:cxn>
            </a:cxnLst>
            <a:rect l="0" t="0" r="r" b="b"/>
            <a:pathLst>
              <a:path w="574" h="98">
                <a:moveTo>
                  <a:pt x="0" y="0"/>
                </a:moveTo>
                <a:lnTo>
                  <a:pt x="287" y="98"/>
                </a:lnTo>
                <a:lnTo>
                  <a:pt x="574" y="0"/>
                </a:lnTo>
              </a:path>
            </a:pathLst>
          </a:custGeom>
          <a:noFill/>
          <a:ln w="19050">
            <a:solidFill>
              <a:srgbClr val="000000"/>
            </a:solidFill>
            <a:prstDash val="solid"/>
            <a:round/>
            <a:headEnd/>
            <a:tailEnd/>
          </a:ln>
        </p:spPr>
        <p:txBody>
          <a:bodyPr/>
          <a:lstStyle/>
          <a:p>
            <a:endParaRPr lang="en-US"/>
          </a:p>
        </p:txBody>
      </p:sp>
      <p:sp>
        <p:nvSpPr>
          <p:cNvPr id="805996" name="Line 108"/>
          <p:cNvSpPr>
            <a:spLocks noChangeShapeType="1"/>
          </p:cNvSpPr>
          <p:nvPr/>
        </p:nvSpPr>
        <p:spPr bwMode="auto">
          <a:xfrm>
            <a:off x="7011988" y="2573338"/>
            <a:ext cx="1587" cy="488950"/>
          </a:xfrm>
          <a:prstGeom prst="line">
            <a:avLst/>
          </a:prstGeom>
          <a:noFill/>
          <a:ln w="19050">
            <a:solidFill>
              <a:srgbClr val="000000"/>
            </a:solidFill>
            <a:round/>
            <a:headEnd/>
            <a:tailEnd/>
          </a:ln>
        </p:spPr>
        <p:txBody>
          <a:bodyPr/>
          <a:lstStyle/>
          <a:p>
            <a:endParaRPr lang="en-US"/>
          </a:p>
        </p:txBody>
      </p:sp>
      <p:sp>
        <p:nvSpPr>
          <p:cNvPr id="805997" name="Line 109"/>
          <p:cNvSpPr>
            <a:spLocks noChangeShapeType="1"/>
          </p:cNvSpPr>
          <p:nvPr/>
        </p:nvSpPr>
        <p:spPr bwMode="auto">
          <a:xfrm flipV="1">
            <a:off x="7739063" y="2578100"/>
            <a:ext cx="1587" cy="479425"/>
          </a:xfrm>
          <a:prstGeom prst="line">
            <a:avLst/>
          </a:prstGeom>
          <a:noFill/>
          <a:ln w="19050">
            <a:solidFill>
              <a:srgbClr val="000000"/>
            </a:solidFill>
            <a:round/>
            <a:headEnd/>
            <a:tailEnd/>
          </a:ln>
        </p:spPr>
        <p:txBody>
          <a:bodyPr/>
          <a:lstStyle/>
          <a:p>
            <a:endParaRPr lang="en-US"/>
          </a:p>
        </p:txBody>
      </p:sp>
      <p:sp>
        <p:nvSpPr>
          <p:cNvPr id="805998" name="Rectangle 110"/>
          <p:cNvSpPr>
            <a:spLocks noChangeArrowheads="1"/>
          </p:cNvSpPr>
          <p:nvPr/>
        </p:nvSpPr>
        <p:spPr bwMode="auto">
          <a:xfrm>
            <a:off x="7275513" y="2722563"/>
            <a:ext cx="109537"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5999" name="Rectangle 111"/>
          <p:cNvSpPr>
            <a:spLocks noChangeArrowheads="1"/>
          </p:cNvSpPr>
          <p:nvPr/>
        </p:nvSpPr>
        <p:spPr bwMode="auto">
          <a:xfrm>
            <a:off x="7383463" y="2722563"/>
            <a:ext cx="92075"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u</a:t>
            </a:r>
            <a:endParaRPr lang="en-US" sz="2000" b="0">
              <a:solidFill>
                <a:schemeClr val="accent1"/>
              </a:solidFill>
              <a:latin typeface="Helvetica" pitchFamily="34" charset="0"/>
            </a:endParaRPr>
          </a:p>
        </p:txBody>
      </p:sp>
      <p:sp>
        <p:nvSpPr>
          <p:cNvPr id="806000" name="Rectangle 112"/>
          <p:cNvSpPr>
            <a:spLocks noChangeArrowheads="1"/>
          </p:cNvSpPr>
          <p:nvPr/>
        </p:nvSpPr>
        <p:spPr bwMode="auto">
          <a:xfrm>
            <a:off x="7475538" y="2722563"/>
            <a:ext cx="82550" cy="198437"/>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s</a:t>
            </a:r>
            <a:endParaRPr lang="en-US" sz="2000" b="0">
              <a:solidFill>
                <a:schemeClr val="accent1"/>
              </a:solidFill>
              <a:latin typeface="Helvetica" pitchFamily="34" charset="0"/>
            </a:endParaRPr>
          </a:p>
        </p:txBody>
      </p:sp>
      <p:sp>
        <p:nvSpPr>
          <p:cNvPr id="806001" name="Freeform 113"/>
          <p:cNvSpPr>
            <a:spLocks/>
          </p:cNvSpPr>
          <p:nvPr/>
        </p:nvSpPr>
        <p:spPr bwMode="auto">
          <a:xfrm>
            <a:off x="6619875" y="3203575"/>
            <a:ext cx="727075" cy="727075"/>
          </a:xfrm>
          <a:custGeom>
            <a:avLst/>
            <a:gdLst/>
            <a:ahLst/>
            <a:cxnLst>
              <a:cxn ang="0">
                <a:pos x="458" y="455"/>
              </a:cxn>
              <a:cxn ang="0">
                <a:pos x="458" y="0"/>
              </a:cxn>
              <a:cxn ang="0">
                <a:pos x="0" y="0"/>
              </a:cxn>
              <a:cxn ang="0">
                <a:pos x="0" y="458"/>
              </a:cxn>
              <a:cxn ang="0">
                <a:pos x="458" y="458"/>
              </a:cxn>
              <a:cxn ang="0">
                <a:pos x="458" y="458"/>
              </a:cxn>
              <a:cxn ang="0">
                <a:pos x="458" y="455"/>
              </a:cxn>
            </a:cxnLst>
            <a:rect l="0" t="0" r="r" b="b"/>
            <a:pathLst>
              <a:path w="458" h="458">
                <a:moveTo>
                  <a:pt x="458" y="455"/>
                </a:moveTo>
                <a:lnTo>
                  <a:pt x="458" y="0"/>
                </a:lnTo>
                <a:lnTo>
                  <a:pt x="0" y="0"/>
                </a:lnTo>
                <a:lnTo>
                  <a:pt x="0" y="458"/>
                </a:lnTo>
                <a:lnTo>
                  <a:pt x="458" y="458"/>
                </a:lnTo>
                <a:lnTo>
                  <a:pt x="458" y="458"/>
                </a:lnTo>
                <a:lnTo>
                  <a:pt x="458" y="455"/>
                </a:lnTo>
                <a:close/>
              </a:path>
            </a:pathLst>
          </a:custGeom>
          <a:solidFill>
            <a:srgbClr val="FCE9D6"/>
          </a:solidFill>
          <a:ln w="9525">
            <a:noFill/>
            <a:round/>
            <a:headEnd/>
            <a:tailEnd/>
          </a:ln>
        </p:spPr>
        <p:txBody>
          <a:bodyPr/>
          <a:lstStyle/>
          <a:p>
            <a:endParaRPr lang="en-US"/>
          </a:p>
        </p:txBody>
      </p:sp>
      <p:sp>
        <p:nvSpPr>
          <p:cNvPr id="806002" name="Freeform 114"/>
          <p:cNvSpPr>
            <a:spLocks/>
          </p:cNvSpPr>
          <p:nvPr/>
        </p:nvSpPr>
        <p:spPr bwMode="auto">
          <a:xfrm>
            <a:off x="6619875" y="3203575"/>
            <a:ext cx="727075" cy="727075"/>
          </a:xfrm>
          <a:custGeom>
            <a:avLst/>
            <a:gdLst/>
            <a:ahLst/>
            <a:cxnLst>
              <a:cxn ang="0">
                <a:pos x="458" y="455"/>
              </a:cxn>
              <a:cxn ang="0">
                <a:pos x="458" y="0"/>
              </a:cxn>
              <a:cxn ang="0">
                <a:pos x="0" y="0"/>
              </a:cxn>
              <a:cxn ang="0">
                <a:pos x="0" y="458"/>
              </a:cxn>
              <a:cxn ang="0">
                <a:pos x="458" y="458"/>
              </a:cxn>
              <a:cxn ang="0">
                <a:pos x="458" y="458"/>
              </a:cxn>
            </a:cxnLst>
            <a:rect l="0" t="0" r="r" b="b"/>
            <a:pathLst>
              <a:path w="458" h="458">
                <a:moveTo>
                  <a:pt x="458" y="455"/>
                </a:moveTo>
                <a:lnTo>
                  <a:pt x="458" y="0"/>
                </a:lnTo>
                <a:lnTo>
                  <a:pt x="0" y="0"/>
                </a:lnTo>
                <a:lnTo>
                  <a:pt x="0" y="458"/>
                </a:lnTo>
                <a:lnTo>
                  <a:pt x="458" y="458"/>
                </a:lnTo>
                <a:lnTo>
                  <a:pt x="458" y="458"/>
                </a:lnTo>
              </a:path>
            </a:pathLst>
          </a:custGeom>
          <a:noFill/>
          <a:ln w="19050">
            <a:solidFill>
              <a:srgbClr val="000000"/>
            </a:solidFill>
            <a:prstDash val="solid"/>
            <a:round/>
            <a:headEnd/>
            <a:tailEnd/>
          </a:ln>
        </p:spPr>
        <p:txBody>
          <a:bodyPr/>
          <a:lstStyle/>
          <a:p>
            <a:endParaRPr lang="en-US"/>
          </a:p>
        </p:txBody>
      </p:sp>
      <p:sp>
        <p:nvSpPr>
          <p:cNvPr id="806003" name="Rectangle 115"/>
          <p:cNvSpPr>
            <a:spLocks noChangeArrowheads="1"/>
          </p:cNvSpPr>
          <p:nvPr/>
        </p:nvSpPr>
        <p:spPr bwMode="auto">
          <a:xfrm>
            <a:off x="6699250" y="3371850"/>
            <a:ext cx="13811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04" name="Rectangle 116"/>
          <p:cNvSpPr>
            <a:spLocks noChangeArrowheads="1"/>
          </p:cNvSpPr>
          <p:nvPr/>
        </p:nvSpPr>
        <p:spPr bwMode="auto">
          <a:xfrm>
            <a:off x="6832600"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6005" name="Rectangle 117"/>
          <p:cNvSpPr>
            <a:spLocks noChangeArrowheads="1"/>
          </p:cNvSpPr>
          <p:nvPr/>
        </p:nvSpPr>
        <p:spPr bwMode="auto">
          <a:xfrm>
            <a:off x="6918325" y="3371850"/>
            <a:ext cx="13811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06" name="Rectangle 118"/>
          <p:cNvSpPr>
            <a:spLocks noChangeArrowheads="1"/>
          </p:cNvSpPr>
          <p:nvPr/>
        </p:nvSpPr>
        <p:spPr bwMode="auto">
          <a:xfrm>
            <a:off x="7054850"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6007" name="Rectangle 119"/>
          <p:cNvSpPr>
            <a:spLocks noChangeArrowheads="1"/>
          </p:cNvSpPr>
          <p:nvPr/>
        </p:nvSpPr>
        <p:spPr bwMode="auto">
          <a:xfrm>
            <a:off x="7148513" y="3371850"/>
            <a:ext cx="5556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6008" name="Rectangle 120"/>
          <p:cNvSpPr>
            <a:spLocks noChangeArrowheads="1"/>
          </p:cNvSpPr>
          <p:nvPr/>
        </p:nvSpPr>
        <p:spPr bwMode="auto">
          <a:xfrm>
            <a:off x="7204075" y="337185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6009" name="Rectangle 121"/>
          <p:cNvSpPr>
            <a:spLocks noChangeArrowheads="1"/>
          </p:cNvSpPr>
          <p:nvPr/>
        </p:nvSpPr>
        <p:spPr bwMode="auto">
          <a:xfrm>
            <a:off x="7381875" y="3371850"/>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6010" name="Rectangle 122"/>
          <p:cNvSpPr>
            <a:spLocks noChangeArrowheads="1"/>
          </p:cNvSpPr>
          <p:nvPr/>
        </p:nvSpPr>
        <p:spPr bwMode="auto">
          <a:xfrm>
            <a:off x="673100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6011" name="Rectangle 123"/>
          <p:cNvSpPr>
            <a:spLocks noChangeArrowheads="1"/>
          </p:cNvSpPr>
          <p:nvPr/>
        </p:nvSpPr>
        <p:spPr bwMode="auto">
          <a:xfrm>
            <a:off x="6823075"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6012" name="Rectangle 124"/>
          <p:cNvSpPr>
            <a:spLocks noChangeArrowheads="1"/>
          </p:cNvSpPr>
          <p:nvPr/>
        </p:nvSpPr>
        <p:spPr bwMode="auto">
          <a:xfrm>
            <a:off x="6913563"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n</a:t>
            </a:r>
            <a:endParaRPr lang="en-US" sz="2000" b="0">
              <a:solidFill>
                <a:schemeClr val="accent1"/>
              </a:solidFill>
              <a:latin typeface="Helvetica" pitchFamily="34" charset="0"/>
            </a:endParaRPr>
          </a:p>
        </p:txBody>
      </p:sp>
      <p:sp>
        <p:nvSpPr>
          <p:cNvPr id="806013" name="Rectangle 125"/>
          <p:cNvSpPr>
            <a:spLocks noChangeArrowheads="1"/>
          </p:cNvSpPr>
          <p:nvPr/>
        </p:nvSpPr>
        <p:spPr bwMode="auto">
          <a:xfrm>
            <a:off x="7005638" y="35655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k</a:t>
            </a:r>
            <a:endParaRPr lang="en-US" sz="2000" b="0">
              <a:solidFill>
                <a:schemeClr val="accent1"/>
              </a:solidFill>
              <a:latin typeface="Helvetica" pitchFamily="34" charset="0"/>
            </a:endParaRPr>
          </a:p>
        </p:txBody>
      </p:sp>
      <p:sp>
        <p:nvSpPr>
          <p:cNvPr id="806014" name="Rectangle 126"/>
          <p:cNvSpPr>
            <a:spLocks noChangeArrowheads="1"/>
          </p:cNvSpPr>
          <p:nvPr/>
        </p:nvSpPr>
        <p:spPr bwMode="auto">
          <a:xfrm>
            <a:off x="7086600" y="3565525"/>
            <a:ext cx="46038"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 </a:t>
            </a:r>
            <a:endParaRPr lang="en-US" sz="2000" b="0">
              <a:solidFill>
                <a:schemeClr val="accent1"/>
              </a:solidFill>
              <a:latin typeface="Helvetica" pitchFamily="34" charset="0"/>
            </a:endParaRPr>
          </a:p>
        </p:txBody>
      </p:sp>
      <p:sp>
        <p:nvSpPr>
          <p:cNvPr id="806015" name="Rectangle 127"/>
          <p:cNvSpPr>
            <a:spLocks noChangeArrowheads="1"/>
          </p:cNvSpPr>
          <p:nvPr/>
        </p:nvSpPr>
        <p:spPr bwMode="auto">
          <a:xfrm>
            <a:off x="713105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1</a:t>
            </a:r>
            <a:endParaRPr lang="en-US" sz="2000" b="0">
              <a:solidFill>
                <a:schemeClr val="accent1"/>
              </a:solidFill>
              <a:latin typeface="Helvetica" pitchFamily="34" charset="0"/>
            </a:endParaRPr>
          </a:p>
        </p:txBody>
      </p:sp>
      <p:sp>
        <p:nvSpPr>
          <p:cNvPr id="806016" name="Freeform 128"/>
          <p:cNvSpPr>
            <a:spLocks/>
          </p:cNvSpPr>
          <p:nvPr/>
        </p:nvSpPr>
        <p:spPr bwMode="auto">
          <a:xfrm>
            <a:off x="7404100" y="3203575"/>
            <a:ext cx="727075" cy="727075"/>
          </a:xfrm>
          <a:custGeom>
            <a:avLst/>
            <a:gdLst/>
            <a:ahLst/>
            <a:cxnLst>
              <a:cxn ang="0">
                <a:pos x="458" y="455"/>
              </a:cxn>
              <a:cxn ang="0">
                <a:pos x="458" y="0"/>
              </a:cxn>
              <a:cxn ang="0">
                <a:pos x="0" y="0"/>
              </a:cxn>
              <a:cxn ang="0">
                <a:pos x="0" y="458"/>
              </a:cxn>
              <a:cxn ang="0">
                <a:pos x="458" y="458"/>
              </a:cxn>
              <a:cxn ang="0">
                <a:pos x="458" y="458"/>
              </a:cxn>
              <a:cxn ang="0">
                <a:pos x="458" y="455"/>
              </a:cxn>
            </a:cxnLst>
            <a:rect l="0" t="0" r="r" b="b"/>
            <a:pathLst>
              <a:path w="458" h="458">
                <a:moveTo>
                  <a:pt x="458" y="455"/>
                </a:moveTo>
                <a:lnTo>
                  <a:pt x="458" y="0"/>
                </a:lnTo>
                <a:lnTo>
                  <a:pt x="0" y="0"/>
                </a:lnTo>
                <a:lnTo>
                  <a:pt x="0" y="458"/>
                </a:lnTo>
                <a:lnTo>
                  <a:pt x="458" y="458"/>
                </a:lnTo>
                <a:lnTo>
                  <a:pt x="458" y="458"/>
                </a:lnTo>
                <a:lnTo>
                  <a:pt x="458" y="455"/>
                </a:lnTo>
                <a:close/>
              </a:path>
            </a:pathLst>
          </a:custGeom>
          <a:solidFill>
            <a:srgbClr val="FCE9D6"/>
          </a:solidFill>
          <a:ln w="9525">
            <a:noFill/>
            <a:round/>
            <a:headEnd/>
            <a:tailEnd/>
          </a:ln>
        </p:spPr>
        <p:txBody>
          <a:bodyPr/>
          <a:lstStyle/>
          <a:p>
            <a:endParaRPr lang="en-US"/>
          </a:p>
        </p:txBody>
      </p:sp>
      <p:sp>
        <p:nvSpPr>
          <p:cNvPr id="806017" name="Freeform 129"/>
          <p:cNvSpPr>
            <a:spLocks/>
          </p:cNvSpPr>
          <p:nvPr/>
        </p:nvSpPr>
        <p:spPr bwMode="auto">
          <a:xfrm>
            <a:off x="7404100" y="3203575"/>
            <a:ext cx="727075" cy="727075"/>
          </a:xfrm>
          <a:custGeom>
            <a:avLst/>
            <a:gdLst/>
            <a:ahLst/>
            <a:cxnLst>
              <a:cxn ang="0">
                <a:pos x="458" y="455"/>
              </a:cxn>
              <a:cxn ang="0">
                <a:pos x="458" y="0"/>
              </a:cxn>
              <a:cxn ang="0">
                <a:pos x="0" y="0"/>
              </a:cxn>
              <a:cxn ang="0">
                <a:pos x="0" y="458"/>
              </a:cxn>
              <a:cxn ang="0">
                <a:pos x="458" y="458"/>
              </a:cxn>
              <a:cxn ang="0">
                <a:pos x="458" y="458"/>
              </a:cxn>
            </a:cxnLst>
            <a:rect l="0" t="0" r="r" b="b"/>
            <a:pathLst>
              <a:path w="458" h="458">
                <a:moveTo>
                  <a:pt x="458" y="455"/>
                </a:moveTo>
                <a:lnTo>
                  <a:pt x="458" y="0"/>
                </a:lnTo>
                <a:lnTo>
                  <a:pt x="0" y="0"/>
                </a:lnTo>
                <a:lnTo>
                  <a:pt x="0" y="458"/>
                </a:lnTo>
                <a:lnTo>
                  <a:pt x="458" y="458"/>
                </a:lnTo>
                <a:lnTo>
                  <a:pt x="458" y="458"/>
                </a:lnTo>
              </a:path>
            </a:pathLst>
          </a:custGeom>
          <a:noFill/>
          <a:ln w="19050">
            <a:solidFill>
              <a:srgbClr val="000000"/>
            </a:solidFill>
            <a:prstDash val="solid"/>
            <a:round/>
            <a:headEnd/>
            <a:tailEnd/>
          </a:ln>
        </p:spPr>
        <p:txBody>
          <a:bodyPr/>
          <a:lstStyle/>
          <a:p>
            <a:endParaRPr lang="en-US"/>
          </a:p>
        </p:txBody>
      </p:sp>
      <p:sp>
        <p:nvSpPr>
          <p:cNvPr id="806018" name="Rectangle 130"/>
          <p:cNvSpPr>
            <a:spLocks noChangeArrowheads="1"/>
          </p:cNvSpPr>
          <p:nvPr/>
        </p:nvSpPr>
        <p:spPr bwMode="auto">
          <a:xfrm>
            <a:off x="7485063" y="3371850"/>
            <a:ext cx="13811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19" name="Rectangle 131"/>
          <p:cNvSpPr>
            <a:spLocks noChangeArrowheads="1"/>
          </p:cNvSpPr>
          <p:nvPr/>
        </p:nvSpPr>
        <p:spPr bwMode="auto">
          <a:xfrm>
            <a:off x="7618413"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6020" name="Rectangle 132"/>
          <p:cNvSpPr>
            <a:spLocks noChangeArrowheads="1"/>
          </p:cNvSpPr>
          <p:nvPr/>
        </p:nvSpPr>
        <p:spPr bwMode="auto">
          <a:xfrm>
            <a:off x="7708900" y="3371850"/>
            <a:ext cx="13811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21" name="Rectangle 133"/>
          <p:cNvSpPr>
            <a:spLocks noChangeArrowheads="1"/>
          </p:cNvSpPr>
          <p:nvPr/>
        </p:nvSpPr>
        <p:spPr bwMode="auto">
          <a:xfrm>
            <a:off x="7840663"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6022" name="Rectangle 134"/>
          <p:cNvSpPr>
            <a:spLocks noChangeArrowheads="1"/>
          </p:cNvSpPr>
          <p:nvPr/>
        </p:nvSpPr>
        <p:spPr bwMode="auto">
          <a:xfrm>
            <a:off x="7934325" y="3371850"/>
            <a:ext cx="555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6023" name="Rectangle 135"/>
          <p:cNvSpPr>
            <a:spLocks noChangeArrowheads="1"/>
          </p:cNvSpPr>
          <p:nvPr/>
        </p:nvSpPr>
        <p:spPr bwMode="auto">
          <a:xfrm>
            <a:off x="7989888" y="337185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6024" name="Rectangle 136"/>
          <p:cNvSpPr>
            <a:spLocks noChangeArrowheads="1"/>
          </p:cNvSpPr>
          <p:nvPr/>
        </p:nvSpPr>
        <p:spPr bwMode="auto">
          <a:xfrm>
            <a:off x="8170863" y="3371850"/>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6025" name="Rectangle 137"/>
          <p:cNvSpPr>
            <a:spLocks noChangeArrowheads="1"/>
          </p:cNvSpPr>
          <p:nvPr/>
        </p:nvSpPr>
        <p:spPr bwMode="auto">
          <a:xfrm>
            <a:off x="7519988"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6026" name="Rectangle 138"/>
          <p:cNvSpPr>
            <a:spLocks noChangeArrowheads="1"/>
          </p:cNvSpPr>
          <p:nvPr/>
        </p:nvSpPr>
        <p:spPr bwMode="auto">
          <a:xfrm>
            <a:off x="760730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6027" name="Rectangle 139"/>
          <p:cNvSpPr>
            <a:spLocks noChangeArrowheads="1"/>
          </p:cNvSpPr>
          <p:nvPr/>
        </p:nvSpPr>
        <p:spPr bwMode="auto">
          <a:xfrm>
            <a:off x="770255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n</a:t>
            </a:r>
            <a:endParaRPr lang="en-US" sz="2000" b="0">
              <a:solidFill>
                <a:schemeClr val="accent1"/>
              </a:solidFill>
              <a:latin typeface="Helvetica" pitchFamily="34" charset="0"/>
            </a:endParaRPr>
          </a:p>
        </p:txBody>
      </p:sp>
      <p:sp>
        <p:nvSpPr>
          <p:cNvPr id="806028" name="Rectangle 140"/>
          <p:cNvSpPr>
            <a:spLocks noChangeArrowheads="1"/>
          </p:cNvSpPr>
          <p:nvPr/>
        </p:nvSpPr>
        <p:spPr bwMode="auto">
          <a:xfrm>
            <a:off x="7789863" y="35655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k</a:t>
            </a:r>
            <a:endParaRPr lang="en-US" sz="2000" b="0">
              <a:solidFill>
                <a:schemeClr val="accent1"/>
              </a:solidFill>
              <a:latin typeface="Helvetica" pitchFamily="34" charset="0"/>
            </a:endParaRPr>
          </a:p>
        </p:txBody>
      </p:sp>
      <p:sp>
        <p:nvSpPr>
          <p:cNvPr id="806029" name="Rectangle 141"/>
          <p:cNvSpPr>
            <a:spLocks noChangeArrowheads="1"/>
          </p:cNvSpPr>
          <p:nvPr/>
        </p:nvSpPr>
        <p:spPr bwMode="auto">
          <a:xfrm>
            <a:off x="7870825" y="3565525"/>
            <a:ext cx="46038"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 </a:t>
            </a:r>
            <a:endParaRPr lang="en-US" sz="2000" b="0">
              <a:solidFill>
                <a:schemeClr val="accent1"/>
              </a:solidFill>
              <a:latin typeface="Helvetica" pitchFamily="34" charset="0"/>
            </a:endParaRPr>
          </a:p>
        </p:txBody>
      </p:sp>
      <p:sp>
        <p:nvSpPr>
          <p:cNvPr id="806030" name="Rectangle 142"/>
          <p:cNvSpPr>
            <a:spLocks noChangeArrowheads="1"/>
          </p:cNvSpPr>
          <p:nvPr/>
        </p:nvSpPr>
        <p:spPr bwMode="auto">
          <a:xfrm>
            <a:off x="7916863"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2</a:t>
            </a:r>
            <a:endParaRPr lang="en-US" sz="2000" b="0">
              <a:solidFill>
                <a:schemeClr val="accent1"/>
              </a:solidFill>
              <a:latin typeface="Helvetica" pitchFamily="34" charset="0"/>
            </a:endParaRPr>
          </a:p>
        </p:txBody>
      </p:sp>
      <p:sp>
        <p:nvSpPr>
          <p:cNvPr id="806031" name="Freeform 143"/>
          <p:cNvSpPr>
            <a:spLocks/>
          </p:cNvSpPr>
          <p:nvPr/>
        </p:nvSpPr>
        <p:spPr bwMode="auto">
          <a:xfrm>
            <a:off x="8194675" y="3203575"/>
            <a:ext cx="727075" cy="727075"/>
          </a:xfrm>
          <a:custGeom>
            <a:avLst/>
            <a:gdLst/>
            <a:ahLst/>
            <a:cxnLst>
              <a:cxn ang="0">
                <a:pos x="458" y="455"/>
              </a:cxn>
              <a:cxn ang="0">
                <a:pos x="458" y="0"/>
              </a:cxn>
              <a:cxn ang="0">
                <a:pos x="0" y="0"/>
              </a:cxn>
              <a:cxn ang="0">
                <a:pos x="0" y="458"/>
              </a:cxn>
              <a:cxn ang="0">
                <a:pos x="458" y="458"/>
              </a:cxn>
              <a:cxn ang="0">
                <a:pos x="458" y="458"/>
              </a:cxn>
              <a:cxn ang="0">
                <a:pos x="458" y="455"/>
              </a:cxn>
            </a:cxnLst>
            <a:rect l="0" t="0" r="r" b="b"/>
            <a:pathLst>
              <a:path w="458" h="458">
                <a:moveTo>
                  <a:pt x="458" y="455"/>
                </a:moveTo>
                <a:lnTo>
                  <a:pt x="458" y="0"/>
                </a:lnTo>
                <a:lnTo>
                  <a:pt x="0" y="0"/>
                </a:lnTo>
                <a:lnTo>
                  <a:pt x="0" y="458"/>
                </a:lnTo>
                <a:lnTo>
                  <a:pt x="458" y="458"/>
                </a:lnTo>
                <a:lnTo>
                  <a:pt x="458" y="458"/>
                </a:lnTo>
                <a:lnTo>
                  <a:pt x="458" y="455"/>
                </a:lnTo>
                <a:close/>
              </a:path>
            </a:pathLst>
          </a:custGeom>
          <a:solidFill>
            <a:srgbClr val="FCE9D6"/>
          </a:solidFill>
          <a:ln w="9525">
            <a:noFill/>
            <a:round/>
            <a:headEnd/>
            <a:tailEnd/>
          </a:ln>
        </p:spPr>
        <p:txBody>
          <a:bodyPr/>
          <a:lstStyle/>
          <a:p>
            <a:endParaRPr lang="en-US"/>
          </a:p>
        </p:txBody>
      </p:sp>
      <p:sp>
        <p:nvSpPr>
          <p:cNvPr id="806032" name="Freeform 144"/>
          <p:cNvSpPr>
            <a:spLocks/>
          </p:cNvSpPr>
          <p:nvPr/>
        </p:nvSpPr>
        <p:spPr bwMode="auto">
          <a:xfrm>
            <a:off x="8194675" y="3203575"/>
            <a:ext cx="727075" cy="727075"/>
          </a:xfrm>
          <a:custGeom>
            <a:avLst/>
            <a:gdLst/>
            <a:ahLst/>
            <a:cxnLst>
              <a:cxn ang="0">
                <a:pos x="458" y="455"/>
              </a:cxn>
              <a:cxn ang="0">
                <a:pos x="458" y="0"/>
              </a:cxn>
              <a:cxn ang="0">
                <a:pos x="0" y="0"/>
              </a:cxn>
              <a:cxn ang="0">
                <a:pos x="0" y="458"/>
              </a:cxn>
              <a:cxn ang="0">
                <a:pos x="458" y="458"/>
              </a:cxn>
              <a:cxn ang="0">
                <a:pos x="458" y="458"/>
              </a:cxn>
            </a:cxnLst>
            <a:rect l="0" t="0" r="r" b="b"/>
            <a:pathLst>
              <a:path w="458" h="458">
                <a:moveTo>
                  <a:pt x="458" y="455"/>
                </a:moveTo>
                <a:lnTo>
                  <a:pt x="458" y="0"/>
                </a:lnTo>
                <a:lnTo>
                  <a:pt x="0" y="0"/>
                </a:lnTo>
                <a:lnTo>
                  <a:pt x="0" y="458"/>
                </a:lnTo>
                <a:lnTo>
                  <a:pt x="458" y="458"/>
                </a:lnTo>
                <a:lnTo>
                  <a:pt x="458" y="458"/>
                </a:lnTo>
              </a:path>
            </a:pathLst>
          </a:custGeom>
          <a:noFill/>
          <a:ln w="19050">
            <a:solidFill>
              <a:srgbClr val="000000"/>
            </a:solidFill>
            <a:prstDash val="solid"/>
            <a:round/>
            <a:headEnd/>
            <a:tailEnd/>
          </a:ln>
        </p:spPr>
        <p:txBody>
          <a:bodyPr/>
          <a:lstStyle/>
          <a:p>
            <a:endParaRPr lang="en-US"/>
          </a:p>
        </p:txBody>
      </p:sp>
      <p:sp>
        <p:nvSpPr>
          <p:cNvPr id="806033" name="Rectangle 145"/>
          <p:cNvSpPr>
            <a:spLocks noChangeArrowheads="1"/>
          </p:cNvSpPr>
          <p:nvPr/>
        </p:nvSpPr>
        <p:spPr bwMode="auto">
          <a:xfrm>
            <a:off x="8275638" y="3371850"/>
            <a:ext cx="13811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34" name="Rectangle 146"/>
          <p:cNvSpPr>
            <a:spLocks noChangeArrowheads="1"/>
          </p:cNvSpPr>
          <p:nvPr/>
        </p:nvSpPr>
        <p:spPr bwMode="auto">
          <a:xfrm>
            <a:off x="8407400"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6035" name="Rectangle 147"/>
          <p:cNvSpPr>
            <a:spLocks noChangeArrowheads="1"/>
          </p:cNvSpPr>
          <p:nvPr/>
        </p:nvSpPr>
        <p:spPr bwMode="auto">
          <a:xfrm>
            <a:off x="8493125" y="3371850"/>
            <a:ext cx="13811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36" name="Rectangle 148"/>
          <p:cNvSpPr>
            <a:spLocks noChangeArrowheads="1"/>
          </p:cNvSpPr>
          <p:nvPr/>
        </p:nvSpPr>
        <p:spPr bwMode="auto">
          <a:xfrm>
            <a:off x="8631238"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6037" name="Rectangle 149"/>
          <p:cNvSpPr>
            <a:spLocks noChangeArrowheads="1"/>
          </p:cNvSpPr>
          <p:nvPr/>
        </p:nvSpPr>
        <p:spPr bwMode="auto">
          <a:xfrm>
            <a:off x="8724900" y="3371850"/>
            <a:ext cx="555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6038" name="Rectangle 150"/>
          <p:cNvSpPr>
            <a:spLocks noChangeArrowheads="1"/>
          </p:cNvSpPr>
          <p:nvPr/>
        </p:nvSpPr>
        <p:spPr bwMode="auto">
          <a:xfrm>
            <a:off x="8778875" y="337185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6039" name="Rectangle 151"/>
          <p:cNvSpPr>
            <a:spLocks noChangeArrowheads="1"/>
          </p:cNvSpPr>
          <p:nvPr/>
        </p:nvSpPr>
        <p:spPr bwMode="auto">
          <a:xfrm>
            <a:off x="8918575" y="3371850"/>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6040" name="Rectangle 152"/>
          <p:cNvSpPr>
            <a:spLocks noChangeArrowheads="1"/>
          </p:cNvSpPr>
          <p:nvPr/>
        </p:nvSpPr>
        <p:spPr bwMode="auto">
          <a:xfrm>
            <a:off x="830580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6041" name="Rectangle 153"/>
          <p:cNvSpPr>
            <a:spLocks noChangeArrowheads="1"/>
          </p:cNvSpPr>
          <p:nvPr/>
        </p:nvSpPr>
        <p:spPr bwMode="auto">
          <a:xfrm>
            <a:off x="8397875"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6042" name="Rectangle 154"/>
          <p:cNvSpPr>
            <a:spLocks noChangeArrowheads="1"/>
          </p:cNvSpPr>
          <p:nvPr/>
        </p:nvSpPr>
        <p:spPr bwMode="auto">
          <a:xfrm>
            <a:off x="8488363"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n</a:t>
            </a:r>
            <a:endParaRPr lang="en-US" sz="2000" b="0">
              <a:solidFill>
                <a:schemeClr val="accent1"/>
              </a:solidFill>
              <a:latin typeface="Helvetica" pitchFamily="34" charset="0"/>
            </a:endParaRPr>
          </a:p>
        </p:txBody>
      </p:sp>
      <p:sp>
        <p:nvSpPr>
          <p:cNvPr id="806043" name="Rectangle 155"/>
          <p:cNvSpPr>
            <a:spLocks noChangeArrowheads="1"/>
          </p:cNvSpPr>
          <p:nvPr/>
        </p:nvSpPr>
        <p:spPr bwMode="auto">
          <a:xfrm>
            <a:off x="8580438" y="35655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k</a:t>
            </a:r>
            <a:endParaRPr lang="en-US" sz="2000" b="0">
              <a:solidFill>
                <a:schemeClr val="accent1"/>
              </a:solidFill>
              <a:latin typeface="Helvetica" pitchFamily="34" charset="0"/>
            </a:endParaRPr>
          </a:p>
        </p:txBody>
      </p:sp>
      <p:sp>
        <p:nvSpPr>
          <p:cNvPr id="806044" name="Rectangle 156"/>
          <p:cNvSpPr>
            <a:spLocks noChangeArrowheads="1"/>
          </p:cNvSpPr>
          <p:nvPr/>
        </p:nvSpPr>
        <p:spPr bwMode="auto">
          <a:xfrm>
            <a:off x="8661400" y="3565525"/>
            <a:ext cx="46038"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 </a:t>
            </a:r>
            <a:endParaRPr lang="en-US" sz="2000" b="0">
              <a:solidFill>
                <a:schemeClr val="accent1"/>
              </a:solidFill>
              <a:latin typeface="Helvetica" pitchFamily="34" charset="0"/>
            </a:endParaRPr>
          </a:p>
        </p:txBody>
      </p:sp>
      <p:sp>
        <p:nvSpPr>
          <p:cNvPr id="806045" name="Rectangle 157"/>
          <p:cNvSpPr>
            <a:spLocks noChangeArrowheads="1"/>
          </p:cNvSpPr>
          <p:nvPr/>
        </p:nvSpPr>
        <p:spPr bwMode="auto">
          <a:xfrm>
            <a:off x="870585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3</a:t>
            </a:r>
            <a:endParaRPr lang="en-US" sz="2000" b="0">
              <a:solidFill>
                <a:schemeClr val="accent1"/>
              </a:solidFill>
              <a:latin typeface="Helvetica" pitchFamily="34" charset="0"/>
            </a:endParaRPr>
          </a:p>
        </p:txBody>
      </p:sp>
      <p:sp>
        <p:nvSpPr>
          <p:cNvPr id="806046" name="Freeform 158"/>
          <p:cNvSpPr>
            <a:spLocks/>
          </p:cNvSpPr>
          <p:nvPr/>
        </p:nvSpPr>
        <p:spPr bwMode="auto">
          <a:xfrm>
            <a:off x="5829300" y="3203575"/>
            <a:ext cx="727075" cy="727075"/>
          </a:xfrm>
          <a:custGeom>
            <a:avLst/>
            <a:gdLst/>
            <a:ahLst/>
            <a:cxnLst>
              <a:cxn ang="0">
                <a:pos x="458" y="455"/>
              </a:cxn>
              <a:cxn ang="0">
                <a:pos x="458" y="0"/>
              </a:cxn>
              <a:cxn ang="0">
                <a:pos x="0" y="0"/>
              </a:cxn>
              <a:cxn ang="0">
                <a:pos x="0" y="458"/>
              </a:cxn>
              <a:cxn ang="0">
                <a:pos x="458" y="458"/>
              </a:cxn>
              <a:cxn ang="0">
                <a:pos x="458" y="458"/>
              </a:cxn>
              <a:cxn ang="0">
                <a:pos x="458" y="455"/>
              </a:cxn>
            </a:cxnLst>
            <a:rect l="0" t="0" r="r" b="b"/>
            <a:pathLst>
              <a:path w="458" h="458">
                <a:moveTo>
                  <a:pt x="458" y="455"/>
                </a:moveTo>
                <a:lnTo>
                  <a:pt x="458" y="0"/>
                </a:lnTo>
                <a:lnTo>
                  <a:pt x="0" y="0"/>
                </a:lnTo>
                <a:lnTo>
                  <a:pt x="0" y="458"/>
                </a:lnTo>
                <a:lnTo>
                  <a:pt x="458" y="458"/>
                </a:lnTo>
                <a:lnTo>
                  <a:pt x="458" y="458"/>
                </a:lnTo>
                <a:lnTo>
                  <a:pt x="458" y="455"/>
                </a:lnTo>
                <a:close/>
              </a:path>
            </a:pathLst>
          </a:custGeom>
          <a:solidFill>
            <a:srgbClr val="FCE9D6"/>
          </a:solidFill>
          <a:ln w="9525">
            <a:noFill/>
            <a:round/>
            <a:headEnd/>
            <a:tailEnd/>
          </a:ln>
        </p:spPr>
        <p:txBody>
          <a:bodyPr/>
          <a:lstStyle/>
          <a:p>
            <a:endParaRPr lang="en-US"/>
          </a:p>
        </p:txBody>
      </p:sp>
      <p:sp>
        <p:nvSpPr>
          <p:cNvPr id="806047" name="Freeform 159"/>
          <p:cNvSpPr>
            <a:spLocks/>
          </p:cNvSpPr>
          <p:nvPr/>
        </p:nvSpPr>
        <p:spPr bwMode="auto">
          <a:xfrm>
            <a:off x="5829300" y="3203575"/>
            <a:ext cx="727075" cy="727075"/>
          </a:xfrm>
          <a:custGeom>
            <a:avLst/>
            <a:gdLst/>
            <a:ahLst/>
            <a:cxnLst>
              <a:cxn ang="0">
                <a:pos x="458" y="455"/>
              </a:cxn>
              <a:cxn ang="0">
                <a:pos x="458" y="0"/>
              </a:cxn>
              <a:cxn ang="0">
                <a:pos x="0" y="0"/>
              </a:cxn>
              <a:cxn ang="0">
                <a:pos x="0" y="458"/>
              </a:cxn>
              <a:cxn ang="0">
                <a:pos x="458" y="458"/>
              </a:cxn>
              <a:cxn ang="0">
                <a:pos x="458" y="458"/>
              </a:cxn>
            </a:cxnLst>
            <a:rect l="0" t="0" r="r" b="b"/>
            <a:pathLst>
              <a:path w="458" h="458">
                <a:moveTo>
                  <a:pt x="458" y="455"/>
                </a:moveTo>
                <a:lnTo>
                  <a:pt x="458" y="0"/>
                </a:lnTo>
                <a:lnTo>
                  <a:pt x="0" y="0"/>
                </a:lnTo>
                <a:lnTo>
                  <a:pt x="0" y="458"/>
                </a:lnTo>
                <a:lnTo>
                  <a:pt x="458" y="458"/>
                </a:lnTo>
                <a:lnTo>
                  <a:pt x="458" y="458"/>
                </a:lnTo>
              </a:path>
            </a:pathLst>
          </a:custGeom>
          <a:noFill/>
          <a:ln w="19050">
            <a:solidFill>
              <a:srgbClr val="000000"/>
            </a:solidFill>
            <a:prstDash val="solid"/>
            <a:round/>
            <a:headEnd/>
            <a:tailEnd/>
          </a:ln>
        </p:spPr>
        <p:txBody>
          <a:bodyPr/>
          <a:lstStyle/>
          <a:p>
            <a:endParaRPr lang="en-US"/>
          </a:p>
        </p:txBody>
      </p:sp>
      <p:sp>
        <p:nvSpPr>
          <p:cNvPr id="806048" name="Rectangle 160"/>
          <p:cNvSpPr>
            <a:spLocks noChangeArrowheads="1"/>
          </p:cNvSpPr>
          <p:nvPr/>
        </p:nvSpPr>
        <p:spPr bwMode="auto">
          <a:xfrm>
            <a:off x="5910263" y="3371850"/>
            <a:ext cx="13811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49" name="Rectangle 161"/>
          <p:cNvSpPr>
            <a:spLocks noChangeArrowheads="1"/>
          </p:cNvSpPr>
          <p:nvPr/>
        </p:nvSpPr>
        <p:spPr bwMode="auto">
          <a:xfrm>
            <a:off x="6042025"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e</a:t>
            </a:r>
            <a:endParaRPr lang="en-US" sz="2000" b="0">
              <a:solidFill>
                <a:schemeClr val="accent1"/>
              </a:solidFill>
              <a:latin typeface="Helvetica" pitchFamily="34" charset="0"/>
            </a:endParaRPr>
          </a:p>
        </p:txBody>
      </p:sp>
      <p:sp>
        <p:nvSpPr>
          <p:cNvPr id="806050" name="Rectangle 162"/>
          <p:cNvSpPr>
            <a:spLocks noChangeArrowheads="1"/>
          </p:cNvSpPr>
          <p:nvPr/>
        </p:nvSpPr>
        <p:spPr bwMode="auto">
          <a:xfrm>
            <a:off x="6132513" y="3371850"/>
            <a:ext cx="138112"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m</a:t>
            </a:r>
            <a:endParaRPr lang="en-US" sz="2000" b="0">
              <a:solidFill>
                <a:schemeClr val="accent1"/>
              </a:solidFill>
              <a:latin typeface="Helvetica" pitchFamily="34" charset="0"/>
            </a:endParaRPr>
          </a:p>
        </p:txBody>
      </p:sp>
      <p:sp>
        <p:nvSpPr>
          <p:cNvPr id="806051" name="Rectangle 163"/>
          <p:cNvSpPr>
            <a:spLocks noChangeArrowheads="1"/>
          </p:cNvSpPr>
          <p:nvPr/>
        </p:nvSpPr>
        <p:spPr bwMode="auto">
          <a:xfrm>
            <a:off x="6265863" y="3371850"/>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o</a:t>
            </a:r>
            <a:endParaRPr lang="en-US" sz="2000" b="0">
              <a:solidFill>
                <a:schemeClr val="accent1"/>
              </a:solidFill>
              <a:latin typeface="Helvetica" pitchFamily="34" charset="0"/>
            </a:endParaRPr>
          </a:p>
        </p:txBody>
      </p:sp>
      <p:sp>
        <p:nvSpPr>
          <p:cNvPr id="806052" name="Rectangle 164"/>
          <p:cNvSpPr>
            <a:spLocks noChangeArrowheads="1"/>
          </p:cNvSpPr>
          <p:nvPr/>
        </p:nvSpPr>
        <p:spPr bwMode="auto">
          <a:xfrm>
            <a:off x="6359525" y="3371850"/>
            <a:ext cx="55563"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r</a:t>
            </a:r>
            <a:endParaRPr lang="en-US" sz="2000" b="0">
              <a:solidFill>
                <a:schemeClr val="accent1"/>
              </a:solidFill>
              <a:latin typeface="Helvetica" pitchFamily="34" charset="0"/>
            </a:endParaRPr>
          </a:p>
        </p:txBody>
      </p:sp>
      <p:sp>
        <p:nvSpPr>
          <p:cNvPr id="806053" name="Rectangle 165"/>
          <p:cNvSpPr>
            <a:spLocks noChangeArrowheads="1"/>
          </p:cNvSpPr>
          <p:nvPr/>
        </p:nvSpPr>
        <p:spPr bwMode="auto">
          <a:xfrm>
            <a:off x="6413500" y="3371850"/>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y</a:t>
            </a:r>
            <a:endParaRPr lang="en-US" sz="2000" b="0">
              <a:solidFill>
                <a:schemeClr val="accent1"/>
              </a:solidFill>
              <a:latin typeface="Helvetica" pitchFamily="34" charset="0"/>
            </a:endParaRPr>
          </a:p>
        </p:txBody>
      </p:sp>
      <p:sp>
        <p:nvSpPr>
          <p:cNvPr id="806054" name="Rectangle 166"/>
          <p:cNvSpPr>
            <a:spLocks noChangeArrowheads="1"/>
          </p:cNvSpPr>
          <p:nvPr/>
        </p:nvSpPr>
        <p:spPr bwMode="auto">
          <a:xfrm>
            <a:off x="6557963" y="3371850"/>
            <a:ext cx="0" cy="304800"/>
          </a:xfrm>
          <a:prstGeom prst="rect">
            <a:avLst/>
          </a:prstGeom>
          <a:noFill/>
          <a:ln w="9525">
            <a:noFill/>
            <a:miter lim="800000"/>
            <a:headEnd/>
            <a:tailEnd/>
          </a:ln>
        </p:spPr>
        <p:txBody>
          <a:bodyPr wrap="none" lIns="0" tIns="0" rIns="0" bIns="0">
            <a:spAutoFit/>
          </a:bodyPr>
          <a:lstStyle/>
          <a:p>
            <a:endParaRPr lang="en-US" sz="2000" b="0">
              <a:solidFill>
                <a:schemeClr val="accent1"/>
              </a:solidFill>
              <a:latin typeface="Helvetica" pitchFamily="34" charset="0"/>
            </a:endParaRPr>
          </a:p>
        </p:txBody>
      </p:sp>
      <p:sp>
        <p:nvSpPr>
          <p:cNvPr id="806055" name="Rectangle 167"/>
          <p:cNvSpPr>
            <a:spLocks noChangeArrowheads="1"/>
          </p:cNvSpPr>
          <p:nvPr/>
        </p:nvSpPr>
        <p:spPr bwMode="auto">
          <a:xfrm>
            <a:off x="5945188"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b</a:t>
            </a:r>
            <a:endParaRPr lang="en-US" sz="2000" b="0">
              <a:solidFill>
                <a:schemeClr val="accent1"/>
              </a:solidFill>
              <a:latin typeface="Helvetica" pitchFamily="34" charset="0"/>
            </a:endParaRPr>
          </a:p>
        </p:txBody>
      </p:sp>
      <p:sp>
        <p:nvSpPr>
          <p:cNvPr id="806056" name="Rectangle 168"/>
          <p:cNvSpPr>
            <a:spLocks noChangeArrowheads="1"/>
          </p:cNvSpPr>
          <p:nvPr/>
        </p:nvSpPr>
        <p:spPr bwMode="auto">
          <a:xfrm>
            <a:off x="603250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a</a:t>
            </a:r>
            <a:endParaRPr lang="en-US" sz="2000" b="0">
              <a:solidFill>
                <a:schemeClr val="accent1"/>
              </a:solidFill>
              <a:latin typeface="Helvetica" pitchFamily="34" charset="0"/>
            </a:endParaRPr>
          </a:p>
        </p:txBody>
      </p:sp>
      <p:sp>
        <p:nvSpPr>
          <p:cNvPr id="806057" name="Rectangle 169"/>
          <p:cNvSpPr>
            <a:spLocks noChangeArrowheads="1"/>
          </p:cNvSpPr>
          <p:nvPr/>
        </p:nvSpPr>
        <p:spPr bwMode="auto">
          <a:xfrm>
            <a:off x="6127750"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n</a:t>
            </a:r>
            <a:endParaRPr lang="en-US" sz="2000" b="0">
              <a:solidFill>
                <a:schemeClr val="accent1"/>
              </a:solidFill>
              <a:latin typeface="Helvetica" pitchFamily="34" charset="0"/>
            </a:endParaRPr>
          </a:p>
        </p:txBody>
      </p:sp>
      <p:sp>
        <p:nvSpPr>
          <p:cNvPr id="806058" name="Rectangle 170"/>
          <p:cNvSpPr>
            <a:spLocks noChangeArrowheads="1"/>
          </p:cNvSpPr>
          <p:nvPr/>
        </p:nvSpPr>
        <p:spPr bwMode="auto">
          <a:xfrm>
            <a:off x="6215063" y="3565525"/>
            <a:ext cx="82550"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k</a:t>
            </a:r>
            <a:endParaRPr lang="en-US" sz="2000" b="0">
              <a:solidFill>
                <a:schemeClr val="accent1"/>
              </a:solidFill>
              <a:latin typeface="Helvetica" pitchFamily="34" charset="0"/>
            </a:endParaRPr>
          </a:p>
        </p:txBody>
      </p:sp>
      <p:sp>
        <p:nvSpPr>
          <p:cNvPr id="806059" name="Rectangle 171"/>
          <p:cNvSpPr>
            <a:spLocks noChangeArrowheads="1"/>
          </p:cNvSpPr>
          <p:nvPr/>
        </p:nvSpPr>
        <p:spPr bwMode="auto">
          <a:xfrm>
            <a:off x="6296025" y="3565525"/>
            <a:ext cx="46038"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 </a:t>
            </a:r>
            <a:endParaRPr lang="en-US" sz="2000" b="0">
              <a:solidFill>
                <a:schemeClr val="accent1"/>
              </a:solidFill>
              <a:latin typeface="Helvetica" pitchFamily="34" charset="0"/>
            </a:endParaRPr>
          </a:p>
        </p:txBody>
      </p:sp>
      <p:sp>
        <p:nvSpPr>
          <p:cNvPr id="806060" name="Rectangle 172"/>
          <p:cNvSpPr>
            <a:spLocks noChangeArrowheads="1"/>
          </p:cNvSpPr>
          <p:nvPr/>
        </p:nvSpPr>
        <p:spPr bwMode="auto">
          <a:xfrm>
            <a:off x="6340475" y="3565525"/>
            <a:ext cx="92075" cy="198438"/>
          </a:xfrm>
          <a:prstGeom prst="rect">
            <a:avLst/>
          </a:prstGeom>
          <a:noFill/>
          <a:ln w="9525">
            <a:noFill/>
            <a:miter lim="800000"/>
            <a:headEnd/>
            <a:tailEnd/>
          </a:ln>
        </p:spPr>
        <p:txBody>
          <a:bodyPr wrap="none" lIns="0" tIns="0" rIns="0" bIns="0">
            <a:spAutoFit/>
          </a:bodyPr>
          <a:lstStyle/>
          <a:p>
            <a:r>
              <a:rPr lang="en-US" sz="1300" b="0">
                <a:solidFill>
                  <a:srgbClr val="000000"/>
                </a:solidFill>
                <a:latin typeface="Arial" charset="0"/>
              </a:rPr>
              <a:t>0</a:t>
            </a:r>
            <a:endParaRPr lang="en-US" sz="2000" b="0">
              <a:solidFill>
                <a:schemeClr val="accent1"/>
              </a:solidFill>
              <a:latin typeface="Helvetica" pitchFamily="34" charset="0"/>
            </a:endParaRPr>
          </a:p>
        </p:txBody>
      </p:sp>
      <p:sp>
        <p:nvSpPr>
          <p:cNvPr id="806061" name="Text Box 173"/>
          <p:cNvSpPr txBox="1">
            <a:spLocks noChangeArrowheads="1"/>
          </p:cNvSpPr>
          <p:nvPr/>
        </p:nvSpPr>
        <p:spPr bwMode="auto">
          <a:xfrm>
            <a:off x="188913" y="5429250"/>
            <a:ext cx="2554287" cy="701675"/>
          </a:xfrm>
          <a:prstGeom prst="rect">
            <a:avLst/>
          </a:prstGeom>
          <a:noFill/>
          <a:ln w="25400" cap="rnd">
            <a:noFill/>
            <a:miter lim="800000"/>
            <a:headEnd/>
            <a:tailEnd/>
          </a:ln>
          <a:effectLst/>
        </p:spPr>
        <p:txBody>
          <a:bodyPr wrap="none">
            <a:spAutoFit/>
          </a:bodyPr>
          <a:lstStyle/>
          <a:p>
            <a:pPr algn="l"/>
            <a:r>
              <a:rPr lang="en-US" sz="2000" b="0">
                <a:latin typeface="Helvetica" pitchFamily="34" charset="0"/>
              </a:rPr>
              <a:t>one-word wide</a:t>
            </a:r>
            <a:br>
              <a:rPr lang="en-US" sz="2000" b="0">
                <a:latin typeface="Helvetica" pitchFamily="34" charset="0"/>
              </a:rPr>
            </a:br>
            <a:r>
              <a:rPr lang="en-US" sz="2000" b="0">
                <a:latin typeface="Helvetica" pitchFamily="34" charset="0"/>
              </a:rPr>
              <a:t>memory organization</a:t>
            </a:r>
          </a:p>
        </p:txBody>
      </p:sp>
      <p:sp>
        <p:nvSpPr>
          <p:cNvPr id="806062" name="Text Box 174"/>
          <p:cNvSpPr txBox="1">
            <a:spLocks noChangeArrowheads="1"/>
          </p:cNvSpPr>
          <p:nvPr/>
        </p:nvSpPr>
        <p:spPr bwMode="auto">
          <a:xfrm>
            <a:off x="1882775" y="4016375"/>
            <a:ext cx="3757760" cy="707886"/>
          </a:xfrm>
          <a:prstGeom prst="rect">
            <a:avLst/>
          </a:prstGeom>
          <a:noFill/>
          <a:ln w="25400" cap="rnd">
            <a:noFill/>
            <a:miter lim="800000"/>
            <a:headEnd/>
            <a:tailEnd/>
          </a:ln>
          <a:effectLst/>
        </p:spPr>
        <p:txBody>
          <a:bodyPr wrap="none">
            <a:spAutoFit/>
          </a:bodyPr>
          <a:lstStyle/>
          <a:p>
            <a:pPr algn="l"/>
            <a:r>
              <a:rPr lang="en-US" sz="2000" b="0" dirty="0">
                <a:latin typeface="Helvetica" pitchFamily="34" charset="0"/>
              </a:rPr>
              <a:t>wide memory organization </a:t>
            </a:r>
          </a:p>
          <a:p>
            <a:pPr algn="l"/>
            <a:r>
              <a:rPr lang="en-US" sz="2000" b="0" dirty="0">
                <a:latin typeface="Helvetica" pitchFamily="34" charset="0"/>
              </a:rPr>
              <a:t>– a row </a:t>
            </a:r>
            <a:r>
              <a:rPr lang="en-US" sz="2000" dirty="0">
                <a:latin typeface="Helvetica" pitchFamily="34" charset="0"/>
              </a:rPr>
              <a:t>consists of many words</a:t>
            </a:r>
            <a:endParaRPr lang="en-US" sz="2000" b="0" dirty="0">
              <a:latin typeface="Helvetica" pitchFamily="34" charset="0"/>
            </a:endParaRPr>
          </a:p>
        </p:txBody>
      </p:sp>
      <p:sp>
        <p:nvSpPr>
          <p:cNvPr id="806063" name="Text Box 175"/>
          <p:cNvSpPr txBox="1">
            <a:spLocks noChangeArrowheads="1"/>
          </p:cNvSpPr>
          <p:nvPr/>
        </p:nvSpPr>
        <p:spPr bwMode="auto">
          <a:xfrm>
            <a:off x="6096000" y="3973513"/>
            <a:ext cx="2909888" cy="1015663"/>
          </a:xfrm>
          <a:prstGeom prst="rect">
            <a:avLst/>
          </a:prstGeom>
          <a:noFill/>
          <a:ln w="25400" cap="rnd">
            <a:noFill/>
            <a:miter lim="800000"/>
            <a:headEnd/>
            <a:tailEnd/>
          </a:ln>
          <a:effectLst/>
        </p:spPr>
        <p:txBody>
          <a:bodyPr wrap="square">
            <a:spAutoFit/>
          </a:bodyPr>
          <a:lstStyle/>
          <a:p>
            <a:r>
              <a:rPr lang="en-US" sz="2000" b="0" dirty="0">
                <a:latin typeface="Helvetica" pitchFamily="34" charset="0"/>
              </a:rPr>
              <a:t>Interleaved memory organization (high or low-ordered)</a:t>
            </a:r>
          </a:p>
        </p:txBody>
      </p:sp>
      <p:sp>
        <p:nvSpPr>
          <p:cNvPr id="2" name="Rectangle 1">
            <a:extLst>
              <a:ext uri="{FF2B5EF4-FFF2-40B4-BE49-F238E27FC236}">
                <a16:creationId xmlns:a16="http://schemas.microsoft.com/office/drawing/2014/main" id="{3040CE44-DE78-4589-A198-2560EDE0F326}"/>
              </a:ext>
            </a:extLst>
          </p:cNvPr>
          <p:cNvSpPr/>
          <p:nvPr/>
        </p:nvSpPr>
        <p:spPr>
          <a:xfrm>
            <a:off x="2337053" y="4674176"/>
            <a:ext cx="2764919" cy="523220"/>
          </a:xfrm>
          <a:prstGeom prst="rect">
            <a:avLst/>
          </a:prstGeom>
        </p:spPr>
        <p:txBody>
          <a:bodyPr wrap="square">
            <a:spAutoFit/>
          </a:bodyPr>
          <a:lstStyle/>
          <a:p>
            <a:r>
              <a:rPr lang="en-US" sz="1400" b="1" dirty="0"/>
              <a:t>Expensive due to wide bus and control circuits.</a:t>
            </a:r>
          </a:p>
        </p:txBody>
      </p:sp>
    </p:spTree>
    <p:extLst>
      <p:ext uri="{BB962C8B-B14F-4D97-AF65-F5344CB8AC3E}">
        <p14:creationId xmlns:p14="http://schemas.microsoft.com/office/powerpoint/2010/main" val="646141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a:xfrm>
            <a:off x="762000" y="304800"/>
            <a:ext cx="7848600" cy="474663"/>
          </a:xfrm>
        </p:spPr>
        <p:txBody>
          <a:bodyPr/>
          <a:lstStyle/>
          <a:p>
            <a:r>
              <a:rPr lang="en-US"/>
              <a:t>Memory Access Time Example</a:t>
            </a:r>
          </a:p>
        </p:txBody>
      </p:sp>
      <p:sp>
        <p:nvSpPr>
          <p:cNvPr id="807939" name="Rectangle 3"/>
          <p:cNvSpPr>
            <a:spLocks noGrp="1" noChangeArrowheads="1"/>
          </p:cNvSpPr>
          <p:nvPr>
            <p:ph type="body" idx="1"/>
          </p:nvPr>
        </p:nvSpPr>
        <p:spPr>
          <a:xfrm>
            <a:off x="685800" y="1447800"/>
            <a:ext cx="7848600" cy="4076700"/>
          </a:xfrm>
        </p:spPr>
        <p:txBody>
          <a:bodyPr/>
          <a:lstStyle/>
          <a:p>
            <a:r>
              <a:rPr lang="en-US" sz="1800" dirty="0"/>
              <a:t>Assume that it takes 1 cycle to send the address, 15 cycles for each DRAM access and 1 cycle to send a word of data.</a:t>
            </a:r>
          </a:p>
          <a:p>
            <a:r>
              <a:rPr lang="en-US" sz="1800" dirty="0"/>
              <a:t>Assuming a cache block of 4 words and one-word wide DRAM, miss penalty = 1 + 4x15 + 4x1 = 65 cycles</a:t>
            </a:r>
          </a:p>
          <a:p>
            <a:r>
              <a:rPr lang="en-US" sz="1800" dirty="0"/>
              <a:t>With main memory and bus width of 2 words, miss penalty = 1 + 2x15 + 2x1 = 33 cycles. For 4-word wide memory, miss penalty is 17 cycles. </a:t>
            </a:r>
          </a:p>
          <a:p>
            <a:r>
              <a:rPr lang="en-US" sz="1800" dirty="0"/>
              <a:t>With interleaved memory </a:t>
            </a:r>
            <a:r>
              <a:rPr lang="en-US" sz="1800" dirty="0">
                <a:solidFill>
                  <a:srgbClr val="0070C0"/>
                </a:solidFill>
              </a:rPr>
              <a:t>(word-interleaved) </a:t>
            </a:r>
            <a:r>
              <a:rPr lang="en-US" sz="1800" dirty="0"/>
              <a:t>of 4 memory banks and same bus width, the miss penalty = 1 + 1x15 +  4x1 = 20 cycles. The memory controller must supply consecutive addresses to different memory banks. Interleaving is universally adapted in high-performance computers.</a:t>
            </a:r>
          </a:p>
        </p:txBody>
      </p:sp>
    </p:spTree>
    <p:extLst>
      <p:ext uri="{BB962C8B-B14F-4D97-AF65-F5344CB8AC3E}">
        <p14:creationId xmlns:p14="http://schemas.microsoft.com/office/powerpoint/2010/main" val="3222328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 y="304800"/>
            <a:ext cx="6705600" cy="4643821"/>
          </a:xfrm>
          <a:prstGeom prst="rect">
            <a:avLst/>
          </a:prstGeom>
        </p:spPr>
      </p:pic>
      <p:sp>
        <p:nvSpPr>
          <p:cNvPr id="3" name="Rectangle 2">
            <a:extLst>
              <a:ext uri="{FF2B5EF4-FFF2-40B4-BE49-F238E27FC236}">
                <a16:creationId xmlns:a16="http://schemas.microsoft.com/office/drawing/2014/main" id="{2CCB1187-6D89-40C1-AD38-EBCF395BB53A}"/>
              </a:ext>
            </a:extLst>
          </p:cNvPr>
          <p:cNvSpPr/>
          <p:nvPr/>
        </p:nvSpPr>
        <p:spPr>
          <a:xfrm>
            <a:off x="609600" y="5029200"/>
            <a:ext cx="7467600" cy="1231106"/>
          </a:xfrm>
          <a:prstGeom prst="rect">
            <a:avLst/>
          </a:prstGeom>
        </p:spPr>
        <p:txBody>
          <a:bodyPr wrap="square">
            <a:spAutoFit/>
          </a:bodyPr>
          <a:lstStyle/>
          <a:p>
            <a:r>
              <a:rPr lang="en-US" sz="1400" b="1" dirty="0">
                <a:latin typeface="Arial" panose="020B0604020202020204" pitchFamily="34" charset="0"/>
              </a:rPr>
              <a:t>PC100</a:t>
            </a:r>
            <a:r>
              <a:rPr lang="en-US" sz="1400" dirty="0">
                <a:latin typeface="Arial" panose="020B0604020202020204" pitchFamily="34" charset="0"/>
              </a:rPr>
              <a:t> is a standard for internal removable computer </a:t>
            </a:r>
            <a:r>
              <a:rPr lang="en-US" sz="1400" dirty="0">
                <a:latin typeface="Arial" panose="020B0604020202020204" pitchFamily="34" charset="0"/>
                <a:hlinkClick r:id="rId3" tooltip="Random access memory"/>
              </a:rPr>
              <a:t>random access memory</a:t>
            </a:r>
            <a:r>
              <a:rPr lang="en-US" sz="1400" dirty="0">
                <a:latin typeface="Arial" panose="020B0604020202020204" pitchFamily="34" charset="0"/>
              </a:rPr>
              <a:t>, defined by the </a:t>
            </a:r>
            <a:r>
              <a:rPr lang="en-US" sz="1400" dirty="0">
                <a:latin typeface="Arial" panose="020B0604020202020204" pitchFamily="34" charset="0"/>
                <a:hlinkClick r:id="rId4" tooltip="Joint Electron Device Engineering Council"/>
              </a:rPr>
              <a:t>JEDEC</a:t>
            </a:r>
            <a:r>
              <a:rPr lang="en-US" sz="1400" dirty="0">
                <a:latin typeface="Arial" panose="020B0604020202020204" pitchFamily="34" charset="0"/>
              </a:rPr>
              <a:t>. PC100 refers to </a:t>
            </a:r>
            <a:r>
              <a:rPr lang="en-US" sz="1400" dirty="0">
                <a:latin typeface="Arial" panose="020B0604020202020204" pitchFamily="34" charset="0"/>
                <a:hlinkClick r:id="rId5" tooltip="SDRAM"/>
              </a:rPr>
              <a:t>Synchronous </a:t>
            </a:r>
            <a:r>
              <a:rPr lang="en-US" sz="1400" dirty="0" err="1">
                <a:latin typeface="Arial" panose="020B0604020202020204" pitchFamily="34" charset="0"/>
                <a:hlinkClick r:id="rId5" tooltip="SDRAM"/>
              </a:rPr>
              <a:t>DRAM</a:t>
            </a:r>
            <a:r>
              <a:rPr lang="en-US" sz="1400" dirty="0" err="1">
                <a:latin typeface="Arial" panose="020B0604020202020204" pitchFamily="34" charset="0"/>
              </a:rPr>
              <a:t>operating</a:t>
            </a:r>
            <a:r>
              <a:rPr lang="en-US" sz="1400" dirty="0">
                <a:latin typeface="Arial" panose="020B0604020202020204" pitchFamily="34" charset="0"/>
              </a:rPr>
              <a:t> at a clock frequency of 100 MHz, on a 64-bit-wide bus</a:t>
            </a:r>
          </a:p>
          <a:p>
            <a:endParaRPr lang="en-US" sz="1400" dirty="0">
              <a:latin typeface="Arial" panose="020B0604020202020204" pitchFamily="34" charset="0"/>
            </a:endParaRPr>
          </a:p>
          <a:p>
            <a:r>
              <a:rPr lang="en-US" dirty="0">
                <a:solidFill>
                  <a:srgbClr val="FF0000"/>
                </a:solidFill>
                <a:latin typeface="Arial" panose="020B0604020202020204" pitchFamily="34" charset="0"/>
              </a:rPr>
              <a:t>Q: What are PC2100 and Rambus? Refer to Wikipedia</a:t>
            </a:r>
            <a:endParaRPr lang="en-US" dirty="0">
              <a:solidFill>
                <a:srgbClr val="FF0000"/>
              </a:solidFill>
            </a:endParaRPr>
          </a:p>
        </p:txBody>
      </p:sp>
    </p:spTree>
    <p:extLst>
      <p:ext uri="{BB962C8B-B14F-4D97-AF65-F5344CB8AC3E}">
        <p14:creationId xmlns:p14="http://schemas.microsoft.com/office/powerpoint/2010/main" val="122411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381000"/>
            <a:ext cx="7948226" cy="5755612"/>
          </a:xfrm>
          <a:prstGeom prst="rect">
            <a:avLst/>
          </a:prstGeom>
        </p:spPr>
      </p:pic>
      <p:sp>
        <p:nvSpPr>
          <p:cNvPr id="3" name="TextBox 2">
            <a:extLst>
              <a:ext uri="{FF2B5EF4-FFF2-40B4-BE49-F238E27FC236}">
                <a16:creationId xmlns:a16="http://schemas.microsoft.com/office/drawing/2014/main" id="{A114FB58-0FB9-4B6D-AB57-5FE2DFBBFE90}"/>
              </a:ext>
            </a:extLst>
          </p:cNvPr>
          <p:cNvSpPr txBox="1"/>
          <p:nvPr/>
        </p:nvSpPr>
        <p:spPr>
          <a:xfrm>
            <a:off x="2514600" y="381000"/>
            <a:ext cx="4800600" cy="646331"/>
          </a:xfrm>
          <a:prstGeom prst="rect">
            <a:avLst/>
          </a:prstGeom>
          <a:noFill/>
        </p:spPr>
        <p:txBody>
          <a:bodyPr wrap="square" rtlCol="0">
            <a:spAutoFit/>
          </a:bodyPr>
          <a:lstStyle/>
          <a:p>
            <a:pPr algn="ctr"/>
            <a:r>
              <a:rPr lang="en-US" sz="3600" b="1" dirty="0">
                <a:solidFill>
                  <a:srgbClr val="FF0000"/>
                </a:solidFill>
              </a:rPr>
              <a:t>Row Buffer</a:t>
            </a:r>
          </a:p>
        </p:txBody>
      </p:sp>
      <p:sp>
        <p:nvSpPr>
          <p:cNvPr id="4" name="TextBox 3">
            <a:extLst>
              <a:ext uri="{FF2B5EF4-FFF2-40B4-BE49-F238E27FC236}">
                <a16:creationId xmlns:a16="http://schemas.microsoft.com/office/drawing/2014/main" id="{8883BB3D-0219-4DB3-86BB-7BE21D73B732}"/>
              </a:ext>
            </a:extLst>
          </p:cNvPr>
          <p:cNvSpPr txBox="1"/>
          <p:nvPr/>
        </p:nvSpPr>
        <p:spPr>
          <a:xfrm>
            <a:off x="4267200" y="2819400"/>
            <a:ext cx="1905000" cy="369332"/>
          </a:xfrm>
          <a:prstGeom prst="rect">
            <a:avLst/>
          </a:prstGeom>
          <a:noFill/>
        </p:spPr>
        <p:txBody>
          <a:bodyPr wrap="square" rtlCol="0">
            <a:spAutoFit/>
          </a:bodyPr>
          <a:lstStyle/>
          <a:p>
            <a:r>
              <a:rPr lang="en-US" dirty="0">
                <a:solidFill>
                  <a:srgbClr val="FF0000"/>
                </a:solidFill>
              </a:rPr>
              <a:t>One page/row</a:t>
            </a:r>
          </a:p>
        </p:txBody>
      </p:sp>
    </p:spTree>
    <p:extLst>
      <p:ext uri="{BB962C8B-B14F-4D97-AF65-F5344CB8AC3E}">
        <p14:creationId xmlns:p14="http://schemas.microsoft.com/office/powerpoint/2010/main" val="4234461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B25F90-684F-4336-AA9D-8164990AFC43}"/>
              </a:ext>
            </a:extLst>
          </p:cNvPr>
          <p:cNvPicPr>
            <a:picLocks noChangeAspect="1"/>
          </p:cNvPicPr>
          <p:nvPr/>
        </p:nvPicPr>
        <p:blipFill>
          <a:blip r:embed="rId2"/>
          <a:stretch>
            <a:fillRect/>
          </a:stretch>
        </p:blipFill>
        <p:spPr>
          <a:xfrm>
            <a:off x="0" y="284018"/>
            <a:ext cx="9144000" cy="6289964"/>
          </a:xfrm>
          <a:prstGeom prst="rect">
            <a:avLst/>
          </a:prstGeom>
        </p:spPr>
      </p:pic>
    </p:spTree>
    <p:extLst>
      <p:ext uri="{BB962C8B-B14F-4D97-AF65-F5344CB8AC3E}">
        <p14:creationId xmlns:p14="http://schemas.microsoft.com/office/powerpoint/2010/main" val="3918902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399" y="228600"/>
            <a:ext cx="7772400" cy="4996543"/>
          </a:xfrm>
          <a:prstGeom prst="rect">
            <a:avLst/>
          </a:prstGeom>
        </p:spPr>
      </p:pic>
      <p:sp>
        <p:nvSpPr>
          <p:cNvPr id="3" name="TextBox 2">
            <a:extLst>
              <a:ext uri="{FF2B5EF4-FFF2-40B4-BE49-F238E27FC236}">
                <a16:creationId xmlns:a16="http://schemas.microsoft.com/office/drawing/2014/main" id="{A2527DEF-FDEC-48FF-BE2A-A1409F56262E}"/>
              </a:ext>
            </a:extLst>
          </p:cNvPr>
          <p:cNvSpPr txBox="1"/>
          <p:nvPr/>
        </p:nvSpPr>
        <p:spPr>
          <a:xfrm>
            <a:off x="838200" y="5225143"/>
            <a:ext cx="7620000" cy="646331"/>
          </a:xfrm>
          <a:prstGeom prst="rect">
            <a:avLst/>
          </a:prstGeom>
          <a:noFill/>
        </p:spPr>
        <p:txBody>
          <a:bodyPr wrap="square" rtlCol="0">
            <a:spAutoFit/>
          </a:bodyPr>
          <a:lstStyle/>
          <a:p>
            <a:r>
              <a:rPr lang="en-US" b="1" dirty="0"/>
              <a:t>Q: Can we schedule memory accesses to maximize row buffer hit?</a:t>
            </a:r>
          </a:p>
          <a:p>
            <a:r>
              <a:rPr lang="en-US" dirty="0">
                <a:solidFill>
                  <a:srgbClr val="FF0000"/>
                </a:solidFill>
              </a:rPr>
              <a:t>Memory Access Scheduling – Good research topic </a:t>
            </a:r>
          </a:p>
        </p:txBody>
      </p:sp>
    </p:spTree>
    <p:extLst>
      <p:ext uri="{BB962C8B-B14F-4D97-AF65-F5344CB8AC3E}">
        <p14:creationId xmlns:p14="http://schemas.microsoft.com/office/powerpoint/2010/main" val="3904666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1BB909-E459-4FD9-B9F0-EC124B788084}"/>
              </a:ext>
            </a:extLst>
          </p:cNvPr>
          <p:cNvPicPr>
            <a:picLocks noChangeAspect="1"/>
          </p:cNvPicPr>
          <p:nvPr/>
        </p:nvPicPr>
        <p:blipFill>
          <a:blip r:embed="rId2"/>
          <a:stretch>
            <a:fillRect/>
          </a:stretch>
        </p:blipFill>
        <p:spPr>
          <a:xfrm>
            <a:off x="0" y="180975"/>
            <a:ext cx="9144000" cy="6496050"/>
          </a:xfrm>
          <a:prstGeom prst="rect">
            <a:avLst/>
          </a:prstGeom>
        </p:spPr>
      </p:pic>
    </p:spTree>
    <p:extLst>
      <p:ext uri="{BB962C8B-B14F-4D97-AF65-F5344CB8AC3E}">
        <p14:creationId xmlns:p14="http://schemas.microsoft.com/office/powerpoint/2010/main" val="3475162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8200" y="457200"/>
            <a:ext cx="7696200" cy="5110810"/>
          </a:xfrm>
          <a:prstGeom prst="rect">
            <a:avLst/>
          </a:prstGeom>
        </p:spPr>
      </p:pic>
    </p:spTree>
    <p:extLst>
      <p:ext uri="{BB962C8B-B14F-4D97-AF65-F5344CB8AC3E}">
        <p14:creationId xmlns:p14="http://schemas.microsoft.com/office/powerpoint/2010/main" val="317556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304800"/>
            <a:ext cx="8437621" cy="5638800"/>
          </a:xfrm>
          <a:prstGeom prst="rect">
            <a:avLst/>
          </a:prstGeom>
        </p:spPr>
      </p:pic>
    </p:spTree>
    <p:extLst>
      <p:ext uri="{BB962C8B-B14F-4D97-AF65-F5344CB8AC3E}">
        <p14:creationId xmlns:p14="http://schemas.microsoft.com/office/powerpoint/2010/main" val="4442587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950559-03A3-4F4E-81CE-9B571334461A}"/>
              </a:ext>
            </a:extLst>
          </p:cNvPr>
          <p:cNvPicPr>
            <a:picLocks noChangeAspect="1"/>
          </p:cNvPicPr>
          <p:nvPr/>
        </p:nvPicPr>
        <p:blipFill>
          <a:blip r:embed="rId2"/>
          <a:stretch>
            <a:fillRect/>
          </a:stretch>
        </p:blipFill>
        <p:spPr>
          <a:xfrm>
            <a:off x="0" y="280757"/>
            <a:ext cx="9144000" cy="6296485"/>
          </a:xfrm>
          <a:prstGeom prst="rect">
            <a:avLst/>
          </a:prstGeom>
        </p:spPr>
      </p:pic>
    </p:spTree>
    <p:extLst>
      <p:ext uri="{BB962C8B-B14F-4D97-AF65-F5344CB8AC3E}">
        <p14:creationId xmlns:p14="http://schemas.microsoft.com/office/powerpoint/2010/main" val="2488796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1143000"/>
          </a:xfrm>
        </p:spPr>
        <p:txBody>
          <a:bodyPr/>
          <a:lstStyle/>
          <a:p>
            <a:r>
              <a:rPr lang="en-US" dirty="0"/>
              <a:t>Memory Technology</a:t>
            </a:r>
            <a:endParaRPr lang="en-AU" dirty="0"/>
          </a:p>
        </p:txBody>
      </p:sp>
      <p:sp>
        <p:nvSpPr>
          <p:cNvPr id="242691" name="Rectangle 3"/>
          <p:cNvSpPr>
            <a:spLocks noGrp="1" noChangeArrowheads="1"/>
          </p:cNvSpPr>
          <p:nvPr>
            <p:ph type="body" idx="1"/>
          </p:nvPr>
        </p:nvSpPr>
        <p:spPr>
          <a:xfrm>
            <a:off x="684213" y="1125538"/>
            <a:ext cx="7776219" cy="5111774"/>
          </a:xfrm>
        </p:spPr>
        <p:txBody>
          <a:bodyPr/>
          <a:lstStyle/>
          <a:p>
            <a:pPr>
              <a:lnSpc>
                <a:spcPct val="90000"/>
              </a:lnSpc>
            </a:pPr>
            <a:r>
              <a:rPr lang="en-US" sz="2400" dirty="0"/>
              <a:t>Amdahl:</a:t>
            </a:r>
          </a:p>
          <a:p>
            <a:pPr lvl="1">
              <a:lnSpc>
                <a:spcPct val="90000"/>
              </a:lnSpc>
            </a:pPr>
            <a:r>
              <a:rPr lang="en-US" sz="2000" dirty="0"/>
              <a:t>Memory capacity should grow linearly with processor speed</a:t>
            </a:r>
          </a:p>
          <a:p>
            <a:pPr lvl="1">
              <a:lnSpc>
                <a:spcPct val="90000"/>
              </a:lnSpc>
            </a:pPr>
            <a:r>
              <a:rPr lang="en-US" sz="2000" dirty="0"/>
              <a:t>Unfortunately, memory capacity and speed has not kept pace with processors</a:t>
            </a:r>
          </a:p>
          <a:p>
            <a:pPr lvl="1">
              <a:lnSpc>
                <a:spcPct val="90000"/>
              </a:lnSpc>
            </a:pPr>
            <a:endParaRPr lang="en-US" sz="2000" dirty="0"/>
          </a:p>
          <a:p>
            <a:pPr>
              <a:lnSpc>
                <a:spcPct val="90000"/>
              </a:lnSpc>
            </a:pPr>
            <a:r>
              <a:rPr lang="en-US" sz="2400" dirty="0"/>
              <a:t>Some optimizations:</a:t>
            </a:r>
          </a:p>
          <a:p>
            <a:pPr lvl="1">
              <a:lnSpc>
                <a:spcPct val="90000"/>
              </a:lnSpc>
            </a:pPr>
            <a:r>
              <a:rPr lang="en-US" sz="2000" dirty="0"/>
              <a:t>Multiple accesses to same row</a:t>
            </a:r>
          </a:p>
          <a:p>
            <a:pPr lvl="1">
              <a:lnSpc>
                <a:spcPct val="90000"/>
              </a:lnSpc>
            </a:pPr>
            <a:r>
              <a:rPr lang="en-US" sz="2000" dirty="0"/>
              <a:t>Synchronous DRAM</a:t>
            </a:r>
          </a:p>
          <a:p>
            <a:pPr lvl="2">
              <a:lnSpc>
                <a:spcPct val="90000"/>
              </a:lnSpc>
            </a:pPr>
            <a:r>
              <a:rPr lang="en-US" sz="1800" dirty="0"/>
              <a:t>Added clock to DRAM interface</a:t>
            </a:r>
          </a:p>
          <a:p>
            <a:pPr lvl="2">
              <a:lnSpc>
                <a:spcPct val="90000"/>
              </a:lnSpc>
            </a:pPr>
            <a:r>
              <a:rPr lang="en-US" sz="1800" dirty="0"/>
              <a:t>Burst mode with critical word first</a:t>
            </a:r>
          </a:p>
          <a:p>
            <a:pPr lvl="1">
              <a:lnSpc>
                <a:spcPct val="90000"/>
              </a:lnSpc>
            </a:pPr>
            <a:r>
              <a:rPr lang="en-US" sz="2000" dirty="0"/>
              <a:t>Wider interfaces</a:t>
            </a:r>
            <a:endParaRPr lang="en-US" sz="2400" dirty="0"/>
          </a:p>
          <a:p>
            <a:pPr lvl="1">
              <a:lnSpc>
                <a:spcPct val="90000"/>
              </a:lnSpc>
            </a:pPr>
            <a:r>
              <a:rPr lang="en-US" sz="2000" dirty="0"/>
              <a:t>Double data rate (DDR)</a:t>
            </a:r>
          </a:p>
          <a:p>
            <a:pPr lvl="1">
              <a:lnSpc>
                <a:spcPct val="90000"/>
              </a:lnSpc>
            </a:pPr>
            <a:r>
              <a:rPr lang="en-US" sz="2000" dirty="0"/>
              <a:t>Multiple banks on each DRAM device</a:t>
            </a:r>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1143000"/>
          </a:xfrm>
        </p:spPr>
        <p:txBody>
          <a:bodyPr/>
          <a:lstStyle/>
          <a:p>
            <a:r>
              <a:rPr lang="en-US" dirty="0"/>
              <a:t>DRAM Technology</a:t>
            </a:r>
          </a:p>
        </p:txBody>
      </p:sp>
      <p:sp>
        <p:nvSpPr>
          <p:cNvPr id="3" name="TextBox 2"/>
          <p:cNvSpPr txBox="1"/>
          <p:nvPr/>
        </p:nvSpPr>
        <p:spPr>
          <a:xfrm>
            <a:off x="533400" y="1219200"/>
            <a:ext cx="8001000" cy="4893647"/>
          </a:xfrm>
          <a:prstGeom prst="rect">
            <a:avLst/>
          </a:prstGeom>
          <a:noFill/>
        </p:spPr>
        <p:txBody>
          <a:bodyPr wrap="square" rtlCol="0">
            <a:spAutoFit/>
          </a:bodyPr>
          <a:lstStyle/>
          <a:p>
            <a:r>
              <a:rPr lang="en-US" b="1" dirty="0"/>
              <a:t>Constant improvement in packaging and data transfer rate at the cost of capacity increase</a:t>
            </a:r>
          </a:p>
          <a:p>
            <a:pPr>
              <a:buFont typeface="Arial" pitchFamily="34" charset="0"/>
              <a:buChar char="•"/>
            </a:pPr>
            <a:r>
              <a:rPr lang="en-US" sz="1600" dirty="0"/>
              <a:t>DRAM followed Moore’s law for 20 years bringing out a new chip with 4 times the capacity every three years.</a:t>
            </a:r>
          </a:p>
          <a:p>
            <a:pPr>
              <a:buFont typeface="Arial" pitchFamily="34" charset="0"/>
              <a:buChar char="•"/>
            </a:pPr>
            <a:r>
              <a:rPr lang="en-US" sz="1600" dirty="0"/>
              <a:t>Due to packaging constraint, new chips double in capacity every two years</a:t>
            </a:r>
          </a:p>
          <a:p>
            <a:pPr>
              <a:buFont typeface="Arial" pitchFamily="34" charset="0"/>
              <a:buChar char="•"/>
            </a:pPr>
            <a:r>
              <a:rPr lang="en-US" sz="1600" dirty="0"/>
              <a:t>Since 2006, the capacity doubles only in four years</a:t>
            </a:r>
          </a:p>
          <a:p>
            <a:pPr>
              <a:buFont typeface="Arial" pitchFamily="34" charset="0"/>
              <a:buChar char="•"/>
            </a:pPr>
            <a:endParaRPr lang="en-US" dirty="0"/>
          </a:p>
          <a:p>
            <a:r>
              <a:rPr lang="en-US" b="1" dirty="0"/>
              <a:t>Improving DRAM Performance</a:t>
            </a:r>
          </a:p>
          <a:p>
            <a:pPr>
              <a:buFont typeface="Arial" pitchFamily="34" charset="0"/>
              <a:buChar char="•"/>
            </a:pPr>
            <a:r>
              <a:rPr lang="en-US" sz="1600" dirty="0"/>
              <a:t>Add timing signals for repeated access to the row buffer without another row access time. 1024-4096 bits in each row access buffer, to be read with consequent column access</a:t>
            </a:r>
          </a:p>
          <a:p>
            <a:pPr>
              <a:buFont typeface="Arial" pitchFamily="34" charset="0"/>
              <a:buChar char="•"/>
            </a:pPr>
            <a:r>
              <a:rPr lang="en-US" sz="1600" dirty="0"/>
              <a:t>Instead of asynchronous access and synchronization overhead, add clock to allow repeated access without overhead =&gt; Synchronous DRAM (SDRAM). With every clock, send data in burst mode (8-16bit transfers) –no need to send the address again</a:t>
            </a:r>
          </a:p>
          <a:p>
            <a:pPr>
              <a:buFont typeface="Arial" pitchFamily="34" charset="0"/>
              <a:buChar char="•"/>
            </a:pPr>
            <a:r>
              <a:rPr lang="en-US" sz="1600" dirty="0"/>
              <a:t>Increase bandwidth by transferring data both on rising and falling edge of the clock – double data rate (DDR) technology</a:t>
            </a:r>
          </a:p>
          <a:p>
            <a:pPr>
              <a:buFont typeface="Arial" pitchFamily="34" charset="0"/>
              <a:buChar char="•"/>
            </a:pPr>
            <a:r>
              <a:rPr lang="en-US" sz="1600" dirty="0"/>
              <a:t>Make memory buses wider. Initially, they offered 4-bit transfer mode. DDR2 and DDR3 have 16-bit buses</a:t>
            </a:r>
          </a:p>
          <a:p>
            <a:pPr>
              <a:buFont typeface="Arial" pitchFamily="34" charset="0"/>
              <a:buChar char="•"/>
            </a:pPr>
            <a:r>
              <a:rPr lang="en-US" sz="1600" dirty="0"/>
              <a:t>Add banks to allow interleaving and help power management – ex DDR3</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1143000"/>
          </a:xfrm>
        </p:spPr>
        <p:txBody>
          <a:bodyPr/>
          <a:lstStyle/>
          <a:p>
            <a:r>
              <a:rPr lang="en-US" dirty="0"/>
              <a:t>Memory Optimizations</a:t>
            </a:r>
            <a:endParaRPr lang="en-AU" dirty="0"/>
          </a:p>
        </p:txBody>
      </p:sp>
      <p:sp>
        <p:nvSpPr>
          <p:cNvPr id="242691" name="Rectangle 3"/>
          <p:cNvSpPr>
            <a:spLocks noGrp="1" noChangeArrowheads="1"/>
          </p:cNvSpPr>
          <p:nvPr>
            <p:ph type="body" idx="1"/>
          </p:nvPr>
        </p:nvSpPr>
        <p:spPr>
          <a:xfrm>
            <a:off x="684213" y="1125538"/>
            <a:ext cx="7776219" cy="5111774"/>
          </a:xfrm>
        </p:spPr>
        <p:txBody>
          <a:bodyPr/>
          <a:lstStyle/>
          <a:p>
            <a:pPr>
              <a:lnSpc>
                <a:spcPct val="90000"/>
              </a:lnSpc>
            </a:pPr>
            <a:r>
              <a:rPr lang="en-US" sz="2800" dirty="0"/>
              <a:t>DDR:</a:t>
            </a:r>
          </a:p>
          <a:p>
            <a:pPr lvl="1">
              <a:lnSpc>
                <a:spcPct val="90000"/>
              </a:lnSpc>
            </a:pPr>
            <a:r>
              <a:rPr lang="en-US" sz="2400" dirty="0"/>
              <a:t>DDR2</a:t>
            </a:r>
          </a:p>
          <a:p>
            <a:pPr lvl="2">
              <a:lnSpc>
                <a:spcPct val="90000"/>
              </a:lnSpc>
            </a:pPr>
            <a:r>
              <a:rPr lang="en-US" sz="2000" dirty="0"/>
              <a:t>Lower power (2.5 V -&gt; 1.8 V)</a:t>
            </a:r>
          </a:p>
          <a:p>
            <a:pPr lvl="2">
              <a:lnSpc>
                <a:spcPct val="90000"/>
              </a:lnSpc>
            </a:pPr>
            <a:r>
              <a:rPr lang="en-US" sz="2000" dirty="0"/>
              <a:t>Higher clock rates (266 MHz, 333 MHz, 400 MHz)</a:t>
            </a:r>
          </a:p>
          <a:p>
            <a:pPr lvl="1">
              <a:lnSpc>
                <a:spcPct val="90000"/>
              </a:lnSpc>
            </a:pPr>
            <a:r>
              <a:rPr lang="en-US" sz="2400" dirty="0"/>
              <a:t>DDR3</a:t>
            </a:r>
          </a:p>
          <a:p>
            <a:pPr lvl="2">
              <a:lnSpc>
                <a:spcPct val="90000"/>
              </a:lnSpc>
            </a:pPr>
            <a:r>
              <a:rPr lang="en-US" sz="2000" dirty="0"/>
              <a:t>1.5 V</a:t>
            </a:r>
          </a:p>
          <a:p>
            <a:pPr lvl="2">
              <a:lnSpc>
                <a:spcPct val="90000"/>
              </a:lnSpc>
            </a:pPr>
            <a:r>
              <a:rPr lang="en-US" sz="2000" dirty="0"/>
              <a:t>800 MHz</a:t>
            </a:r>
          </a:p>
          <a:p>
            <a:pPr lvl="1">
              <a:lnSpc>
                <a:spcPct val="90000"/>
              </a:lnSpc>
            </a:pPr>
            <a:r>
              <a:rPr lang="en-US" sz="2400" dirty="0"/>
              <a:t>DDR4</a:t>
            </a:r>
          </a:p>
          <a:p>
            <a:pPr lvl="2">
              <a:lnSpc>
                <a:spcPct val="90000"/>
              </a:lnSpc>
            </a:pPr>
            <a:r>
              <a:rPr lang="en-US" sz="2000" dirty="0"/>
              <a:t>1-1.2 V</a:t>
            </a:r>
          </a:p>
          <a:p>
            <a:pPr lvl="2">
              <a:lnSpc>
                <a:spcPct val="90000"/>
              </a:lnSpc>
            </a:pPr>
            <a:r>
              <a:rPr lang="en-US" sz="2000" dirty="0"/>
              <a:t>1600 MHz</a:t>
            </a:r>
          </a:p>
          <a:p>
            <a:pPr lvl="2">
              <a:lnSpc>
                <a:spcPct val="90000"/>
              </a:lnSpc>
            </a:pPr>
            <a:endParaRPr lang="en-US" sz="2000" dirty="0"/>
          </a:p>
          <a:p>
            <a:pPr>
              <a:lnSpc>
                <a:spcPct val="90000"/>
              </a:lnSpc>
            </a:pPr>
            <a:r>
              <a:rPr lang="en-US" sz="2800" dirty="0"/>
              <a:t>GDDR5 is graphics memory based on DDR3</a:t>
            </a:r>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dirty="0"/>
              <a:t>Memory Optimizations</a:t>
            </a:r>
            <a:endParaRPr lang="en-AU" dirty="0"/>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pic>
        <p:nvPicPr>
          <p:cNvPr id="11266" name="Picture 2"/>
          <p:cNvPicPr>
            <a:picLocks noChangeAspect="1" noChangeArrowheads="1"/>
          </p:cNvPicPr>
          <p:nvPr/>
        </p:nvPicPr>
        <p:blipFill>
          <a:blip r:embed="rId3" cstate="print"/>
          <a:srcRect/>
          <a:stretch>
            <a:fillRect/>
          </a:stretch>
        </p:blipFill>
        <p:spPr bwMode="auto">
          <a:xfrm>
            <a:off x="611561" y="908721"/>
            <a:ext cx="7632848" cy="53581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dirty="0"/>
              <a:t>Memory Optimizations</a:t>
            </a:r>
            <a:endParaRPr lang="en-AU" dirty="0"/>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pic>
        <p:nvPicPr>
          <p:cNvPr id="12290" name="Picture 2"/>
          <p:cNvPicPr>
            <a:picLocks noChangeAspect="1" noChangeArrowheads="1"/>
          </p:cNvPicPr>
          <p:nvPr/>
        </p:nvPicPr>
        <p:blipFill>
          <a:blip r:embed="rId3" cstate="print"/>
          <a:srcRect/>
          <a:stretch>
            <a:fillRect/>
          </a:stretch>
        </p:blipFill>
        <p:spPr bwMode="auto">
          <a:xfrm>
            <a:off x="609600" y="533400"/>
            <a:ext cx="7825037" cy="5029200"/>
          </a:xfrm>
          <a:prstGeom prst="rect">
            <a:avLst/>
          </a:prstGeom>
          <a:noFill/>
          <a:ln w="9525">
            <a:noFill/>
            <a:miter lim="800000"/>
            <a:headEnd/>
            <a:tailEnd/>
          </a:ln>
        </p:spPr>
      </p:pic>
      <p:sp>
        <p:nvSpPr>
          <p:cNvPr id="5" name="TextBox 4"/>
          <p:cNvSpPr txBox="1"/>
          <p:nvPr/>
        </p:nvSpPr>
        <p:spPr>
          <a:xfrm>
            <a:off x="609600" y="5715000"/>
            <a:ext cx="7543800" cy="369332"/>
          </a:xfrm>
          <a:prstGeom prst="rect">
            <a:avLst/>
          </a:prstGeom>
          <a:noFill/>
        </p:spPr>
        <p:txBody>
          <a:bodyPr wrap="square" rtlCol="0">
            <a:spAutoFit/>
          </a:bodyPr>
          <a:lstStyle/>
          <a:p>
            <a:r>
              <a:rPr lang="en-US" b="1" dirty="0"/>
              <a:t>DIMM: </a:t>
            </a:r>
            <a:r>
              <a:rPr lang="en-US" dirty="0"/>
              <a:t>Dual inline memory modules containing 4-16 DRAMs on a board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2" name="Rectangle 2"/>
          <p:cNvSpPr>
            <a:spLocks noGrp="1" noChangeArrowheads="1"/>
          </p:cNvSpPr>
          <p:nvPr>
            <p:ph type="title"/>
          </p:nvPr>
        </p:nvSpPr>
        <p:spPr>
          <a:xfrm>
            <a:off x="990600" y="228600"/>
            <a:ext cx="7162800" cy="1143000"/>
          </a:xfrm>
        </p:spPr>
        <p:txBody>
          <a:bodyPr/>
          <a:lstStyle/>
          <a:p>
            <a:r>
              <a:rPr lang="en-US" dirty="0"/>
              <a:t>Other Types of DRAM</a:t>
            </a:r>
          </a:p>
        </p:txBody>
      </p:sp>
      <p:sp>
        <p:nvSpPr>
          <p:cNvPr id="752643" name="Rectangle 3"/>
          <p:cNvSpPr>
            <a:spLocks noGrp="1" noChangeArrowheads="1"/>
          </p:cNvSpPr>
          <p:nvPr>
            <p:ph type="body" idx="1"/>
          </p:nvPr>
        </p:nvSpPr>
        <p:spPr>
          <a:xfrm>
            <a:off x="990600" y="1447800"/>
            <a:ext cx="7162800" cy="4114800"/>
          </a:xfrm>
        </p:spPr>
        <p:txBody>
          <a:bodyPr/>
          <a:lstStyle/>
          <a:p>
            <a:r>
              <a:rPr lang="en-US" dirty="0">
                <a:solidFill>
                  <a:schemeClr val="accent2"/>
                </a:solidFill>
              </a:rPr>
              <a:t>Synchronous DRAM (SDRAM): </a:t>
            </a:r>
            <a:r>
              <a:rPr lang="en-US" sz="1800" dirty="0"/>
              <a:t>Ability to transfer a burst of data given a starting address and a burst length – suitable for transferring a block of data from main memory to cache.</a:t>
            </a:r>
            <a:endParaRPr lang="en-US" sz="1800" dirty="0">
              <a:solidFill>
                <a:schemeClr val="accent2"/>
              </a:solidFill>
            </a:endParaRPr>
          </a:p>
          <a:p>
            <a:r>
              <a:rPr lang="en-US" dirty="0">
                <a:solidFill>
                  <a:schemeClr val="accent2"/>
                </a:solidFill>
              </a:rPr>
              <a:t>Page Mode DRAM</a:t>
            </a:r>
            <a:r>
              <a:rPr lang="en-US" dirty="0"/>
              <a:t>: All bits on the same ROW (Spatial Locality)</a:t>
            </a:r>
          </a:p>
          <a:p>
            <a:pPr lvl="1"/>
            <a:r>
              <a:rPr lang="en-US" dirty="0"/>
              <a:t>Don’t need to wait for </a:t>
            </a:r>
            <a:r>
              <a:rPr lang="en-US" dirty="0" err="1"/>
              <a:t>wordline</a:t>
            </a:r>
            <a:r>
              <a:rPr lang="en-US" dirty="0"/>
              <a:t> to recharge</a:t>
            </a:r>
          </a:p>
          <a:p>
            <a:pPr lvl="1"/>
            <a:r>
              <a:rPr lang="en-US" dirty="0"/>
              <a:t>Toggle CAS with new column address</a:t>
            </a:r>
          </a:p>
          <a:p>
            <a:r>
              <a:rPr lang="en-US" dirty="0">
                <a:solidFill>
                  <a:schemeClr val="accent2"/>
                </a:solidFill>
              </a:rPr>
              <a:t>Extended Data Out (EDO)</a:t>
            </a:r>
          </a:p>
          <a:p>
            <a:pPr lvl="1"/>
            <a:r>
              <a:rPr lang="en-US" sz="1400" dirty="0"/>
              <a:t>Overlap Data output w/ CAS toggle</a:t>
            </a:r>
          </a:p>
          <a:p>
            <a:pPr lvl="1"/>
            <a:r>
              <a:rPr lang="en-US" sz="1400" dirty="0"/>
              <a:t>Later brother: Burst EDO (CAS toggle used to get next </a:t>
            </a:r>
            <a:r>
              <a:rPr lang="en-US" sz="1400" dirty="0" err="1"/>
              <a:t>addr</a:t>
            </a:r>
            <a:r>
              <a:rPr lang="en-US" sz="1400" dirty="0"/>
              <a:t>)</a:t>
            </a:r>
          </a:p>
          <a:p>
            <a:r>
              <a:rPr lang="en-US" dirty="0" err="1">
                <a:solidFill>
                  <a:schemeClr val="accent2"/>
                </a:solidFill>
              </a:rPr>
              <a:t>Rambus</a:t>
            </a:r>
            <a:r>
              <a:rPr lang="en-US" dirty="0">
                <a:solidFill>
                  <a:schemeClr val="accent2"/>
                </a:solidFill>
              </a:rPr>
              <a:t> DRAM (RDRAM)</a:t>
            </a:r>
          </a:p>
          <a:p>
            <a:pPr>
              <a:buFontTx/>
              <a:buNone/>
            </a:pPr>
            <a:r>
              <a:rPr lang="en-US" dirty="0">
                <a:solidFill>
                  <a:schemeClr val="accent2"/>
                </a:solidFill>
              </a:rPr>
              <a:t>   </a:t>
            </a:r>
            <a:r>
              <a:rPr lang="en-US" sz="1800" dirty="0"/>
              <a:t>- Pipelined control</a:t>
            </a:r>
          </a:p>
          <a:p>
            <a:pPr lvl="1">
              <a:buFontTx/>
              <a:buNone/>
            </a:pPr>
            <a:endParaRPr lang="en-US" sz="14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914400"/>
          </a:xfrm>
        </p:spPr>
        <p:txBody>
          <a:bodyPr/>
          <a:lstStyle/>
          <a:p>
            <a:r>
              <a:rPr lang="en-US" dirty="0"/>
              <a:t>Memory Optimizations</a:t>
            </a:r>
            <a:endParaRPr lang="en-AU" dirty="0"/>
          </a:p>
        </p:txBody>
      </p:sp>
      <p:sp>
        <p:nvSpPr>
          <p:cNvPr id="242691" name="Rectangle 3"/>
          <p:cNvSpPr>
            <a:spLocks noGrp="1" noChangeArrowheads="1"/>
          </p:cNvSpPr>
          <p:nvPr>
            <p:ph type="body" idx="1"/>
          </p:nvPr>
        </p:nvSpPr>
        <p:spPr>
          <a:xfrm>
            <a:off x="684213" y="1125538"/>
            <a:ext cx="7776219" cy="5111774"/>
          </a:xfrm>
        </p:spPr>
        <p:txBody>
          <a:bodyPr/>
          <a:lstStyle/>
          <a:p>
            <a:pPr>
              <a:lnSpc>
                <a:spcPct val="90000"/>
              </a:lnSpc>
            </a:pPr>
            <a:r>
              <a:rPr lang="en-US" sz="2800" dirty="0"/>
              <a:t>Graphics memory:</a:t>
            </a:r>
          </a:p>
          <a:p>
            <a:pPr lvl="1">
              <a:lnSpc>
                <a:spcPct val="90000"/>
              </a:lnSpc>
            </a:pPr>
            <a:r>
              <a:rPr lang="en-US" sz="2400" dirty="0"/>
              <a:t>Achieve 2-5 X bandwidth per DRAM vs. DDR3</a:t>
            </a:r>
          </a:p>
          <a:p>
            <a:pPr lvl="2">
              <a:lnSpc>
                <a:spcPct val="90000"/>
              </a:lnSpc>
            </a:pPr>
            <a:r>
              <a:rPr lang="en-US" sz="2000" dirty="0"/>
              <a:t>Wider interfaces (32 vs. 16 bit)</a:t>
            </a:r>
          </a:p>
          <a:p>
            <a:pPr lvl="2">
              <a:lnSpc>
                <a:spcPct val="90000"/>
              </a:lnSpc>
            </a:pPr>
            <a:r>
              <a:rPr lang="en-US" sz="2000" dirty="0"/>
              <a:t>Higher clock rate</a:t>
            </a:r>
          </a:p>
          <a:p>
            <a:pPr lvl="3">
              <a:lnSpc>
                <a:spcPct val="90000"/>
              </a:lnSpc>
            </a:pPr>
            <a:r>
              <a:rPr lang="en-US" sz="1800" dirty="0"/>
              <a:t>Possible because they are attached via soldering instead of </a:t>
            </a:r>
            <a:r>
              <a:rPr lang="en-US" sz="1800" dirty="0" err="1"/>
              <a:t>socketted</a:t>
            </a:r>
            <a:r>
              <a:rPr lang="en-US" sz="1800" dirty="0"/>
              <a:t> DIMM modules</a:t>
            </a:r>
          </a:p>
          <a:p>
            <a:pPr>
              <a:lnSpc>
                <a:spcPct val="90000"/>
              </a:lnSpc>
            </a:pPr>
            <a:r>
              <a:rPr lang="en-US" sz="2800" dirty="0"/>
              <a:t>Reducing power in SDRAMs:</a:t>
            </a:r>
          </a:p>
          <a:p>
            <a:pPr lvl="1">
              <a:lnSpc>
                <a:spcPct val="90000"/>
              </a:lnSpc>
            </a:pPr>
            <a:r>
              <a:rPr lang="en-US" sz="2400" dirty="0"/>
              <a:t>Lower voltage</a:t>
            </a:r>
          </a:p>
          <a:p>
            <a:pPr lvl="1">
              <a:lnSpc>
                <a:spcPct val="90000"/>
              </a:lnSpc>
            </a:pPr>
            <a:r>
              <a:rPr lang="en-US" sz="2400" dirty="0"/>
              <a:t>Low power mode (ignores clock, continues to refresh)</a:t>
            </a:r>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ChangeArrowheads="1"/>
          </p:cNvSpPr>
          <p:nvPr>
            <p:ph type="title"/>
          </p:nvPr>
        </p:nvSpPr>
        <p:spPr>
          <a:xfrm>
            <a:off x="990600" y="152400"/>
            <a:ext cx="7162800" cy="762000"/>
          </a:xfrm>
          <a:noFill/>
          <a:ln/>
        </p:spPr>
        <p:txBody>
          <a:bodyPr lIns="90488" rIns="90488"/>
          <a:lstStyle/>
          <a:p>
            <a:r>
              <a:rPr lang="en-US" dirty="0"/>
              <a:t>Memory Technology</a:t>
            </a:r>
          </a:p>
        </p:txBody>
      </p:sp>
      <p:sp>
        <p:nvSpPr>
          <p:cNvPr id="650243" name="Rectangle 3"/>
          <p:cNvSpPr>
            <a:spLocks noGrp="1" noChangeArrowheads="1"/>
          </p:cNvSpPr>
          <p:nvPr>
            <p:ph type="body" idx="1"/>
          </p:nvPr>
        </p:nvSpPr>
        <p:spPr>
          <a:xfrm>
            <a:off x="76200" y="914400"/>
            <a:ext cx="9067800" cy="5410200"/>
          </a:xfrm>
          <a:noFill/>
          <a:ln/>
        </p:spPr>
        <p:txBody>
          <a:bodyPr lIns="90488" rIns="90488"/>
          <a:lstStyle/>
          <a:p>
            <a:r>
              <a:rPr lang="en-US" dirty="0"/>
              <a:t>Random Access Memory (vs. Serial Access Memory)</a:t>
            </a:r>
          </a:p>
          <a:p>
            <a:r>
              <a:rPr lang="en-US" dirty="0"/>
              <a:t>Cache uses </a:t>
            </a:r>
            <a:r>
              <a:rPr lang="en-US" i="1" dirty="0">
                <a:solidFill>
                  <a:schemeClr val="hlink"/>
                </a:solidFill>
              </a:rPr>
              <a:t>SRAM</a:t>
            </a:r>
            <a:r>
              <a:rPr lang="en-US" dirty="0"/>
              <a:t>: Static Random Access Memory</a:t>
            </a:r>
            <a:endParaRPr lang="en-US" sz="1800" dirty="0"/>
          </a:p>
          <a:p>
            <a:pPr lvl="1"/>
            <a:r>
              <a:rPr lang="en-US" dirty="0"/>
              <a:t>No refresh (6 transistors/bit vs. 1 transistor</a:t>
            </a:r>
            <a:br>
              <a:rPr lang="en-US" dirty="0"/>
            </a:br>
            <a:r>
              <a:rPr lang="en-US" i="1" dirty="0">
                <a:solidFill>
                  <a:schemeClr val="hlink"/>
                </a:solidFill>
              </a:rPr>
              <a:t>Size</a:t>
            </a:r>
            <a:r>
              <a:rPr lang="en-US" dirty="0"/>
              <a:t>: DRAM/SRAM ­ </a:t>
            </a:r>
            <a:r>
              <a:rPr lang="en-US" i="1" dirty="0">
                <a:solidFill>
                  <a:schemeClr val="hlink"/>
                </a:solidFill>
              </a:rPr>
              <a:t>4-8</a:t>
            </a:r>
            <a:r>
              <a:rPr lang="en-US" dirty="0"/>
              <a:t>, </a:t>
            </a:r>
            <a:br>
              <a:rPr lang="en-US" dirty="0"/>
            </a:br>
            <a:r>
              <a:rPr lang="en-US" i="1" dirty="0">
                <a:solidFill>
                  <a:schemeClr val="hlink"/>
                </a:solidFill>
              </a:rPr>
              <a:t>Cost/Cycle time</a:t>
            </a:r>
            <a:r>
              <a:rPr lang="en-US" dirty="0"/>
              <a:t>: SRAM/DRAM ­ </a:t>
            </a:r>
            <a:r>
              <a:rPr lang="en-US" i="1" dirty="0">
                <a:solidFill>
                  <a:schemeClr val="hlink"/>
                </a:solidFill>
              </a:rPr>
              <a:t>8-16</a:t>
            </a:r>
          </a:p>
          <a:p>
            <a:r>
              <a:rPr lang="en-US" dirty="0"/>
              <a:t>Access Time - Time between when a read is requested and when the requested data arrives</a:t>
            </a:r>
          </a:p>
          <a:p>
            <a:r>
              <a:rPr lang="en-US" dirty="0"/>
              <a:t>Cycle Time - The minimum time between two unrelated requests to the memory. Must include refreshing time if any</a:t>
            </a:r>
          </a:p>
          <a:p>
            <a:r>
              <a:rPr lang="en-US" dirty="0"/>
              <a:t>Main Memory is </a:t>
            </a:r>
            <a:r>
              <a:rPr lang="en-US" i="1" dirty="0">
                <a:solidFill>
                  <a:schemeClr val="hlink"/>
                </a:solidFill>
              </a:rPr>
              <a:t>DRAM</a:t>
            </a:r>
            <a:r>
              <a:rPr lang="en-US" dirty="0"/>
              <a:t>: Dynamic Random Access Memory</a:t>
            </a:r>
            <a:endParaRPr lang="en-US" sz="1800" dirty="0"/>
          </a:p>
          <a:p>
            <a:pPr lvl="1"/>
            <a:r>
              <a:rPr lang="en-US" dirty="0"/>
              <a:t>Dynamic since needs to be </a:t>
            </a:r>
            <a:r>
              <a:rPr lang="en-US" dirty="0">
                <a:solidFill>
                  <a:schemeClr val="hlink"/>
                </a:solidFill>
              </a:rPr>
              <a:t>refreshed</a:t>
            </a:r>
            <a:r>
              <a:rPr lang="en-US" dirty="0"/>
              <a:t> periodically</a:t>
            </a:r>
          </a:p>
          <a:p>
            <a:pPr lvl="1"/>
            <a:r>
              <a:rPr lang="en-US" dirty="0"/>
              <a:t>Addresses divided into 2 halves (Memory as a 2D matrix):</a:t>
            </a:r>
          </a:p>
          <a:p>
            <a:pPr lvl="2"/>
            <a:r>
              <a:rPr lang="en-US" i="1" dirty="0">
                <a:solidFill>
                  <a:schemeClr val="hlink"/>
                </a:solidFill>
              </a:rPr>
              <a:t>RAS </a:t>
            </a:r>
            <a:r>
              <a:rPr lang="en-US" dirty="0"/>
              <a:t>or </a:t>
            </a:r>
            <a:r>
              <a:rPr lang="en-US" i="1" dirty="0">
                <a:solidFill>
                  <a:schemeClr val="hlink"/>
                </a:solidFill>
              </a:rPr>
              <a:t>Row Access Strobe</a:t>
            </a:r>
            <a:endParaRPr lang="en-US" dirty="0"/>
          </a:p>
          <a:p>
            <a:pPr lvl="2"/>
            <a:r>
              <a:rPr lang="en-US" i="1" dirty="0">
                <a:solidFill>
                  <a:schemeClr val="hlink"/>
                </a:solidFill>
              </a:rPr>
              <a:t>CAS</a:t>
            </a:r>
            <a:r>
              <a:rPr lang="en-US" dirty="0"/>
              <a:t> or </a:t>
            </a:r>
            <a:r>
              <a:rPr lang="en-US" i="1" dirty="0">
                <a:solidFill>
                  <a:schemeClr val="hlink"/>
                </a:solidFill>
              </a:rPr>
              <a:t>Column Access Strobe</a:t>
            </a:r>
          </a:p>
        </p:txBody>
      </p:sp>
    </p:spTree>
    <p:extLst>
      <p:ext uri="{BB962C8B-B14F-4D97-AF65-F5344CB8AC3E}">
        <p14:creationId xmlns:p14="http://schemas.microsoft.com/office/powerpoint/2010/main" val="262554896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0"/>
            <a:ext cx="7162800" cy="1143000"/>
          </a:xfrm>
        </p:spPr>
        <p:txBody>
          <a:bodyPr/>
          <a:lstStyle/>
          <a:p>
            <a:r>
              <a:rPr lang="en-US" dirty="0"/>
              <a:t>Memory Power Consumption</a:t>
            </a:r>
            <a:endParaRPr lang="en-AU" dirty="0"/>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pic>
        <p:nvPicPr>
          <p:cNvPr id="13314" name="Picture 2"/>
          <p:cNvPicPr>
            <a:picLocks noChangeAspect="1" noChangeArrowheads="1"/>
          </p:cNvPicPr>
          <p:nvPr/>
        </p:nvPicPr>
        <p:blipFill>
          <a:blip r:embed="rId3" cstate="print"/>
          <a:srcRect/>
          <a:stretch>
            <a:fillRect/>
          </a:stretch>
        </p:blipFill>
        <p:spPr bwMode="auto">
          <a:xfrm>
            <a:off x="838200" y="914400"/>
            <a:ext cx="7658100" cy="3952875"/>
          </a:xfrm>
          <a:prstGeom prst="rect">
            <a:avLst/>
          </a:prstGeom>
          <a:noFill/>
          <a:ln w="9525">
            <a:noFill/>
            <a:miter lim="800000"/>
            <a:headEnd/>
            <a:tailEnd/>
          </a:ln>
        </p:spPr>
      </p:pic>
      <p:sp>
        <p:nvSpPr>
          <p:cNvPr id="5" name="TextBox 4"/>
          <p:cNvSpPr txBox="1"/>
          <p:nvPr/>
        </p:nvSpPr>
        <p:spPr>
          <a:xfrm>
            <a:off x="990600" y="4953000"/>
            <a:ext cx="7620000" cy="1077218"/>
          </a:xfrm>
          <a:prstGeom prst="rect">
            <a:avLst/>
          </a:prstGeom>
          <a:noFill/>
        </p:spPr>
        <p:txBody>
          <a:bodyPr wrap="square" rtlCol="0">
            <a:spAutoFit/>
          </a:bodyPr>
          <a:lstStyle/>
          <a:p>
            <a:r>
              <a:rPr lang="en-US" sz="1600" dirty="0"/>
              <a:t>Power consumption for a DDR3 SDRAM operating under three conditions: low power (shutdown) mode, typical system mode (DRAM active 30% for reads and 15% for writes), and fully active mode, where DRAM is continuously reading or writing. All recent SDRAMs support power down mode.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457200"/>
            <a:ext cx="7162800" cy="1143000"/>
          </a:xfrm>
        </p:spPr>
        <p:txBody>
          <a:bodyPr/>
          <a:lstStyle/>
          <a:p>
            <a:r>
              <a:rPr lang="en-US" dirty="0"/>
              <a:t>Flash Memory</a:t>
            </a:r>
            <a:endParaRPr lang="en-AU" dirty="0"/>
          </a:p>
        </p:txBody>
      </p:sp>
      <p:sp>
        <p:nvSpPr>
          <p:cNvPr id="242691" name="Rectangle 3"/>
          <p:cNvSpPr>
            <a:spLocks noGrp="1" noChangeArrowheads="1"/>
          </p:cNvSpPr>
          <p:nvPr>
            <p:ph type="body" idx="1"/>
          </p:nvPr>
        </p:nvSpPr>
        <p:spPr>
          <a:xfrm>
            <a:off x="685800" y="1600200"/>
            <a:ext cx="7776219" cy="4437062"/>
          </a:xfrm>
        </p:spPr>
        <p:txBody>
          <a:bodyPr/>
          <a:lstStyle/>
          <a:p>
            <a:pPr>
              <a:lnSpc>
                <a:spcPct val="90000"/>
              </a:lnSpc>
            </a:pPr>
            <a:r>
              <a:rPr lang="en-US" sz="2800" dirty="0"/>
              <a:t>Type of EEPROM</a:t>
            </a:r>
          </a:p>
          <a:p>
            <a:pPr>
              <a:lnSpc>
                <a:spcPct val="90000"/>
              </a:lnSpc>
            </a:pPr>
            <a:r>
              <a:rPr lang="en-US" sz="2800" dirty="0"/>
              <a:t>Must be erased (in blocks) before being overwritten</a:t>
            </a:r>
          </a:p>
          <a:p>
            <a:pPr>
              <a:lnSpc>
                <a:spcPct val="90000"/>
              </a:lnSpc>
            </a:pPr>
            <a:r>
              <a:rPr lang="en-US" sz="2800" dirty="0"/>
              <a:t>Non volatile</a:t>
            </a:r>
          </a:p>
          <a:p>
            <a:pPr>
              <a:lnSpc>
                <a:spcPct val="90000"/>
              </a:lnSpc>
            </a:pPr>
            <a:r>
              <a:rPr lang="en-US" sz="2800" dirty="0"/>
              <a:t>Limited number of write cycles</a:t>
            </a:r>
          </a:p>
          <a:p>
            <a:pPr>
              <a:lnSpc>
                <a:spcPct val="90000"/>
              </a:lnSpc>
            </a:pPr>
            <a:r>
              <a:rPr lang="en-US" sz="2800" dirty="0"/>
              <a:t>Cheaper than SDRAM, more expensive than disk</a:t>
            </a:r>
            <a:endParaRPr lang="en-US" sz="2000" dirty="0"/>
          </a:p>
          <a:p>
            <a:pPr>
              <a:lnSpc>
                <a:spcPct val="90000"/>
              </a:lnSpc>
            </a:pPr>
            <a:r>
              <a:rPr lang="en-US" sz="2800" dirty="0"/>
              <a:t>Slower than SRAM, faster than disk</a:t>
            </a:r>
          </a:p>
          <a:p>
            <a:pPr lvl="1">
              <a:lnSpc>
                <a:spcPct val="90000"/>
              </a:lnSpc>
            </a:pPr>
            <a:endParaRPr lang="en-US" sz="2000" dirty="0"/>
          </a:p>
          <a:p>
            <a:pPr>
              <a:lnSpc>
                <a:spcPct val="90000"/>
              </a:lnSpc>
            </a:pPr>
            <a:endParaRPr lang="en-US" sz="2400" dirty="0"/>
          </a:p>
        </p:txBody>
      </p:sp>
      <p:sp>
        <p:nvSpPr>
          <p:cNvPr id="7" name="Text Box 5"/>
          <p:cNvSpPr txBox="1">
            <a:spLocks noChangeArrowheads="1"/>
          </p:cNvSpPr>
          <p:nvPr/>
        </p:nvSpPr>
        <p:spPr bwMode="auto">
          <a:xfrm rot="5400000">
            <a:off x="7836722" y="941016"/>
            <a:ext cx="2245230"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Memory Technology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7" name="Rectangle 3"/>
          <p:cNvSpPr>
            <a:spLocks noGrp="1" noChangeArrowheads="1"/>
          </p:cNvSpPr>
          <p:nvPr>
            <p:ph type="body" idx="1"/>
          </p:nvPr>
        </p:nvSpPr>
        <p:spPr>
          <a:xfrm>
            <a:off x="572581" y="632620"/>
            <a:ext cx="7162800" cy="1255712"/>
          </a:xfrm>
        </p:spPr>
        <p:txBody>
          <a:bodyPr/>
          <a:lstStyle/>
          <a:p>
            <a:r>
              <a:rPr lang="en-US" sz="1800" dirty="0"/>
              <a:t>SRAM cells exhibit high speed/poor density (6 cells per transistor)</a:t>
            </a:r>
          </a:p>
          <a:p>
            <a:r>
              <a:rPr lang="en-US" sz="1800" dirty="0"/>
              <a:t>DRAM: simple transistor/capacitor pairs in high density form implemented in CMOS</a:t>
            </a:r>
            <a:br>
              <a:rPr lang="en-US" dirty="0"/>
            </a:br>
            <a:endParaRPr lang="en-US" dirty="0"/>
          </a:p>
          <a:p>
            <a:pPr>
              <a:buFontTx/>
              <a:buNone/>
            </a:pPr>
            <a:endParaRPr lang="en-US" dirty="0"/>
          </a:p>
        </p:txBody>
      </p:sp>
      <p:sp>
        <p:nvSpPr>
          <p:cNvPr id="743426" name="Rectangle 2"/>
          <p:cNvSpPr>
            <a:spLocks noGrp="1" noChangeArrowheads="1"/>
          </p:cNvSpPr>
          <p:nvPr>
            <p:ph type="title"/>
          </p:nvPr>
        </p:nvSpPr>
        <p:spPr>
          <a:xfrm>
            <a:off x="999969" y="-90974"/>
            <a:ext cx="7162800" cy="735193"/>
          </a:xfrm>
        </p:spPr>
        <p:txBody>
          <a:bodyPr/>
          <a:lstStyle/>
          <a:p>
            <a:r>
              <a:rPr lang="en-US" dirty="0"/>
              <a:t>Dynamic RAM</a:t>
            </a:r>
          </a:p>
        </p:txBody>
      </p:sp>
      <p:sp>
        <p:nvSpPr>
          <p:cNvPr id="743428" name="Line 4"/>
          <p:cNvSpPr>
            <a:spLocks noChangeShapeType="1"/>
          </p:cNvSpPr>
          <p:nvPr/>
        </p:nvSpPr>
        <p:spPr bwMode="auto">
          <a:xfrm>
            <a:off x="314718" y="2074863"/>
            <a:ext cx="3657600"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29" name="Line 5"/>
          <p:cNvSpPr>
            <a:spLocks noChangeShapeType="1"/>
          </p:cNvSpPr>
          <p:nvPr/>
        </p:nvSpPr>
        <p:spPr bwMode="auto">
          <a:xfrm flipH="1">
            <a:off x="2829318" y="1752600"/>
            <a:ext cx="12700" cy="304800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0" name="Line 6"/>
          <p:cNvSpPr>
            <a:spLocks noChangeShapeType="1"/>
          </p:cNvSpPr>
          <p:nvPr/>
        </p:nvSpPr>
        <p:spPr bwMode="auto">
          <a:xfrm>
            <a:off x="1875231" y="2505075"/>
            <a:ext cx="484187"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1" name="Line 7"/>
          <p:cNvSpPr>
            <a:spLocks noChangeShapeType="1"/>
          </p:cNvSpPr>
          <p:nvPr/>
        </p:nvSpPr>
        <p:spPr bwMode="auto">
          <a:xfrm>
            <a:off x="1981593" y="2451100"/>
            <a:ext cx="269875"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2" name="Line 8"/>
          <p:cNvSpPr>
            <a:spLocks noChangeShapeType="1"/>
          </p:cNvSpPr>
          <p:nvPr/>
        </p:nvSpPr>
        <p:spPr bwMode="auto">
          <a:xfrm flipV="1">
            <a:off x="2116531" y="2074863"/>
            <a:ext cx="0" cy="376237"/>
          </a:xfrm>
          <a:prstGeom prst="line">
            <a:avLst/>
          </a:prstGeom>
          <a:noFill/>
          <a:ln w="25400">
            <a:solidFill>
              <a:schemeClr val="tx1"/>
            </a:solidFill>
            <a:round/>
            <a:headEnd/>
            <a:tailEnd/>
          </a:ln>
          <a:effectLst/>
        </p:spPr>
        <p:txBody>
          <a:bodyPr wrap="square" anchor="ctr">
            <a:spAutoFit/>
          </a:bodyPr>
          <a:lstStyle/>
          <a:p>
            <a:endParaRPr lang="en-US"/>
          </a:p>
        </p:txBody>
      </p:sp>
      <p:sp>
        <p:nvSpPr>
          <p:cNvPr id="743433" name="Line 9"/>
          <p:cNvSpPr>
            <a:spLocks noChangeShapeType="1"/>
          </p:cNvSpPr>
          <p:nvPr/>
        </p:nvSpPr>
        <p:spPr bwMode="auto">
          <a:xfrm>
            <a:off x="1927618" y="2505075"/>
            <a:ext cx="0" cy="161925"/>
          </a:xfrm>
          <a:prstGeom prst="line">
            <a:avLst/>
          </a:prstGeom>
          <a:noFill/>
          <a:ln w="25400">
            <a:solidFill>
              <a:schemeClr val="tx1"/>
            </a:solidFill>
            <a:round/>
            <a:headEnd/>
            <a:tailEnd/>
          </a:ln>
          <a:effectLst/>
        </p:spPr>
        <p:txBody>
          <a:bodyPr wrap="square" anchor="ctr">
            <a:spAutoFit/>
          </a:bodyPr>
          <a:lstStyle/>
          <a:p>
            <a:endParaRPr lang="en-US"/>
          </a:p>
        </p:txBody>
      </p:sp>
      <p:sp>
        <p:nvSpPr>
          <p:cNvPr id="743434" name="Line 10"/>
          <p:cNvSpPr>
            <a:spLocks noChangeShapeType="1"/>
          </p:cNvSpPr>
          <p:nvPr/>
        </p:nvSpPr>
        <p:spPr bwMode="auto">
          <a:xfrm>
            <a:off x="2305443" y="2505075"/>
            <a:ext cx="0" cy="161925"/>
          </a:xfrm>
          <a:prstGeom prst="line">
            <a:avLst/>
          </a:prstGeom>
          <a:noFill/>
          <a:ln w="25400">
            <a:solidFill>
              <a:schemeClr val="tx1"/>
            </a:solidFill>
            <a:round/>
            <a:headEnd/>
            <a:tailEnd/>
          </a:ln>
          <a:effectLst/>
        </p:spPr>
        <p:txBody>
          <a:bodyPr wrap="square" anchor="ctr">
            <a:spAutoFit/>
          </a:bodyPr>
          <a:lstStyle/>
          <a:p>
            <a:endParaRPr lang="en-US"/>
          </a:p>
        </p:txBody>
      </p:sp>
      <p:sp>
        <p:nvSpPr>
          <p:cNvPr id="743435" name="Line 11"/>
          <p:cNvSpPr>
            <a:spLocks noChangeShapeType="1"/>
          </p:cNvSpPr>
          <p:nvPr/>
        </p:nvSpPr>
        <p:spPr bwMode="auto">
          <a:xfrm>
            <a:off x="2305443" y="2667000"/>
            <a:ext cx="536575"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6" name="Line 12"/>
          <p:cNvSpPr>
            <a:spLocks noChangeShapeType="1"/>
          </p:cNvSpPr>
          <p:nvPr/>
        </p:nvSpPr>
        <p:spPr bwMode="auto">
          <a:xfrm flipH="1">
            <a:off x="1445018" y="2667000"/>
            <a:ext cx="482600"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7" name="Line 13"/>
          <p:cNvSpPr>
            <a:spLocks noChangeShapeType="1"/>
          </p:cNvSpPr>
          <p:nvPr/>
        </p:nvSpPr>
        <p:spPr bwMode="auto">
          <a:xfrm>
            <a:off x="1445018" y="2667000"/>
            <a:ext cx="0" cy="214313"/>
          </a:xfrm>
          <a:prstGeom prst="line">
            <a:avLst/>
          </a:prstGeom>
          <a:noFill/>
          <a:ln w="25400">
            <a:solidFill>
              <a:schemeClr val="tx1"/>
            </a:solidFill>
            <a:round/>
            <a:headEnd/>
            <a:tailEnd/>
          </a:ln>
          <a:effectLst/>
        </p:spPr>
        <p:txBody>
          <a:bodyPr wrap="square" anchor="ctr">
            <a:spAutoFit/>
          </a:bodyPr>
          <a:lstStyle/>
          <a:p>
            <a:endParaRPr lang="en-US"/>
          </a:p>
        </p:txBody>
      </p:sp>
      <p:sp>
        <p:nvSpPr>
          <p:cNvPr id="743438" name="Line 14"/>
          <p:cNvSpPr>
            <a:spLocks noChangeShapeType="1"/>
          </p:cNvSpPr>
          <p:nvPr/>
        </p:nvSpPr>
        <p:spPr bwMode="auto">
          <a:xfrm>
            <a:off x="1229118" y="2881313"/>
            <a:ext cx="430213"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39" name="Line 15"/>
          <p:cNvSpPr>
            <a:spLocks noChangeShapeType="1"/>
          </p:cNvSpPr>
          <p:nvPr/>
        </p:nvSpPr>
        <p:spPr bwMode="auto">
          <a:xfrm>
            <a:off x="1229118" y="2935288"/>
            <a:ext cx="430213"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40" name="Line 16"/>
          <p:cNvSpPr>
            <a:spLocks noChangeShapeType="1"/>
          </p:cNvSpPr>
          <p:nvPr/>
        </p:nvSpPr>
        <p:spPr bwMode="auto">
          <a:xfrm>
            <a:off x="1445018" y="2935288"/>
            <a:ext cx="0" cy="214312"/>
          </a:xfrm>
          <a:prstGeom prst="line">
            <a:avLst/>
          </a:prstGeom>
          <a:noFill/>
          <a:ln w="25400">
            <a:solidFill>
              <a:schemeClr val="tx1"/>
            </a:solidFill>
            <a:round/>
            <a:headEnd/>
            <a:tailEnd/>
          </a:ln>
          <a:effectLst/>
        </p:spPr>
        <p:txBody>
          <a:bodyPr wrap="square" anchor="ctr">
            <a:spAutoFit/>
          </a:bodyPr>
          <a:lstStyle/>
          <a:p>
            <a:endParaRPr lang="en-US"/>
          </a:p>
        </p:txBody>
      </p:sp>
      <p:sp>
        <p:nvSpPr>
          <p:cNvPr id="743441" name="Line 17"/>
          <p:cNvSpPr>
            <a:spLocks noChangeShapeType="1"/>
          </p:cNvSpPr>
          <p:nvPr/>
        </p:nvSpPr>
        <p:spPr bwMode="auto">
          <a:xfrm>
            <a:off x="1283093" y="3149600"/>
            <a:ext cx="322263"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42" name="Line 18"/>
          <p:cNvSpPr>
            <a:spLocks noChangeShapeType="1"/>
          </p:cNvSpPr>
          <p:nvPr/>
        </p:nvSpPr>
        <p:spPr bwMode="auto">
          <a:xfrm>
            <a:off x="1337068" y="3203575"/>
            <a:ext cx="214313"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43" name="Line 19"/>
          <p:cNvSpPr>
            <a:spLocks noChangeShapeType="1"/>
          </p:cNvSpPr>
          <p:nvPr/>
        </p:nvSpPr>
        <p:spPr bwMode="auto">
          <a:xfrm>
            <a:off x="1391043" y="3257550"/>
            <a:ext cx="106363"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44" name="Line 20"/>
          <p:cNvSpPr>
            <a:spLocks noChangeShapeType="1"/>
          </p:cNvSpPr>
          <p:nvPr/>
        </p:nvSpPr>
        <p:spPr bwMode="auto">
          <a:xfrm>
            <a:off x="1418031" y="3311525"/>
            <a:ext cx="52387" cy="0"/>
          </a:xfrm>
          <a:prstGeom prst="line">
            <a:avLst/>
          </a:prstGeom>
          <a:noFill/>
          <a:ln w="25400">
            <a:solidFill>
              <a:schemeClr val="tx1"/>
            </a:solidFill>
            <a:round/>
            <a:headEnd/>
            <a:tailEnd/>
          </a:ln>
          <a:effectLst/>
        </p:spPr>
        <p:txBody>
          <a:bodyPr wrap="square" anchor="ctr">
            <a:spAutoFit/>
          </a:bodyPr>
          <a:lstStyle/>
          <a:p>
            <a:endParaRPr lang="en-US"/>
          </a:p>
        </p:txBody>
      </p:sp>
      <p:sp>
        <p:nvSpPr>
          <p:cNvPr id="743446" name="Text Box 22"/>
          <p:cNvSpPr txBox="1">
            <a:spLocks noChangeArrowheads="1"/>
          </p:cNvSpPr>
          <p:nvPr/>
        </p:nvSpPr>
        <p:spPr bwMode="auto">
          <a:xfrm>
            <a:off x="3232212" y="2182455"/>
            <a:ext cx="1295400" cy="304800"/>
          </a:xfrm>
          <a:prstGeom prst="rect">
            <a:avLst/>
          </a:prstGeom>
          <a:noFill/>
          <a:ln w="19050">
            <a:noFill/>
            <a:miter lim="800000"/>
            <a:headEnd/>
            <a:tailEnd/>
          </a:ln>
          <a:effectLst/>
        </p:spPr>
        <p:txBody>
          <a:bodyPr>
            <a:spAutoFit/>
          </a:bodyPr>
          <a:lstStyle/>
          <a:p>
            <a:pPr>
              <a:spcBef>
                <a:spcPct val="50000"/>
              </a:spcBef>
            </a:pPr>
            <a:r>
              <a:rPr lang="en-US" sz="1400" dirty="0">
                <a:solidFill>
                  <a:schemeClr val="accent1"/>
                </a:solidFill>
              </a:rPr>
              <a:t>Word Line</a:t>
            </a:r>
          </a:p>
        </p:txBody>
      </p:sp>
      <p:sp>
        <p:nvSpPr>
          <p:cNvPr id="743447" name="Text Box 23"/>
          <p:cNvSpPr txBox="1">
            <a:spLocks noChangeArrowheads="1"/>
          </p:cNvSpPr>
          <p:nvPr/>
        </p:nvSpPr>
        <p:spPr bwMode="auto">
          <a:xfrm>
            <a:off x="2930917" y="3574125"/>
            <a:ext cx="1295400" cy="304800"/>
          </a:xfrm>
          <a:prstGeom prst="rect">
            <a:avLst/>
          </a:prstGeom>
          <a:noFill/>
          <a:ln w="19050">
            <a:noFill/>
            <a:miter lim="800000"/>
            <a:headEnd/>
            <a:tailEnd/>
          </a:ln>
          <a:effectLst/>
        </p:spPr>
        <p:txBody>
          <a:bodyPr wrap="square">
            <a:spAutoFit/>
          </a:bodyPr>
          <a:lstStyle/>
          <a:p>
            <a:pPr>
              <a:spcBef>
                <a:spcPct val="50000"/>
              </a:spcBef>
            </a:pPr>
            <a:r>
              <a:rPr lang="en-US" sz="1400" dirty="0">
                <a:solidFill>
                  <a:schemeClr val="accent1"/>
                </a:solidFill>
              </a:rPr>
              <a:t>Bit Line</a:t>
            </a:r>
          </a:p>
        </p:txBody>
      </p:sp>
      <p:sp>
        <p:nvSpPr>
          <p:cNvPr id="743448" name="Text Box 24"/>
          <p:cNvSpPr txBox="1">
            <a:spLocks noChangeArrowheads="1"/>
          </p:cNvSpPr>
          <p:nvPr/>
        </p:nvSpPr>
        <p:spPr bwMode="auto">
          <a:xfrm>
            <a:off x="771918" y="2743200"/>
            <a:ext cx="533400" cy="304800"/>
          </a:xfrm>
          <a:prstGeom prst="rect">
            <a:avLst/>
          </a:prstGeom>
          <a:noFill/>
          <a:ln w="19050">
            <a:noFill/>
            <a:miter lim="800000"/>
            <a:headEnd/>
            <a:tailEnd/>
          </a:ln>
          <a:effectLst/>
        </p:spPr>
        <p:txBody>
          <a:bodyPr wrap="square">
            <a:spAutoFit/>
          </a:bodyPr>
          <a:lstStyle/>
          <a:p>
            <a:pPr>
              <a:spcBef>
                <a:spcPct val="50000"/>
              </a:spcBef>
            </a:pPr>
            <a:r>
              <a:rPr lang="en-US" sz="1400">
                <a:solidFill>
                  <a:schemeClr val="accent1"/>
                </a:solidFill>
              </a:rPr>
              <a:t>C</a:t>
            </a:r>
          </a:p>
        </p:txBody>
      </p:sp>
      <p:sp>
        <p:nvSpPr>
          <p:cNvPr id="743449" name="AutoShape 25"/>
          <p:cNvSpPr>
            <a:spLocks noChangeArrowheads="1"/>
          </p:cNvSpPr>
          <p:nvPr/>
        </p:nvSpPr>
        <p:spPr bwMode="auto">
          <a:xfrm flipV="1">
            <a:off x="2448318" y="4800600"/>
            <a:ext cx="762000" cy="533400"/>
          </a:xfrm>
          <a:prstGeom prst="triangle">
            <a:avLst>
              <a:gd name="adj" fmla="val 50000"/>
            </a:avLst>
          </a:prstGeom>
          <a:noFill/>
          <a:ln w="19050">
            <a:solidFill>
              <a:schemeClr val="tx1"/>
            </a:solidFill>
            <a:miter lim="800000"/>
            <a:headEnd/>
            <a:tailEnd/>
          </a:ln>
          <a:effectLst/>
        </p:spPr>
        <p:txBody>
          <a:bodyPr wrap="square" anchor="ctr">
            <a:spAutoFit/>
          </a:bodyPr>
          <a:lstStyle/>
          <a:p>
            <a:endParaRPr lang="en-US"/>
          </a:p>
        </p:txBody>
      </p:sp>
      <p:sp>
        <p:nvSpPr>
          <p:cNvPr id="743450" name="Line 26"/>
          <p:cNvSpPr>
            <a:spLocks noChangeShapeType="1"/>
          </p:cNvSpPr>
          <p:nvPr/>
        </p:nvSpPr>
        <p:spPr bwMode="auto">
          <a:xfrm>
            <a:off x="2829318" y="5334000"/>
            <a:ext cx="0" cy="228600"/>
          </a:xfrm>
          <a:prstGeom prst="line">
            <a:avLst/>
          </a:prstGeom>
          <a:noFill/>
          <a:ln w="25400">
            <a:solidFill>
              <a:schemeClr val="tx1"/>
            </a:solidFill>
            <a:round/>
            <a:headEnd/>
            <a:tailEnd/>
          </a:ln>
          <a:effectLst/>
        </p:spPr>
        <p:txBody>
          <a:bodyPr wrap="square" anchor="ctr">
            <a:spAutoFit/>
          </a:bodyPr>
          <a:lstStyle/>
          <a:p>
            <a:endParaRPr lang="en-US"/>
          </a:p>
        </p:txBody>
      </p:sp>
      <p:sp>
        <p:nvSpPr>
          <p:cNvPr id="743451" name="Text Box 27"/>
          <p:cNvSpPr txBox="1">
            <a:spLocks noChangeArrowheads="1"/>
          </p:cNvSpPr>
          <p:nvPr/>
        </p:nvSpPr>
        <p:spPr bwMode="auto">
          <a:xfrm>
            <a:off x="2981718" y="4876800"/>
            <a:ext cx="1295400" cy="304800"/>
          </a:xfrm>
          <a:prstGeom prst="rect">
            <a:avLst/>
          </a:prstGeom>
          <a:noFill/>
          <a:ln w="19050">
            <a:noFill/>
            <a:miter lim="800000"/>
            <a:headEnd/>
            <a:tailEnd/>
          </a:ln>
          <a:effectLst/>
        </p:spPr>
        <p:txBody>
          <a:bodyPr wrap="square">
            <a:spAutoFit/>
          </a:bodyPr>
          <a:lstStyle/>
          <a:p>
            <a:pPr>
              <a:spcBef>
                <a:spcPct val="50000"/>
              </a:spcBef>
            </a:pPr>
            <a:r>
              <a:rPr lang="en-US" sz="1400">
                <a:solidFill>
                  <a:schemeClr val="accent1"/>
                </a:solidFill>
              </a:rPr>
              <a:t>Sense Amp</a:t>
            </a:r>
          </a:p>
        </p:txBody>
      </p:sp>
      <p:sp>
        <p:nvSpPr>
          <p:cNvPr id="743452" name="Text Box 28"/>
          <p:cNvSpPr txBox="1">
            <a:spLocks noChangeArrowheads="1"/>
          </p:cNvSpPr>
          <p:nvPr/>
        </p:nvSpPr>
        <p:spPr bwMode="auto">
          <a:xfrm>
            <a:off x="1991118" y="3733800"/>
            <a:ext cx="457200" cy="915988"/>
          </a:xfrm>
          <a:prstGeom prst="rect">
            <a:avLst/>
          </a:prstGeom>
          <a:noFill/>
          <a:ln w="19050">
            <a:noFill/>
            <a:miter lim="800000"/>
            <a:headEnd/>
            <a:tailEnd/>
          </a:ln>
          <a:effectLst/>
        </p:spPr>
        <p:txBody>
          <a:bodyPr wrap="square">
            <a:spAutoFit/>
          </a:bodyPr>
          <a:lstStyle/>
          <a:p>
            <a:pPr>
              <a:spcBef>
                <a:spcPct val="50000"/>
              </a:spcBef>
            </a:pPr>
            <a:r>
              <a:rPr lang="en-US"/>
              <a:t>.</a:t>
            </a:r>
            <a:br>
              <a:rPr lang="en-US"/>
            </a:br>
            <a:r>
              <a:rPr lang="en-US"/>
              <a:t>.</a:t>
            </a:r>
            <a:br>
              <a:rPr lang="en-US"/>
            </a:br>
            <a:r>
              <a:rPr lang="en-US"/>
              <a:t>.</a:t>
            </a:r>
          </a:p>
        </p:txBody>
      </p:sp>
      <p:sp>
        <p:nvSpPr>
          <p:cNvPr id="743453" name="Oval 29"/>
          <p:cNvSpPr>
            <a:spLocks noChangeArrowheads="1"/>
          </p:cNvSpPr>
          <p:nvPr/>
        </p:nvSpPr>
        <p:spPr bwMode="auto">
          <a:xfrm>
            <a:off x="848118" y="2286000"/>
            <a:ext cx="2286000" cy="1219200"/>
          </a:xfrm>
          <a:prstGeom prst="ellipse">
            <a:avLst/>
          </a:prstGeom>
          <a:noFill/>
          <a:ln w="19050">
            <a:solidFill>
              <a:srgbClr val="3366FF"/>
            </a:solidFill>
            <a:prstDash val="dash"/>
            <a:round/>
            <a:headEnd/>
            <a:tailEnd/>
          </a:ln>
          <a:effectLst/>
        </p:spPr>
        <p:txBody>
          <a:bodyPr wrap="square" anchor="ctr">
            <a:spAutoFit/>
          </a:bodyPr>
          <a:lstStyle/>
          <a:p>
            <a:endParaRPr lang="en-US"/>
          </a:p>
        </p:txBody>
      </p:sp>
      <p:sp>
        <p:nvSpPr>
          <p:cNvPr id="29" name="TextBox 28"/>
          <p:cNvSpPr txBox="1"/>
          <p:nvPr/>
        </p:nvSpPr>
        <p:spPr>
          <a:xfrm>
            <a:off x="227270" y="5721961"/>
            <a:ext cx="8600683" cy="369332"/>
          </a:xfrm>
          <a:prstGeom prst="rect">
            <a:avLst/>
          </a:prstGeom>
          <a:noFill/>
        </p:spPr>
        <p:txBody>
          <a:bodyPr wrap="square" rtlCol="0">
            <a:spAutoFit/>
          </a:bodyPr>
          <a:lstStyle/>
          <a:p>
            <a:r>
              <a:rPr lang="en-US" dirty="0">
                <a:solidFill>
                  <a:srgbClr val="C00000"/>
                </a:solidFill>
              </a:rPr>
              <a:t>Every read must have memory refreshing to restore the charge on the capacitor</a:t>
            </a:r>
          </a:p>
        </p:txBody>
      </p:sp>
      <p:pic>
        <p:nvPicPr>
          <p:cNvPr id="30" name="Picture 4" descr="Image result for sram internal structure">
            <a:extLst>
              <a:ext uri="{FF2B5EF4-FFF2-40B4-BE49-F238E27FC236}">
                <a16:creationId xmlns:a16="http://schemas.microsoft.com/office/drawing/2014/main" id="{30AE83B7-17F5-41E4-BA38-059B74A482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0215" y="2262981"/>
            <a:ext cx="2435225" cy="27644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2049B45-2863-4840-BCDF-B4676F8948CC}"/>
              </a:ext>
            </a:extLst>
          </p:cNvPr>
          <p:cNvSpPr/>
          <p:nvPr/>
        </p:nvSpPr>
        <p:spPr>
          <a:xfrm>
            <a:off x="3539172" y="3408519"/>
            <a:ext cx="2331765" cy="523220"/>
          </a:xfrm>
          <a:prstGeom prst="rect">
            <a:avLst/>
          </a:prstGeom>
        </p:spPr>
        <p:txBody>
          <a:bodyPr wrap="square">
            <a:spAutoFit/>
          </a:bodyPr>
          <a:lstStyle/>
          <a:p>
            <a:pPr lvl="2"/>
            <a:r>
              <a:rPr lang="en-US" sz="1400" i="1" dirty="0">
                <a:solidFill>
                  <a:schemeClr val="hlink"/>
                </a:solidFill>
              </a:rPr>
              <a:t>RAS </a:t>
            </a:r>
            <a:r>
              <a:rPr lang="en-US" sz="1400" dirty="0"/>
              <a:t>or </a:t>
            </a:r>
            <a:r>
              <a:rPr lang="en-US" sz="1400" i="1" dirty="0">
                <a:solidFill>
                  <a:schemeClr val="hlink"/>
                </a:solidFill>
              </a:rPr>
              <a:t>Row </a:t>
            </a:r>
          </a:p>
          <a:p>
            <a:pPr lvl="2"/>
            <a:r>
              <a:rPr lang="en-US" sz="1400" i="1" dirty="0">
                <a:solidFill>
                  <a:schemeClr val="hlink"/>
                </a:solidFill>
              </a:rPr>
              <a:t>Access Strobe</a:t>
            </a:r>
            <a:endParaRPr lang="en-US" sz="1400" dirty="0"/>
          </a:p>
        </p:txBody>
      </p:sp>
      <p:sp>
        <p:nvSpPr>
          <p:cNvPr id="3" name="Rectangle 2">
            <a:extLst>
              <a:ext uri="{FF2B5EF4-FFF2-40B4-BE49-F238E27FC236}">
                <a16:creationId xmlns:a16="http://schemas.microsoft.com/office/drawing/2014/main" id="{E853D044-7BC7-4E15-BF43-F8EBAEA91370}"/>
              </a:ext>
            </a:extLst>
          </p:cNvPr>
          <p:cNvSpPr/>
          <p:nvPr/>
        </p:nvSpPr>
        <p:spPr>
          <a:xfrm>
            <a:off x="4705054" y="1618297"/>
            <a:ext cx="3552319" cy="307777"/>
          </a:xfrm>
          <a:prstGeom prst="rect">
            <a:avLst/>
          </a:prstGeom>
        </p:spPr>
        <p:txBody>
          <a:bodyPr wrap="none">
            <a:spAutoFit/>
          </a:bodyPr>
          <a:lstStyle/>
          <a:p>
            <a:pPr lvl="2"/>
            <a:r>
              <a:rPr lang="en-US" sz="1400" i="1" dirty="0">
                <a:solidFill>
                  <a:schemeClr val="hlink"/>
                </a:solidFill>
              </a:rPr>
              <a:t>CAS</a:t>
            </a:r>
            <a:r>
              <a:rPr lang="en-US" sz="1400" dirty="0"/>
              <a:t> or </a:t>
            </a:r>
            <a:r>
              <a:rPr lang="en-US" sz="1400" i="1" dirty="0">
                <a:solidFill>
                  <a:schemeClr val="hlink"/>
                </a:solidFill>
              </a:rPr>
              <a:t>Column Access Strobe</a:t>
            </a:r>
          </a:p>
        </p:txBody>
      </p:sp>
      <p:sp>
        <p:nvSpPr>
          <p:cNvPr id="4" name="Rectangle: Single Corner Rounded 3">
            <a:extLst>
              <a:ext uri="{FF2B5EF4-FFF2-40B4-BE49-F238E27FC236}">
                <a16:creationId xmlns:a16="http://schemas.microsoft.com/office/drawing/2014/main" id="{34551103-AA61-4740-95F1-A45CAF86E84C}"/>
              </a:ext>
            </a:extLst>
          </p:cNvPr>
          <p:cNvSpPr/>
          <p:nvPr/>
        </p:nvSpPr>
        <p:spPr bwMode="auto">
          <a:xfrm>
            <a:off x="6050281" y="1926073"/>
            <a:ext cx="1672400" cy="121619"/>
          </a:xfrm>
          <a:prstGeom prst="round1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cxnSp>
        <p:nvCxnSpPr>
          <p:cNvPr id="6" name="Straight Arrow Connector 5">
            <a:extLst>
              <a:ext uri="{FF2B5EF4-FFF2-40B4-BE49-F238E27FC236}">
                <a16:creationId xmlns:a16="http://schemas.microsoft.com/office/drawing/2014/main" id="{582C8B96-34D0-491B-B163-F73B1B85F6AB}"/>
              </a:ext>
            </a:extLst>
          </p:cNvPr>
          <p:cNvCxnSpPr>
            <a:cxnSpLocks/>
          </p:cNvCxnSpPr>
          <p:nvPr/>
        </p:nvCxnSpPr>
        <p:spPr bwMode="auto">
          <a:xfrm>
            <a:off x="6925809" y="2047692"/>
            <a:ext cx="0" cy="215289"/>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42165195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E793CD-EFAD-414D-A292-77E1F8D90B26}"/>
              </a:ext>
            </a:extLst>
          </p:cNvPr>
          <p:cNvPicPr>
            <a:picLocks noChangeAspect="1"/>
          </p:cNvPicPr>
          <p:nvPr/>
        </p:nvPicPr>
        <p:blipFill>
          <a:blip r:embed="rId2"/>
          <a:stretch>
            <a:fillRect/>
          </a:stretch>
        </p:blipFill>
        <p:spPr>
          <a:xfrm>
            <a:off x="0" y="227187"/>
            <a:ext cx="9144000" cy="6403625"/>
          </a:xfrm>
          <a:prstGeom prst="rect">
            <a:avLst/>
          </a:prstGeom>
        </p:spPr>
      </p:pic>
    </p:spTree>
    <p:extLst>
      <p:ext uri="{BB962C8B-B14F-4D97-AF65-F5344CB8AC3E}">
        <p14:creationId xmlns:p14="http://schemas.microsoft.com/office/powerpoint/2010/main" val="4025726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625CF2-1869-46F6-88F1-094FFCB1FC50}"/>
              </a:ext>
            </a:extLst>
          </p:cNvPr>
          <p:cNvPicPr>
            <a:picLocks noChangeAspect="1"/>
          </p:cNvPicPr>
          <p:nvPr/>
        </p:nvPicPr>
        <p:blipFill>
          <a:blip r:embed="rId2"/>
          <a:stretch>
            <a:fillRect/>
          </a:stretch>
        </p:blipFill>
        <p:spPr>
          <a:xfrm>
            <a:off x="0" y="203790"/>
            <a:ext cx="9144000" cy="6450419"/>
          </a:xfrm>
          <a:prstGeom prst="rect">
            <a:avLst/>
          </a:prstGeom>
        </p:spPr>
      </p:pic>
    </p:spTree>
    <p:extLst>
      <p:ext uri="{BB962C8B-B14F-4D97-AF65-F5344CB8AC3E}">
        <p14:creationId xmlns:p14="http://schemas.microsoft.com/office/powerpoint/2010/main" val="2285212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A7FF66-A6F0-48DD-9DFA-5CCFDA611218}"/>
              </a:ext>
            </a:extLst>
          </p:cNvPr>
          <p:cNvPicPr>
            <a:picLocks noChangeAspect="1"/>
          </p:cNvPicPr>
          <p:nvPr/>
        </p:nvPicPr>
        <p:blipFill>
          <a:blip r:embed="rId2"/>
          <a:stretch>
            <a:fillRect/>
          </a:stretch>
        </p:blipFill>
        <p:spPr>
          <a:xfrm>
            <a:off x="0" y="95057"/>
            <a:ext cx="9144000" cy="6667886"/>
          </a:xfrm>
          <a:prstGeom prst="rect">
            <a:avLst/>
          </a:prstGeom>
        </p:spPr>
      </p:pic>
    </p:spTree>
    <p:extLst>
      <p:ext uri="{BB962C8B-B14F-4D97-AF65-F5344CB8AC3E}">
        <p14:creationId xmlns:p14="http://schemas.microsoft.com/office/powerpoint/2010/main" val="4074198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990600" y="304800"/>
            <a:ext cx="7162800" cy="838200"/>
          </a:xfrm>
        </p:spPr>
        <p:txBody>
          <a:bodyPr/>
          <a:lstStyle/>
          <a:p>
            <a:r>
              <a:rPr lang="en-US" dirty="0"/>
              <a:t>High Memory Demand for </a:t>
            </a:r>
            <a:r>
              <a:rPr lang="en-US" dirty="0" err="1"/>
              <a:t>Multicore</a:t>
            </a:r>
            <a:r>
              <a:rPr lang="en-US" dirty="0"/>
              <a:t> Processors</a:t>
            </a:r>
            <a:endParaRPr lang="en-AU" dirty="0"/>
          </a:p>
        </p:txBody>
      </p:sp>
      <p:sp>
        <p:nvSpPr>
          <p:cNvPr id="242691" name="Rectangle 3"/>
          <p:cNvSpPr>
            <a:spLocks noGrp="1" noChangeArrowheads="1"/>
          </p:cNvSpPr>
          <p:nvPr>
            <p:ph type="body" idx="1"/>
          </p:nvPr>
        </p:nvSpPr>
        <p:spPr>
          <a:xfrm>
            <a:off x="609600" y="1295400"/>
            <a:ext cx="8001000" cy="4953000"/>
          </a:xfrm>
        </p:spPr>
        <p:txBody>
          <a:bodyPr/>
          <a:lstStyle/>
          <a:p>
            <a:pPr lvl="1">
              <a:lnSpc>
                <a:spcPct val="90000"/>
              </a:lnSpc>
              <a:buNone/>
            </a:pPr>
            <a:r>
              <a:rPr lang="en-US" sz="2400" dirty="0"/>
              <a:t>Aggregate peak bandwidth grows with # cores:</a:t>
            </a:r>
          </a:p>
          <a:p>
            <a:pPr lvl="2">
              <a:lnSpc>
                <a:spcPct val="90000"/>
              </a:lnSpc>
            </a:pPr>
            <a:r>
              <a:rPr lang="en-US" sz="2400" dirty="0"/>
              <a:t>Intel Core i7 can generate two references per core per clock</a:t>
            </a:r>
          </a:p>
          <a:p>
            <a:pPr lvl="2">
              <a:lnSpc>
                <a:spcPct val="90000"/>
              </a:lnSpc>
            </a:pPr>
            <a:r>
              <a:rPr lang="en-US" sz="2400" dirty="0"/>
              <a:t>Four cores and 3.2 GHz clock</a:t>
            </a:r>
          </a:p>
          <a:p>
            <a:pPr lvl="3">
              <a:lnSpc>
                <a:spcPct val="90000"/>
              </a:lnSpc>
              <a:buNone/>
            </a:pPr>
            <a:r>
              <a:rPr lang="en-US" sz="1800" dirty="0"/>
              <a:t>25.6 billion 64-bit data references/second +</a:t>
            </a:r>
          </a:p>
          <a:p>
            <a:pPr lvl="3">
              <a:lnSpc>
                <a:spcPct val="90000"/>
              </a:lnSpc>
              <a:buNone/>
            </a:pPr>
            <a:r>
              <a:rPr lang="en-US" sz="1800" dirty="0"/>
              <a:t>12.8 billion 128-bit instruction references</a:t>
            </a:r>
          </a:p>
          <a:p>
            <a:pPr lvl="3">
              <a:lnSpc>
                <a:spcPct val="90000"/>
              </a:lnSpc>
              <a:buNone/>
            </a:pPr>
            <a:r>
              <a:rPr lang="en-US" sz="1800" dirty="0"/>
              <a:t>= 409.6 GB/s!</a:t>
            </a:r>
          </a:p>
          <a:p>
            <a:pPr lvl="2">
              <a:lnSpc>
                <a:spcPct val="90000"/>
              </a:lnSpc>
            </a:pPr>
            <a:r>
              <a:rPr lang="en-US" sz="2400" dirty="0"/>
              <a:t>DRAM bandwidth is only 6% of this (25 GB/s)</a:t>
            </a:r>
          </a:p>
          <a:p>
            <a:pPr lvl="2">
              <a:lnSpc>
                <a:spcPct val="90000"/>
              </a:lnSpc>
            </a:pPr>
            <a:r>
              <a:rPr lang="en-US" sz="2400" dirty="0"/>
              <a:t>Requires:</a:t>
            </a:r>
          </a:p>
          <a:p>
            <a:pPr lvl="3">
              <a:lnSpc>
                <a:spcPct val="90000"/>
              </a:lnSpc>
            </a:pPr>
            <a:r>
              <a:rPr lang="en-US" sz="1800" dirty="0"/>
              <a:t>Multi-port, pipelined caches</a:t>
            </a:r>
          </a:p>
          <a:p>
            <a:pPr lvl="3">
              <a:lnSpc>
                <a:spcPct val="90000"/>
              </a:lnSpc>
            </a:pPr>
            <a:r>
              <a:rPr lang="en-US" sz="1800" dirty="0"/>
              <a:t>Two levels of cache per core</a:t>
            </a:r>
          </a:p>
          <a:p>
            <a:pPr lvl="3">
              <a:lnSpc>
                <a:spcPct val="90000"/>
              </a:lnSpc>
            </a:pPr>
            <a:r>
              <a:rPr lang="en-US" sz="1800" dirty="0"/>
              <a:t>Shared third-level cache on chip</a:t>
            </a:r>
          </a:p>
        </p:txBody>
      </p:sp>
      <p:sp>
        <p:nvSpPr>
          <p:cNvPr id="6" name="Text Box 5"/>
          <p:cNvSpPr txBox="1">
            <a:spLocks noChangeArrowheads="1"/>
          </p:cNvSpPr>
          <p:nvPr/>
        </p:nvSpPr>
        <p:spPr bwMode="auto">
          <a:xfrm rot="5400000">
            <a:off x="8265583" y="511587"/>
            <a:ext cx="1390124"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Introduction</a:t>
            </a:r>
          </a:p>
        </p:txBody>
      </p:sp>
    </p:spTree>
    <p:extLst>
      <p:ext uri="{BB962C8B-B14F-4D97-AF65-F5344CB8AC3E}">
        <p14:creationId xmlns:p14="http://schemas.microsoft.com/office/powerpoint/2010/main" val="2487629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8" name="Picture 6" descr="f02-12-97801238387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093788"/>
            <a:ext cx="7620000" cy="2647950"/>
          </a:xfrm>
          <a:prstGeom prst="rect">
            <a:avLst/>
          </a:prstGeom>
          <a:noFill/>
          <a:extLst>
            <a:ext uri="{909E8E84-426E-40DD-AFC4-6F175D3DCCD1}">
              <a14:hiddenFill xmlns:a14="http://schemas.microsoft.com/office/drawing/2010/main">
                <a:solidFill>
                  <a:srgbClr val="FFFFFF"/>
                </a:solidFill>
              </a14:hiddenFill>
            </a:ext>
          </a:extLst>
        </p:spPr>
      </p:pic>
      <p:sp>
        <p:nvSpPr>
          <p:cNvPr id="44039" name="Rectangle 7"/>
          <p:cNvSpPr>
            <a:spLocks noChangeArrowheads="1"/>
          </p:cNvSpPr>
          <p:nvPr/>
        </p:nvSpPr>
        <p:spPr bwMode="auto">
          <a:xfrm>
            <a:off x="534194" y="4572000"/>
            <a:ext cx="8062912"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GB" altLang="en-US" sz="1200" dirty="0"/>
              <a:t>Figure 2.12 Internal organization of a DRAM. </a:t>
            </a:r>
            <a:r>
              <a:rPr lang="en-GB" altLang="en-US" sz="1200" b="0" dirty="0"/>
              <a:t>Modern DRAMs are organized in banks, typically four for DDR3. Each bank consists of a series of rows. Sending a PRE (</a:t>
            </a:r>
            <a:r>
              <a:rPr lang="en-GB" altLang="en-US" sz="1200" b="0" dirty="0" err="1"/>
              <a:t>precharge</a:t>
            </a:r>
            <a:r>
              <a:rPr lang="en-GB" altLang="en-US" sz="1200" b="0" dirty="0"/>
              <a:t>) command opens or closes a bank. A row address is sent with an Act (activate), which causes the row to transfer to a buffer. When the row is in the buffer, it can be transferred by successive column addresses at whatever the width of the DRAM is (typically 4, 8, or 16 bits in DDR3) or by specifying a block transfer and the starting address. Each command, as well as block transfers, are synchronized with a clock.</a:t>
            </a:r>
            <a:r>
              <a:rPr lang="en-US" altLang="en-US" sz="1200" dirty="0"/>
              <a:t> </a:t>
            </a:r>
          </a:p>
        </p:txBody>
      </p:sp>
      <p:sp>
        <p:nvSpPr>
          <p:cNvPr id="2" name="TextBox 1">
            <a:extLst>
              <a:ext uri="{FF2B5EF4-FFF2-40B4-BE49-F238E27FC236}">
                <a16:creationId xmlns:a16="http://schemas.microsoft.com/office/drawing/2014/main" id="{D9E93A83-1531-4F25-B945-B3B4086A3817}"/>
              </a:ext>
            </a:extLst>
          </p:cNvPr>
          <p:cNvSpPr txBox="1"/>
          <p:nvPr/>
        </p:nvSpPr>
        <p:spPr>
          <a:xfrm>
            <a:off x="3276600" y="152400"/>
            <a:ext cx="4572000" cy="646331"/>
          </a:xfrm>
          <a:prstGeom prst="rect">
            <a:avLst/>
          </a:prstGeom>
          <a:noFill/>
        </p:spPr>
        <p:txBody>
          <a:bodyPr wrap="square" rtlCol="0">
            <a:spAutoFit/>
          </a:bodyPr>
          <a:lstStyle/>
          <a:p>
            <a:r>
              <a:rPr lang="en-US" sz="3600" b="1" dirty="0">
                <a:solidFill>
                  <a:srgbClr val="2D6CC0"/>
                </a:solidFill>
              </a:rPr>
              <a:t>DRAM Banks</a:t>
            </a:r>
          </a:p>
        </p:txBody>
      </p:sp>
    </p:spTree>
    <p:extLst>
      <p:ext uri="{BB962C8B-B14F-4D97-AF65-F5344CB8AC3E}">
        <p14:creationId xmlns:p14="http://schemas.microsoft.com/office/powerpoint/2010/main" val="2057946032"/>
      </p:ext>
    </p:extLst>
  </p:cSld>
  <p:clrMapOvr>
    <a:masterClrMapping/>
  </p:clrMapOvr>
</p:sld>
</file>

<file path=ppt/theme/theme1.xml><?xml version="1.0" encoding="utf-8"?>
<a:theme xmlns:a="http://schemas.openxmlformats.org/drawingml/2006/main" name="1_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Microsoft Office 98">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11403</TotalTime>
  <Pages>61</Pages>
  <Words>1359</Words>
  <Application>Microsoft Office PowerPoint</Application>
  <PresentationFormat>Letter Paper (8.5x11 in)</PresentationFormat>
  <Paragraphs>272</Paragraphs>
  <Slides>31</Slides>
  <Notes>9</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0</vt:i4>
      </vt:variant>
      <vt:variant>
        <vt:lpstr>Slide Titles</vt:lpstr>
      </vt:variant>
      <vt:variant>
        <vt:i4>31</vt:i4>
      </vt:variant>
    </vt:vector>
  </HeadingPairs>
  <TitlesOfParts>
    <vt:vector size="36" baseType="lpstr">
      <vt:lpstr>Arial</vt:lpstr>
      <vt:lpstr>Comic Sans MS</vt:lpstr>
      <vt:lpstr>Helvetica</vt:lpstr>
      <vt:lpstr>Times New Roman</vt:lpstr>
      <vt:lpstr>1_Microsoft Office 98</vt:lpstr>
      <vt:lpstr>CS203A Graduate Computer Architecture Lecture 6  Main Memory  Note: Some Slides taken from Prof. Onur Mutlu’s class at CMU</vt:lpstr>
      <vt:lpstr>PowerPoint Presentation</vt:lpstr>
      <vt:lpstr>Memory Technology</vt:lpstr>
      <vt:lpstr>Dynamic RAM</vt:lpstr>
      <vt:lpstr>PowerPoint Presentation</vt:lpstr>
      <vt:lpstr>PowerPoint Presentation</vt:lpstr>
      <vt:lpstr>PowerPoint Presentation</vt:lpstr>
      <vt:lpstr>High Memory Demand for Multicore Processors</vt:lpstr>
      <vt:lpstr>PowerPoint Presentation</vt:lpstr>
      <vt:lpstr>PowerPoint Presentation</vt:lpstr>
      <vt:lpstr>PowerPoint Presentation</vt:lpstr>
      <vt:lpstr>PowerPoint Presentation</vt:lpstr>
      <vt:lpstr>Memory Interleaving Also helps to reduce memory latency in single cores</vt:lpstr>
      <vt:lpstr>Memory and Bus Organizations</vt:lpstr>
      <vt:lpstr>Memory Access Time 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Memory Technology</vt:lpstr>
      <vt:lpstr>DRAM Technology</vt:lpstr>
      <vt:lpstr>Memory Optimizations</vt:lpstr>
      <vt:lpstr>Memory Optimizations</vt:lpstr>
      <vt:lpstr>Memory Optimizations</vt:lpstr>
      <vt:lpstr>Other Types of DRAM</vt:lpstr>
      <vt:lpstr>Memory Optimizations</vt:lpstr>
      <vt:lpstr>Memory Power Consumption</vt:lpstr>
      <vt:lpstr>Flash Memory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227</cp:revision>
  <cp:lastPrinted>1999-10-22T19:54:41Z</cp:lastPrinted>
  <dcterms:created xsi:type="dcterms:W3CDTF">1996-09-04T07:14:34Z</dcterms:created>
  <dcterms:modified xsi:type="dcterms:W3CDTF">2018-01-25T19:40:09Z</dcterms:modified>
</cp:coreProperties>
</file>