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359" r:id="rId3"/>
    <p:sldId id="325" r:id="rId4"/>
    <p:sldId id="301" r:id="rId5"/>
    <p:sldId id="352" r:id="rId6"/>
    <p:sldId id="360" r:id="rId7"/>
    <p:sldId id="361" r:id="rId8"/>
    <p:sldId id="362" r:id="rId9"/>
    <p:sldId id="320" r:id="rId10"/>
    <p:sldId id="262" r:id="rId11"/>
    <p:sldId id="323" r:id="rId12"/>
    <p:sldId id="353" r:id="rId13"/>
    <p:sldId id="326" r:id="rId14"/>
    <p:sldId id="329" r:id="rId15"/>
    <p:sldId id="330" r:id="rId16"/>
    <p:sldId id="331" r:id="rId17"/>
    <p:sldId id="333" r:id="rId18"/>
    <p:sldId id="334" r:id="rId19"/>
    <p:sldId id="363" r:id="rId20"/>
    <p:sldId id="356" r:id="rId21"/>
    <p:sldId id="357" r:id="rId22"/>
    <p:sldId id="358" r:id="rId23"/>
    <p:sldId id="343" r:id="rId24"/>
    <p:sldId id="344" r:id="rId25"/>
    <p:sldId id="355" r:id="rId26"/>
    <p:sldId id="345" r:id="rId27"/>
    <p:sldId id="346" r:id="rId28"/>
  </p:sldIdLst>
  <p:sldSz cx="9144000" cy="6858000" type="letter"/>
  <p:notesSz cx="6858000" cy="9144000"/>
  <p:defaultTextStyle>
    <a:defPPr>
      <a:defRPr lang="en-US"/>
    </a:defPPr>
    <a:lvl1pPr algn="l" rtl="0" eaLnBrk="0" fontAlgn="base" hangingPunct="0">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787"/>
    <p:restoredTop sz="90929"/>
  </p:normalViewPr>
  <p:slideViewPr>
    <p:cSldViewPr>
      <p:cViewPr varScale="1">
        <p:scale>
          <a:sx n="76" d="100"/>
          <a:sy n="76" d="100"/>
        </p:scale>
        <p:origin x="696"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8.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1175" y="8710613"/>
            <a:ext cx="757238" cy="254000"/>
          </a:xfrm>
          <a:prstGeom prst="rect">
            <a:avLst/>
          </a:prstGeom>
          <a:noFill/>
          <a:ln w="12700">
            <a:noFill/>
            <a:miter lim="800000"/>
            <a:headEnd/>
            <a:tailEnd/>
          </a:ln>
          <a:effectLst/>
        </p:spPr>
        <p:txBody>
          <a:bodyPr wrap="none" lIns="87313" tIns="44450" rIns="87313" bIns="44450">
            <a:spAutoFit/>
          </a:bodyPr>
          <a:lstStyle/>
          <a:p>
            <a:pPr algn="ctr" defTabSz="868363">
              <a:lnSpc>
                <a:spcPct val="90000"/>
              </a:lnSpc>
            </a:pPr>
            <a:r>
              <a:rPr lang="en-US" sz="1200"/>
              <a:t>Page </a:t>
            </a:r>
            <a:fld id="{5BEC07F2-5DDF-41C6-83E8-08E83E245848}" type="slidenum">
              <a:rPr lang="en-US" sz="1200"/>
              <a:pPr algn="ctr" defTabSz="868363">
                <a:lnSpc>
                  <a:spcPct val="90000"/>
                </a:lnSpc>
              </a:pPr>
              <a:t>‹#›</a:t>
            </a:fld>
            <a:endParaRPr lang="en-US" sz="1200"/>
          </a:p>
        </p:txBody>
      </p:sp>
    </p:spTree>
    <p:extLst>
      <p:ext uri="{BB962C8B-B14F-4D97-AF65-F5344CB8AC3E}">
        <p14:creationId xmlns:p14="http://schemas.microsoft.com/office/powerpoint/2010/main" val="3421198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1175" y="8710613"/>
            <a:ext cx="757238" cy="254000"/>
          </a:xfrm>
          <a:prstGeom prst="rect">
            <a:avLst/>
          </a:prstGeom>
          <a:noFill/>
          <a:ln w="12700">
            <a:noFill/>
            <a:miter lim="800000"/>
            <a:headEnd/>
            <a:tailEnd/>
          </a:ln>
          <a:effectLst/>
        </p:spPr>
        <p:txBody>
          <a:bodyPr wrap="none" lIns="87313" tIns="44450" rIns="87313" bIns="44450">
            <a:spAutoFit/>
          </a:bodyPr>
          <a:lstStyle/>
          <a:p>
            <a:pPr algn="ctr" defTabSz="868363">
              <a:lnSpc>
                <a:spcPct val="90000"/>
              </a:lnSpc>
            </a:pPr>
            <a:r>
              <a:rPr lang="en-US" sz="1200"/>
              <a:t>Page </a:t>
            </a:r>
            <a:fld id="{E94E2DB2-5B1C-48B0-9A14-03AB052C9938}" type="slidenum">
              <a:rPr lang="en-US" sz="1200"/>
              <a:pPr algn="ctr" defTabSz="868363">
                <a:lnSpc>
                  <a:spcPct val="90000"/>
                </a:lnSpc>
              </a:pPr>
              <a:t>‹#›</a:t>
            </a:fld>
            <a:endParaRPr lang="en-US" sz="1200"/>
          </a:p>
        </p:txBody>
      </p:sp>
      <p:sp>
        <p:nvSpPr>
          <p:cNvPr id="205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9211608"/>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0"/>
            <a:ext cx="3076575" cy="511175"/>
          </a:xfrm>
          <a:prstGeom prst="rect">
            <a:avLst/>
          </a:prstGeom>
          <a:ln/>
        </p:spPr>
        <p:txBody>
          <a:bodyPr/>
          <a:lstStyle/>
          <a:p>
            <a:r>
              <a:rPr lang="en-US"/>
              <a:t>The University of Adelaide, School of Computer Science</a:t>
            </a:r>
          </a:p>
        </p:txBody>
      </p:sp>
      <p:sp>
        <p:nvSpPr>
          <p:cNvPr id="5" name="Rectangle 3"/>
          <p:cNvSpPr>
            <a:spLocks noGrp="1" noChangeArrowheads="1"/>
          </p:cNvSpPr>
          <p:nvPr>
            <p:ph type="dt" idx="1"/>
          </p:nvPr>
        </p:nvSpPr>
        <p:spPr>
          <a:xfrm>
            <a:off x="4022725" y="0"/>
            <a:ext cx="3076575" cy="511175"/>
          </a:xfrm>
          <a:prstGeom prst="rect">
            <a:avLst/>
          </a:prstGeom>
          <a:ln/>
        </p:spPr>
        <p:txBody>
          <a:bodyPr/>
          <a:lstStyle/>
          <a:p>
            <a:fld id="{07DA533B-45CB-4337-89C6-857AE8953CCB}" type="datetime3">
              <a:rPr lang="en-US"/>
              <a:pPr/>
              <a:t>16 January 2018</a:t>
            </a:fld>
            <a:endParaRPr lang="en-US"/>
          </a:p>
        </p:txBody>
      </p:sp>
      <p:sp>
        <p:nvSpPr>
          <p:cNvPr id="6" name="Rectangle 6"/>
          <p:cNvSpPr>
            <a:spLocks noGrp="1" noChangeArrowheads="1"/>
          </p:cNvSpPr>
          <p:nvPr>
            <p:ph type="ftr" sz="quarter" idx="4"/>
          </p:nvPr>
        </p:nvSpPr>
        <p:spPr>
          <a:xfrm>
            <a:off x="0" y="9723438"/>
            <a:ext cx="3076575" cy="511175"/>
          </a:xfrm>
          <a:prstGeom prst="rect">
            <a:avLst/>
          </a:prstGeom>
          <a:ln/>
        </p:spPr>
        <p:txBody>
          <a:bodyPr/>
          <a:lstStyle/>
          <a:p>
            <a:r>
              <a:rPr lang="en-US"/>
              <a:t>Chapter 2 — Instructions: Language of the Computer</a:t>
            </a:r>
          </a:p>
        </p:txBody>
      </p:sp>
      <p:sp>
        <p:nvSpPr>
          <p:cNvPr id="7" name="Rectangle 7"/>
          <p:cNvSpPr>
            <a:spLocks noGrp="1" noChangeArrowheads="1"/>
          </p:cNvSpPr>
          <p:nvPr>
            <p:ph type="sldNum" sz="quarter" idx="5"/>
          </p:nvPr>
        </p:nvSpPr>
        <p:spPr>
          <a:xfrm>
            <a:off x="4022725" y="9723438"/>
            <a:ext cx="3076575" cy="511175"/>
          </a:xfrm>
          <a:prstGeom prst="rect">
            <a:avLst/>
          </a:prstGeom>
          <a:ln/>
        </p:spPr>
        <p:txBody>
          <a:bodyPr/>
          <a:lstStyle/>
          <a:p>
            <a:fld id="{AD67176E-D0DA-4D40-9114-1A30A59F807E}" type="slidenum">
              <a:rPr lang="en-US"/>
              <a:pPr/>
              <a:t>2</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451058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14248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ChangeArrowheads="1"/>
          </p:cNvSpPr>
          <p:nvPr>
            <p:ph type="body" idx="1"/>
          </p:nvPr>
        </p:nvSpPr>
        <p:spPr>
          <a:noFill/>
          <a:ln/>
        </p:spPr>
        <p:txBody>
          <a:bodyPr lIns="90480" rIns="90480"/>
          <a:lstStyle/>
          <a:p>
            <a:r>
              <a:rPr lang="en-US" dirty="0"/>
              <a:t>Intuitive Model by Mark Hill</a:t>
            </a:r>
          </a:p>
          <a:p>
            <a:endParaRPr lang="en-US" dirty="0"/>
          </a:p>
        </p:txBody>
      </p:sp>
      <p:sp>
        <p:nvSpPr>
          <p:cNvPr id="580611" name="Rectangle 3"/>
          <p:cNvSpPr>
            <a:spLocks noGrp="1" noRot="1" noChangeAspect="1" noChangeArrowheads="1" noTextEdit="1"/>
          </p:cNvSpPr>
          <p:nvPr>
            <p:ph type="sldImg"/>
          </p:nvPr>
        </p:nvSpPr>
        <p:spPr>
          <a:xfrm>
            <a:off x="1150938" y="692150"/>
            <a:ext cx="4556125" cy="3416300"/>
          </a:xfrm>
          <a:ln cap="flat"/>
        </p:spPr>
      </p:sp>
    </p:spTree>
    <p:extLst>
      <p:ext uri="{BB962C8B-B14F-4D97-AF65-F5344CB8AC3E}">
        <p14:creationId xmlns:p14="http://schemas.microsoft.com/office/powerpoint/2010/main" val="2110300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16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21</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4211464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07DA533B-45CB-4337-89C6-857AE8953CCB}" type="datetime3">
              <a:rPr lang="en-US"/>
              <a:pPr/>
              <a:t>16 January 2018</a:t>
            </a:fld>
            <a:endParaRPr lang="en-US"/>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AD67176E-D0DA-4D40-9114-1A30A59F807E}" type="slidenum">
              <a:rPr lang="en-US"/>
              <a:pPr/>
              <a:t>25</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799843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xfrm>
            <a:off x="-22325" y="8713108"/>
            <a:ext cx="2978051" cy="408214"/>
          </a:xfrm>
          <a:prstGeom prst="rect">
            <a:avLst/>
          </a:prstGeom>
          <a:ln/>
        </p:spPr>
        <p:txBody>
          <a:bodyPr lIns="86493" tIns="43247" rIns="86493" bIns="43247"/>
          <a:lstStyle/>
          <a:p>
            <a:r>
              <a:rPr lang="en-US" dirty="0"/>
              <a:t>CS258 S99</a:t>
            </a:r>
          </a:p>
        </p:txBody>
      </p:sp>
      <p:sp>
        <p:nvSpPr>
          <p:cNvPr id="7" name="Rectangle 5"/>
          <p:cNvSpPr>
            <a:spLocks noGrp="1" noChangeArrowheads="1"/>
          </p:cNvSpPr>
          <p:nvPr>
            <p:ph type="sldNum" sz="quarter" idx="5"/>
          </p:nvPr>
        </p:nvSpPr>
        <p:spPr>
          <a:xfrm>
            <a:off x="3902274" y="8713108"/>
            <a:ext cx="2978051" cy="408214"/>
          </a:xfrm>
          <a:prstGeom prst="rect">
            <a:avLst/>
          </a:prstGeom>
          <a:ln/>
        </p:spPr>
        <p:txBody>
          <a:bodyPr lIns="86493" tIns="43247" rIns="86493" bIns="43247"/>
          <a:lstStyle/>
          <a:p>
            <a:fld id="{39249B52-6A6D-4F53-BB41-60E6C0BAEE12}" type="slidenum">
              <a:rPr lang="en-US"/>
              <a:pPr/>
              <a:t>3</a:t>
            </a:fld>
            <a:endParaRPr lang="en-US" dirty="0"/>
          </a:p>
        </p:txBody>
      </p:sp>
      <p:sp>
        <p:nvSpPr>
          <p:cNvPr id="722946" name="Rectangle 2"/>
          <p:cNvSpPr>
            <a:spLocks noGrp="1" noChangeArrowheads="1"/>
          </p:cNvSpPr>
          <p:nvPr>
            <p:ph type="body" idx="1"/>
          </p:nvPr>
        </p:nvSpPr>
        <p:spPr>
          <a:xfrm>
            <a:off x="913805" y="4342191"/>
            <a:ext cx="5030391" cy="4115405"/>
          </a:xfrm>
          <a:noFill/>
          <a:ln/>
        </p:spPr>
        <p:txBody>
          <a:bodyPr lIns="90467" tIns="44440" rIns="90467" bIns="44440"/>
          <a:lstStyle/>
          <a:p>
            <a:endParaRPr lang="en-US" dirty="0"/>
          </a:p>
          <a:p>
            <a:r>
              <a:rPr lang="en-US" dirty="0"/>
              <a:t>Y-axis is performance</a:t>
            </a:r>
          </a:p>
          <a:p>
            <a:r>
              <a:rPr lang="en-US" dirty="0"/>
              <a:t>X-axis is time</a:t>
            </a:r>
          </a:p>
          <a:p>
            <a:r>
              <a:rPr lang="en-US" dirty="0"/>
              <a:t>Latency</a:t>
            </a:r>
          </a:p>
          <a:p>
            <a:r>
              <a:rPr lang="en-US" dirty="0"/>
              <a:t>Cliché: </a:t>
            </a:r>
          </a:p>
          <a:p>
            <a:r>
              <a:rPr lang="en-US" dirty="0"/>
              <a:t>Not e that x86 didn’t have cache on chip until 1989</a:t>
            </a:r>
          </a:p>
        </p:txBody>
      </p:sp>
      <p:sp>
        <p:nvSpPr>
          <p:cNvPr id="722947" name="Rectangle 3"/>
          <p:cNvSpPr>
            <a:spLocks noGrp="1" noRot="1" noChangeAspect="1" noChangeArrowheads="1" noTextEdit="1"/>
          </p:cNvSpPr>
          <p:nvPr>
            <p:ph type="sldImg"/>
          </p:nvPr>
        </p:nvSpPr>
        <p:spPr>
          <a:xfrm>
            <a:off x="1152525" y="692150"/>
            <a:ext cx="4554538" cy="3417888"/>
          </a:xfrm>
          <a:ln cap="flat"/>
        </p:spPr>
      </p:sp>
    </p:spTree>
    <p:extLst>
      <p:ext uri="{BB962C8B-B14F-4D97-AF65-F5344CB8AC3E}">
        <p14:creationId xmlns:p14="http://schemas.microsoft.com/office/powerpoint/2010/main" val="2197152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bwMode="auto">
          <a:xfrm>
            <a:off x="1157288" y="587375"/>
            <a:ext cx="4556125" cy="3416300"/>
          </a:xfrm>
          <a:prstGeom prst="rect">
            <a:avLst/>
          </a:prstGeom>
          <a:solidFill>
            <a:srgbClr val="FFFFFF"/>
          </a:solidFill>
          <a:ln>
            <a:solidFill>
              <a:srgbClr val="000000"/>
            </a:solidFill>
            <a:miter lim="800000"/>
            <a:headEnd/>
            <a:tailEnd/>
          </a:ln>
        </p:spPr>
      </p:sp>
      <p:sp>
        <p:nvSpPr>
          <p:cNvPr id="58371" name="Rectangle 3"/>
          <p:cNvSpPr>
            <a:spLocks noGrp="1" noChangeArrowheads="1"/>
          </p:cNvSpPr>
          <p:nvPr>
            <p:ph type="body" idx="1"/>
          </p:nvPr>
        </p:nvSpPr>
        <p:spPr bwMode="auto">
          <a:xfrm>
            <a:off x="515938" y="4343400"/>
            <a:ext cx="5910262"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3603298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16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5</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562098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0"/>
            <a:ext cx="3076575" cy="511175"/>
          </a:xfrm>
          <a:prstGeom prst="rect">
            <a:avLst/>
          </a:prstGeom>
          <a:ln/>
        </p:spPr>
        <p:txBody>
          <a:bodyPr/>
          <a:lstStyle/>
          <a:p>
            <a:r>
              <a:rPr lang="en-US"/>
              <a:t>The University of Adelaide, School of Computer Science</a:t>
            </a:r>
          </a:p>
        </p:txBody>
      </p:sp>
      <p:sp>
        <p:nvSpPr>
          <p:cNvPr id="5" name="Rectangle 3"/>
          <p:cNvSpPr>
            <a:spLocks noGrp="1" noChangeArrowheads="1"/>
          </p:cNvSpPr>
          <p:nvPr>
            <p:ph type="dt" idx="1"/>
          </p:nvPr>
        </p:nvSpPr>
        <p:spPr>
          <a:xfrm>
            <a:off x="4022725" y="0"/>
            <a:ext cx="3076575" cy="511175"/>
          </a:xfrm>
          <a:prstGeom prst="rect">
            <a:avLst/>
          </a:prstGeom>
          <a:ln/>
        </p:spPr>
        <p:txBody>
          <a:bodyPr/>
          <a:lstStyle/>
          <a:p>
            <a:fld id="{07DA533B-45CB-4337-89C6-857AE8953CCB}" type="datetime3">
              <a:rPr lang="en-US"/>
              <a:pPr/>
              <a:t>16 January 2018</a:t>
            </a:fld>
            <a:endParaRPr lang="en-US"/>
          </a:p>
        </p:txBody>
      </p:sp>
      <p:sp>
        <p:nvSpPr>
          <p:cNvPr id="6" name="Rectangle 6"/>
          <p:cNvSpPr>
            <a:spLocks noGrp="1" noChangeArrowheads="1"/>
          </p:cNvSpPr>
          <p:nvPr>
            <p:ph type="ftr" sz="quarter" idx="4"/>
          </p:nvPr>
        </p:nvSpPr>
        <p:spPr>
          <a:xfrm>
            <a:off x="0" y="9723438"/>
            <a:ext cx="3076575" cy="511175"/>
          </a:xfrm>
          <a:prstGeom prst="rect">
            <a:avLst/>
          </a:prstGeom>
          <a:ln/>
        </p:spPr>
        <p:txBody>
          <a:bodyPr/>
          <a:lstStyle/>
          <a:p>
            <a:r>
              <a:rPr lang="en-US"/>
              <a:t>Chapter 2 — Instructions: Language of the Computer</a:t>
            </a:r>
          </a:p>
        </p:txBody>
      </p:sp>
      <p:sp>
        <p:nvSpPr>
          <p:cNvPr id="7" name="Rectangle 7"/>
          <p:cNvSpPr>
            <a:spLocks noGrp="1" noChangeArrowheads="1"/>
          </p:cNvSpPr>
          <p:nvPr>
            <p:ph type="sldNum" sz="quarter" idx="5"/>
          </p:nvPr>
        </p:nvSpPr>
        <p:spPr>
          <a:xfrm>
            <a:off x="4022725" y="9723438"/>
            <a:ext cx="3076575" cy="511175"/>
          </a:xfrm>
          <a:prstGeom prst="rect">
            <a:avLst/>
          </a:prstGeom>
          <a:ln/>
        </p:spPr>
        <p:txBody>
          <a:bodyPr/>
          <a:lstStyle/>
          <a:p>
            <a:fld id="{AD67176E-D0DA-4D40-9114-1A30A59F807E}" type="slidenum">
              <a:rPr lang="en-US"/>
              <a:pPr/>
              <a:t>6</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207934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0"/>
            <a:ext cx="3076575" cy="511175"/>
          </a:xfrm>
          <a:prstGeom prst="rect">
            <a:avLst/>
          </a:prstGeom>
          <a:ln/>
        </p:spPr>
        <p:txBody>
          <a:bodyPr/>
          <a:lstStyle/>
          <a:p>
            <a:r>
              <a:rPr lang="en-AU"/>
              <a:t>Morgan Kaufmann Publishers</a:t>
            </a:r>
          </a:p>
        </p:txBody>
      </p:sp>
      <p:sp>
        <p:nvSpPr>
          <p:cNvPr id="5" name="Rectangle 3"/>
          <p:cNvSpPr>
            <a:spLocks noGrp="1" noChangeArrowheads="1"/>
          </p:cNvSpPr>
          <p:nvPr>
            <p:ph type="dt" idx="1"/>
          </p:nvPr>
        </p:nvSpPr>
        <p:spPr>
          <a:xfrm>
            <a:off x="4022725" y="0"/>
            <a:ext cx="3076575" cy="511175"/>
          </a:xfrm>
          <a:prstGeom prst="rect">
            <a:avLst/>
          </a:prstGeom>
          <a:ln/>
        </p:spPr>
        <p:txBody>
          <a:bodyPr/>
          <a:lstStyle/>
          <a:p>
            <a:fld id="{44741033-05E0-49E5-B3ED-D6283DA46CB2}" type="datetime3">
              <a:rPr lang="en-AU"/>
              <a:pPr/>
              <a:t>16 January, 2018</a:t>
            </a:fld>
            <a:endParaRPr lang="en-AU"/>
          </a:p>
        </p:txBody>
      </p:sp>
      <p:sp>
        <p:nvSpPr>
          <p:cNvPr id="6" name="Rectangle 6"/>
          <p:cNvSpPr>
            <a:spLocks noGrp="1" noChangeArrowheads="1"/>
          </p:cNvSpPr>
          <p:nvPr>
            <p:ph type="ftr" sz="quarter" idx="4"/>
          </p:nvPr>
        </p:nvSpPr>
        <p:spPr>
          <a:xfrm>
            <a:off x="0" y="9723438"/>
            <a:ext cx="3076575" cy="511175"/>
          </a:xfrm>
          <a:prstGeom prst="rect">
            <a:avLst/>
          </a:prstGeom>
          <a:ln/>
        </p:spPr>
        <p:txBody>
          <a:bodyPr/>
          <a:lstStyle/>
          <a:p>
            <a:r>
              <a:rPr lang="en-AU"/>
              <a:t>Chapter 5 — Large and Fast: Exploiting Memory Hierarchy</a:t>
            </a:r>
          </a:p>
        </p:txBody>
      </p:sp>
      <p:sp>
        <p:nvSpPr>
          <p:cNvPr id="7" name="Rectangle 7"/>
          <p:cNvSpPr>
            <a:spLocks noGrp="1" noChangeArrowheads="1"/>
          </p:cNvSpPr>
          <p:nvPr>
            <p:ph type="sldNum" sz="quarter" idx="5"/>
          </p:nvPr>
        </p:nvSpPr>
        <p:spPr>
          <a:xfrm>
            <a:off x="4022725" y="9723438"/>
            <a:ext cx="3076575" cy="511175"/>
          </a:xfrm>
          <a:prstGeom prst="rect">
            <a:avLst/>
          </a:prstGeom>
          <a:ln/>
        </p:spPr>
        <p:txBody>
          <a:bodyPr/>
          <a:lstStyle/>
          <a:p>
            <a:fld id="{1BE983E0-6446-4E77-8F95-4562073A94A6}" type="slidenum">
              <a:rPr lang="en-AU"/>
              <a:pPr/>
              <a:t>7</a:t>
            </a:fld>
            <a:endParaRPr lang="en-AU"/>
          </a:p>
        </p:txBody>
      </p:sp>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571579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0"/>
            <a:ext cx="3076575" cy="511175"/>
          </a:xfrm>
          <a:prstGeom prst="rect">
            <a:avLst/>
          </a:prstGeom>
          <a:ln/>
        </p:spPr>
        <p:txBody>
          <a:bodyPr/>
          <a:lstStyle/>
          <a:p>
            <a:r>
              <a:rPr lang="en-AU"/>
              <a:t>Morgan Kaufmann Publishers</a:t>
            </a:r>
          </a:p>
        </p:txBody>
      </p:sp>
      <p:sp>
        <p:nvSpPr>
          <p:cNvPr id="5" name="Rectangle 3"/>
          <p:cNvSpPr>
            <a:spLocks noGrp="1" noChangeArrowheads="1"/>
          </p:cNvSpPr>
          <p:nvPr>
            <p:ph type="dt" idx="1"/>
          </p:nvPr>
        </p:nvSpPr>
        <p:spPr>
          <a:xfrm>
            <a:off x="4022725" y="0"/>
            <a:ext cx="3076575" cy="511175"/>
          </a:xfrm>
          <a:prstGeom prst="rect">
            <a:avLst/>
          </a:prstGeom>
          <a:ln/>
        </p:spPr>
        <p:txBody>
          <a:bodyPr/>
          <a:lstStyle/>
          <a:p>
            <a:fld id="{310DBD66-A122-4A90-AEC8-425491A72DA1}" type="datetime3">
              <a:rPr lang="en-AU"/>
              <a:pPr/>
              <a:t>16 January, 2018</a:t>
            </a:fld>
            <a:endParaRPr lang="en-AU"/>
          </a:p>
        </p:txBody>
      </p:sp>
      <p:sp>
        <p:nvSpPr>
          <p:cNvPr id="6" name="Rectangle 6"/>
          <p:cNvSpPr>
            <a:spLocks noGrp="1" noChangeArrowheads="1"/>
          </p:cNvSpPr>
          <p:nvPr>
            <p:ph type="ftr" sz="quarter" idx="4"/>
          </p:nvPr>
        </p:nvSpPr>
        <p:spPr>
          <a:xfrm>
            <a:off x="0" y="9723438"/>
            <a:ext cx="3076575" cy="511175"/>
          </a:xfrm>
          <a:prstGeom prst="rect">
            <a:avLst/>
          </a:prstGeom>
          <a:ln/>
        </p:spPr>
        <p:txBody>
          <a:bodyPr/>
          <a:lstStyle/>
          <a:p>
            <a:r>
              <a:rPr lang="en-AU"/>
              <a:t>Chapter 5 — Large and Fast: Exploiting Memory Hierarchy</a:t>
            </a:r>
          </a:p>
        </p:txBody>
      </p:sp>
      <p:sp>
        <p:nvSpPr>
          <p:cNvPr id="7" name="Rectangle 7"/>
          <p:cNvSpPr>
            <a:spLocks noGrp="1" noChangeArrowheads="1"/>
          </p:cNvSpPr>
          <p:nvPr>
            <p:ph type="sldNum" sz="quarter" idx="5"/>
          </p:nvPr>
        </p:nvSpPr>
        <p:spPr>
          <a:xfrm>
            <a:off x="4022725" y="9723438"/>
            <a:ext cx="3076575" cy="511175"/>
          </a:xfrm>
          <a:prstGeom prst="rect">
            <a:avLst/>
          </a:prstGeom>
          <a:ln/>
        </p:spPr>
        <p:txBody>
          <a:bodyPr/>
          <a:lstStyle/>
          <a:p>
            <a:fld id="{4EBDCAC9-504F-4177-A93D-1EE110ADFB99}" type="slidenum">
              <a:rPr lang="en-AU"/>
              <a:pPr/>
              <a:t>8</a:t>
            </a:fld>
            <a:endParaRPr lang="en-AU"/>
          </a:p>
        </p:txBody>
      </p:sp>
      <p:sp>
        <p:nvSpPr>
          <p:cNvPr id="421890" name="Rectangle 2"/>
          <p:cNvSpPr>
            <a:spLocks noGrp="1" noRot="1" noChangeAspect="1" noChangeArrowheads="1" noTextEdit="1"/>
          </p:cNvSpPr>
          <p:nvPr>
            <p:ph type="sldImg"/>
          </p:nvPr>
        </p:nvSpPr>
        <p:spPr>
          <a:xfrm>
            <a:off x="1150938" y="692150"/>
            <a:ext cx="4556125" cy="3416300"/>
          </a:xfrm>
          <a:ln/>
        </p:spPr>
      </p:sp>
      <p:sp>
        <p:nvSpPr>
          <p:cNvPr id="4218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18704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517525" y="4344988"/>
            <a:ext cx="5908675" cy="4113212"/>
          </a:xfrm>
          <a:noFill/>
          <a:ln/>
        </p:spPr>
        <p:txBody>
          <a:bodyPr lIns="90472" tIns="44442" rIns="90472" bIns="44442"/>
          <a:lstStyle/>
          <a:p>
            <a:r>
              <a:rPr lang="en-US"/>
              <a:t>The technology we used to build our memory hierarchy can be divided into two categories: Random Access and Non-so-Random Access.</a:t>
            </a:r>
          </a:p>
          <a:p>
            <a:r>
              <a:rPr lang="en-US"/>
              <a:t>Unlike all other aspects of life where the word random usually associates with bad things, random, when associates with memory access, for the lack of a better word, is good!</a:t>
            </a:r>
          </a:p>
          <a:p>
            <a:r>
              <a:rPr lang="en-US"/>
              <a:t>Because random access means you can access any random location at any time and the access time will be the same as any other random locations.</a:t>
            </a:r>
          </a:p>
          <a:p>
            <a:r>
              <a:rPr lang="en-US"/>
              <a:t>Which is NOT the case for  disks or tape where the access time for a given location at any time can be quite different from some other random locations at some other random time.</a:t>
            </a:r>
          </a:p>
          <a:p>
            <a:r>
              <a:rPr lang="en-US"/>
              <a:t>As far as Random Access technology is concerned, we will concentrate on two specific technologies: Dynamic RAM and Static RAM.</a:t>
            </a:r>
          </a:p>
          <a:p>
            <a:r>
              <a:rPr lang="en-US"/>
              <a:t>The advantages of Dynamic RAMs are high density, low cost, and low power so we can have a lot of them without burning a hole in our budget or our desktop.</a:t>
            </a:r>
          </a:p>
          <a:p>
            <a:r>
              <a:rPr lang="en-US"/>
              <a:t>The disadvantages of DRAM are they are slow.  Also they will forget what you tell them if you don’t remind them constantly (Refresh).  We will talk more about refresh later today.</a:t>
            </a:r>
          </a:p>
          <a:p>
            <a:r>
              <a:rPr lang="en-US"/>
              <a:t>SRAM only has one redeeming feature: it is fast.  Other than that, they have low density, expensive, and burn a lot of power. Oh, SRAM actually has another redeeming feature.  They will not forget what you tell them. They will keep whatever you write to them forever.</a:t>
            </a:r>
          </a:p>
          <a:p>
            <a:r>
              <a:rPr lang="en-US"/>
              <a:t>Well “forever” is a long time.  So lets just say it will keep your data as long as you don’t pull the plug on your computer.</a:t>
            </a:r>
          </a:p>
          <a:p>
            <a:r>
              <a:rPr lang="en-US"/>
              <a:t>In the next two lectures, we will be focusing on DRAMs and SRAMs.</a:t>
            </a:r>
          </a:p>
          <a:p>
            <a:r>
              <a:rPr lang="en-US"/>
              <a:t>We will not get into disk until the Virtual Memory lecture a week from now.</a:t>
            </a:r>
          </a:p>
          <a:p>
            <a:endParaRPr lang="en-US"/>
          </a:p>
          <a:p>
            <a:r>
              <a:rPr lang="en-US"/>
              <a:t>+3 = 19 min. (X:59)</a:t>
            </a:r>
          </a:p>
          <a:p>
            <a:endParaRPr lang="en-US"/>
          </a:p>
          <a:p>
            <a:endParaRPr lang="en-US"/>
          </a:p>
        </p:txBody>
      </p:sp>
      <p:sp>
        <p:nvSpPr>
          <p:cNvPr id="101379" name="Rectangle 3"/>
          <p:cNvSpPr>
            <a:spLocks noGrp="1" noRot="1" noChangeAspect="1" noChangeArrowheads="1" noTextEdit="1"/>
          </p:cNvSpPr>
          <p:nvPr>
            <p:ph type="sldImg"/>
          </p:nvPr>
        </p:nvSpPr>
        <p:spPr>
          <a:xfrm>
            <a:off x="1162050" y="590550"/>
            <a:ext cx="4549775" cy="3413125"/>
          </a:xfrm>
          <a:ln>
            <a:noFill/>
          </a:ln>
        </p:spPr>
      </p:sp>
    </p:spTree>
    <p:extLst>
      <p:ext uri="{BB962C8B-B14F-4D97-AF65-F5344CB8AC3E}">
        <p14:creationId xmlns:p14="http://schemas.microsoft.com/office/powerpoint/2010/main" val="875928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body" idx="1"/>
          </p:nvPr>
        </p:nvSpPr>
        <p:spPr bwMode="auto">
          <a:xfrm>
            <a:off x="515938" y="4343400"/>
            <a:ext cx="5910262" cy="4114800"/>
          </a:xfrm>
          <a:prstGeom prst="rect">
            <a:avLst/>
          </a:prstGeom>
          <a:noFill/>
          <a:ln w="12700">
            <a:miter lim="800000"/>
            <a:headEnd/>
            <a:tailEnd/>
          </a:ln>
        </p:spPr>
        <p:txBody>
          <a:bodyPr lIns="90488" tIns="44450" rIns="90488" bIns="44450"/>
          <a:lstStyle/>
          <a:p>
            <a:r>
              <a:rPr lang="en-US"/>
              <a:t>This is called a 2-way set associative cache because there are two cache entries for each cache index.  Essentially, you have two direct mapped cache works in parallel.</a:t>
            </a:r>
          </a:p>
          <a:p>
            <a:r>
              <a:rPr lang="en-US"/>
              <a:t>This is how it works: the cache index selects a set from the cache. The two tags in the set are compared in parallel with the upper bits of the memory address.</a:t>
            </a:r>
          </a:p>
          <a:p>
            <a:r>
              <a:rPr lang="en-US"/>
              <a:t>If neither tag matches the incoming address tag, we have a cache miss.</a:t>
            </a:r>
          </a:p>
          <a:p>
            <a:r>
              <a:rPr lang="en-US"/>
              <a:t>Otherwise, we have a cache hit and we will select the data on the side where the tag matches occur.</a:t>
            </a:r>
          </a:p>
          <a:p>
            <a:r>
              <a:rPr lang="en-US"/>
              <a:t>This is simple enough.  What is its disadvantages?</a:t>
            </a:r>
          </a:p>
          <a:p>
            <a:endParaRPr lang="en-US"/>
          </a:p>
          <a:p>
            <a:r>
              <a:rPr lang="en-US"/>
              <a:t>+1 = 36 min. (Y:16)</a:t>
            </a:r>
          </a:p>
          <a:p>
            <a:endParaRPr lang="en-US"/>
          </a:p>
        </p:txBody>
      </p:sp>
      <p:sp>
        <p:nvSpPr>
          <p:cNvPr id="87043" name="Rectangle 3"/>
          <p:cNvSpPr>
            <a:spLocks noGrp="1" noRot="1" noChangeAspect="1" noChangeArrowheads="1"/>
          </p:cNvSpPr>
          <p:nvPr>
            <p:ph type="sldImg"/>
          </p:nvPr>
        </p:nvSpPr>
        <p:spPr bwMode="auto">
          <a:xfrm>
            <a:off x="1163638" y="590550"/>
            <a:ext cx="4548187" cy="3411538"/>
          </a:xfrm>
          <a:prstGeom prst="rect">
            <a:avLst/>
          </a:prstGeom>
          <a:noFill/>
          <a:ln w="12700">
            <a:miter lim="800000"/>
            <a:headEnd/>
            <a:tailEnd/>
          </a:ln>
        </p:spPr>
      </p:sp>
    </p:spTree>
    <p:extLst>
      <p:ext uri="{BB962C8B-B14F-4D97-AF65-F5344CB8AC3E}">
        <p14:creationId xmlns:p14="http://schemas.microsoft.com/office/powerpoint/2010/main" val="1841990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673975" cy="736600"/>
          </a:xfrm>
        </p:spPr>
        <p:txBody>
          <a:bodyPr/>
          <a:lstStyle/>
          <a:p>
            <a:r>
              <a:rPr lang="en-US"/>
              <a:t>Click to edit Master title style</a:t>
            </a:r>
          </a:p>
        </p:txBody>
      </p:sp>
      <p:sp>
        <p:nvSpPr>
          <p:cNvPr id="3" name="Text Placeholder 2"/>
          <p:cNvSpPr>
            <a:spLocks noGrp="1"/>
          </p:cNvSpPr>
          <p:nvPr>
            <p:ph type="body" sz="half" idx="1"/>
          </p:nvPr>
        </p:nvSpPr>
        <p:spPr>
          <a:xfrm>
            <a:off x="762000" y="1371600"/>
            <a:ext cx="3733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733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fld id="{425F7C9E-35D6-4A58-9D8B-FC6877D5451E}" type="datetime1">
              <a:rPr lang="en-US"/>
              <a:pPr/>
              <a:t>1/16/2018</a:t>
            </a:fld>
            <a:endParaRPr lang="en-US">
              <a:solidFill>
                <a:schemeClr val="tx1"/>
              </a:solidFill>
            </a:endParaRPr>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r>
              <a:rPr lang="en-US"/>
              <a:t>CS252 s06 Adv. Memory Hieriarchy</a:t>
            </a:r>
          </a:p>
        </p:txBody>
      </p:sp>
      <p:sp>
        <p:nvSpPr>
          <p:cNvPr id="7" name="Slide Number Placeholder 6"/>
          <p:cNvSpPr>
            <a:spLocks noGrp="1"/>
          </p:cNvSpPr>
          <p:nvPr>
            <p:ph type="sldNum" sz="quarter" idx="12"/>
          </p:nvPr>
        </p:nvSpPr>
        <p:spPr>
          <a:xfrm>
            <a:off x="6553200" y="6248400"/>
            <a:ext cx="1905000" cy="457200"/>
          </a:xfrm>
          <a:prstGeom prst="rect">
            <a:avLst/>
          </a:prstGeom>
        </p:spPr>
        <p:txBody>
          <a:bodyPr/>
          <a:lstStyle>
            <a:lvl1pPr>
              <a:defRPr/>
            </a:lvl1pPr>
          </a:lstStyle>
          <a:p>
            <a:fld id="{F6B90C8D-FE16-49D8-8BC1-6042BAB67AD7}" type="slidenum">
              <a:rPr lang="en-US"/>
              <a:pPr/>
              <a:t>‹#›</a:t>
            </a:fld>
            <a:endParaRPr lang="en-US" b="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7313613" y="6318250"/>
            <a:ext cx="1463675" cy="241300"/>
          </a:xfrm>
          <a:prstGeom prst="rect">
            <a:avLst/>
          </a:prstGeom>
          <a:noFill/>
          <a:ln w="12700">
            <a:noFill/>
            <a:miter lim="800000"/>
            <a:headEnd/>
            <a:tailEnd/>
          </a:ln>
          <a:effectLst/>
        </p:spPr>
        <p:txBody>
          <a:bodyPr wrap="none" lIns="90488" tIns="44450" rIns="90488" bIns="44450">
            <a:spAutoFit/>
          </a:bodyPr>
          <a:lstStyle/>
          <a:p>
            <a:pPr algn="r"/>
            <a:r>
              <a:rPr lang="en-US" sz="1000"/>
              <a:t>DAP Spr.‘98 </a:t>
            </a:r>
            <a:r>
              <a:rPr lang="en-US" sz="1000" b="1"/>
              <a:t>©</a:t>
            </a:r>
            <a:r>
              <a:rPr lang="en-US" sz="1000"/>
              <a:t>UCB </a:t>
            </a:r>
            <a:fld id="{527433CB-726F-40C2-A138-CBA32AA6B50C}" type="slidenum">
              <a:rPr lang="en-US" sz="1000"/>
              <a:pPr algn="r"/>
              <a:t>‹#›</a:t>
            </a:fld>
            <a:endParaRPr lang="en-US" sz="10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Arial" pitchFamily="34" charset="0"/>
        </a:defRPr>
      </a:lvl2pPr>
      <a:lvl3pPr algn="ctr" rtl="0" eaLnBrk="0" fontAlgn="base" hangingPunct="0">
        <a:lnSpc>
          <a:spcPct val="90000"/>
        </a:lnSpc>
        <a:spcBef>
          <a:spcPct val="0"/>
        </a:spcBef>
        <a:spcAft>
          <a:spcPct val="0"/>
        </a:spcAft>
        <a:defRPr sz="3600" b="1">
          <a:solidFill>
            <a:schemeClr val="hlink"/>
          </a:solidFill>
          <a:latin typeface="Arial" pitchFamily="34" charset="0"/>
        </a:defRPr>
      </a:lvl3pPr>
      <a:lvl4pPr algn="ctr" rtl="0" eaLnBrk="0" fontAlgn="base" hangingPunct="0">
        <a:lnSpc>
          <a:spcPct val="90000"/>
        </a:lnSpc>
        <a:spcBef>
          <a:spcPct val="0"/>
        </a:spcBef>
        <a:spcAft>
          <a:spcPct val="0"/>
        </a:spcAft>
        <a:defRPr sz="3600" b="1">
          <a:solidFill>
            <a:schemeClr val="hlink"/>
          </a:solidFill>
          <a:latin typeface="Arial" pitchFamily="34" charset="0"/>
        </a:defRPr>
      </a:lvl4pPr>
      <a:lvl5pPr algn="ctr" rtl="0" eaLnBrk="0" fontAlgn="base" hangingPunct="0">
        <a:lnSpc>
          <a:spcPct val="90000"/>
        </a:lnSpc>
        <a:spcBef>
          <a:spcPct val="0"/>
        </a:spcBef>
        <a:spcAft>
          <a:spcPct val="0"/>
        </a:spcAft>
        <a:defRPr sz="3600" b="1">
          <a:solidFill>
            <a:schemeClr val="hlink"/>
          </a:solidFill>
          <a:latin typeface="Arial" pitchFamily="34" charset="0"/>
        </a:defRPr>
      </a:lvl5pPr>
      <a:lvl6pPr marL="457200" algn="ctr" rtl="0" eaLnBrk="0" fontAlgn="base" hangingPunct="0">
        <a:lnSpc>
          <a:spcPct val="90000"/>
        </a:lnSpc>
        <a:spcBef>
          <a:spcPct val="0"/>
        </a:spcBef>
        <a:spcAft>
          <a:spcPct val="0"/>
        </a:spcAft>
        <a:defRPr sz="3600" b="1">
          <a:solidFill>
            <a:schemeClr val="hlink"/>
          </a:solidFill>
          <a:latin typeface="Arial" pitchFamily="34" charset="0"/>
        </a:defRPr>
      </a:lvl6pPr>
      <a:lvl7pPr marL="914400" algn="ctr" rtl="0" eaLnBrk="0" fontAlgn="base" hangingPunct="0">
        <a:lnSpc>
          <a:spcPct val="90000"/>
        </a:lnSpc>
        <a:spcBef>
          <a:spcPct val="0"/>
        </a:spcBef>
        <a:spcAft>
          <a:spcPct val="0"/>
        </a:spcAft>
        <a:defRPr sz="3600" b="1">
          <a:solidFill>
            <a:schemeClr val="hlink"/>
          </a:solidFill>
          <a:latin typeface="Arial" pitchFamily="34" charset="0"/>
        </a:defRPr>
      </a:lvl7pPr>
      <a:lvl8pPr marL="1371600" algn="ctr" rtl="0" eaLnBrk="0" fontAlgn="base" hangingPunct="0">
        <a:lnSpc>
          <a:spcPct val="90000"/>
        </a:lnSpc>
        <a:spcBef>
          <a:spcPct val="0"/>
        </a:spcBef>
        <a:spcAft>
          <a:spcPct val="0"/>
        </a:spcAft>
        <a:defRPr sz="3600" b="1">
          <a:solidFill>
            <a:schemeClr val="hlink"/>
          </a:solidFill>
          <a:latin typeface="Arial" pitchFamily="34" charset="0"/>
        </a:defRPr>
      </a:lvl8pPr>
      <a:lvl9pPr marL="1828800" algn="ctr" rtl="0" eaLnBrk="0" fontAlgn="base" hangingPunct="0">
        <a:lnSpc>
          <a:spcPct val="90000"/>
        </a:lnSpc>
        <a:spcBef>
          <a:spcPct val="0"/>
        </a:spcBef>
        <a:spcAft>
          <a:spcPct val="0"/>
        </a:spcAft>
        <a:defRPr sz="3600" b="1">
          <a:solidFill>
            <a:schemeClr val="hlink"/>
          </a:solidFill>
          <a:latin typeface="Arial" pitchFamily="34"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sz="2000"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wmf"/><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4.w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6200" y="2133600"/>
            <a:ext cx="8934450" cy="2133600"/>
          </a:xfrm>
          <a:noFill/>
          <a:ln/>
        </p:spPr>
        <p:txBody>
          <a:bodyPr/>
          <a:lstStyle/>
          <a:p>
            <a:r>
              <a:rPr lang="en-US" dirty="0">
                <a:solidFill>
                  <a:srgbClr val="0070C0"/>
                </a:solidFill>
              </a:rPr>
              <a:t>Lecture 3: Appendix B</a:t>
            </a:r>
            <a:br>
              <a:rPr lang="en-US" dirty="0">
                <a:solidFill>
                  <a:srgbClr val="0070C0"/>
                </a:solidFill>
              </a:rPr>
            </a:br>
            <a:r>
              <a:rPr lang="en-US" dirty="0">
                <a:solidFill>
                  <a:srgbClr val="0070C0"/>
                </a:solidFill>
              </a:rPr>
              <a:t>(Read CS 161 material)</a:t>
            </a:r>
            <a:br>
              <a:rPr lang="en-US" dirty="0"/>
            </a:br>
            <a:r>
              <a:rPr lang="en-US" dirty="0"/>
              <a:t> </a:t>
            </a:r>
            <a:r>
              <a:rPr lang="en-US" sz="3200" dirty="0">
                <a:solidFill>
                  <a:srgbClr val="0070C0"/>
                </a:solidFill>
              </a:rPr>
              <a:t>Memory Hierarchy—Ways to Reduce Misses</a:t>
            </a:r>
          </a:p>
        </p:txBody>
      </p:sp>
    </p:spTree>
  </p:cSld>
  <p:clrMapOvr>
    <a:masterClrMapping/>
  </p:clrMapOvr>
  <p:transition>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p:spPr>
        <p:txBody>
          <a:bodyPr/>
          <a:lstStyle/>
          <a:p>
            <a:r>
              <a:rPr lang="en-US"/>
              <a:t>Review: Four Questions for Memory Hierarchy Designers</a:t>
            </a:r>
          </a:p>
        </p:txBody>
      </p:sp>
      <p:sp>
        <p:nvSpPr>
          <p:cNvPr id="14339" name="Rectangle 3"/>
          <p:cNvSpPr>
            <a:spLocks noGrp="1" noChangeArrowheads="1"/>
          </p:cNvSpPr>
          <p:nvPr>
            <p:ph type="body" idx="1"/>
          </p:nvPr>
        </p:nvSpPr>
        <p:spPr>
          <a:xfrm>
            <a:off x="342900" y="1981200"/>
            <a:ext cx="8458200" cy="4114800"/>
          </a:xfrm>
          <a:noFill/>
          <a:ln/>
        </p:spPr>
        <p:txBody>
          <a:bodyPr/>
          <a:lstStyle/>
          <a:p>
            <a:r>
              <a:rPr lang="en-US" dirty="0"/>
              <a:t>Q1: Where can a block be placed in the upper level? </a:t>
            </a:r>
            <a:r>
              <a:rPr lang="en-US" i="1" dirty="0">
                <a:solidFill>
                  <a:schemeClr val="hlink"/>
                </a:solidFill>
              </a:rPr>
              <a:t>(Block placement)</a:t>
            </a:r>
          </a:p>
          <a:p>
            <a:pPr lvl="1"/>
            <a:r>
              <a:rPr lang="en-US" dirty="0"/>
              <a:t>Fully Associative, Set Associative, Direct Mapped</a:t>
            </a:r>
          </a:p>
          <a:p>
            <a:r>
              <a:rPr lang="en-US" dirty="0"/>
              <a:t>Q2: How is a block found if it is in the upper level?</a:t>
            </a:r>
            <a:br>
              <a:rPr lang="en-US" dirty="0"/>
            </a:br>
            <a:r>
              <a:rPr lang="en-US" i="1" dirty="0">
                <a:solidFill>
                  <a:schemeClr val="hlink"/>
                </a:solidFill>
              </a:rPr>
              <a:t> (Block identification)</a:t>
            </a:r>
            <a:endParaRPr lang="en-US" dirty="0"/>
          </a:p>
          <a:p>
            <a:pPr lvl="1"/>
            <a:r>
              <a:rPr lang="en-US" dirty="0"/>
              <a:t>Tag/Block</a:t>
            </a:r>
          </a:p>
          <a:p>
            <a:r>
              <a:rPr lang="en-US" dirty="0"/>
              <a:t>Q3: Which block should be replaced on a miss? </a:t>
            </a:r>
            <a:br>
              <a:rPr lang="en-US" dirty="0"/>
            </a:br>
            <a:r>
              <a:rPr lang="en-US" i="1" dirty="0">
                <a:solidFill>
                  <a:schemeClr val="hlink"/>
                </a:solidFill>
              </a:rPr>
              <a:t>(Block replacement)</a:t>
            </a:r>
            <a:endParaRPr lang="en-US" dirty="0"/>
          </a:p>
          <a:p>
            <a:pPr lvl="1"/>
            <a:r>
              <a:rPr lang="en-US" dirty="0"/>
              <a:t>Random, LRU, FIFO</a:t>
            </a:r>
          </a:p>
          <a:p>
            <a:r>
              <a:rPr lang="en-US" dirty="0"/>
              <a:t>Q4: What happens on a write? </a:t>
            </a:r>
            <a:br>
              <a:rPr lang="en-US" dirty="0"/>
            </a:br>
            <a:r>
              <a:rPr lang="en-US" i="1" dirty="0">
                <a:solidFill>
                  <a:schemeClr val="hlink"/>
                </a:solidFill>
              </a:rPr>
              <a:t>(Write strategy)</a:t>
            </a:r>
          </a:p>
          <a:p>
            <a:pPr lvl="1"/>
            <a:r>
              <a:rPr lang="en-US" dirty="0"/>
              <a:t>Write Back or Write Through (with Write Buffer)</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990600" y="0"/>
            <a:ext cx="7162800" cy="1143000"/>
          </a:xfrm>
        </p:spPr>
        <p:txBody>
          <a:bodyPr/>
          <a:lstStyle/>
          <a:p>
            <a:r>
              <a:rPr lang="en-US" sz="3200" dirty="0"/>
              <a:t>CS 161: Cache Organization</a:t>
            </a:r>
          </a:p>
        </p:txBody>
      </p:sp>
      <p:sp>
        <p:nvSpPr>
          <p:cNvPr id="104451" name="Rectangle 3"/>
          <p:cNvSpPr>
            <a:spLocks noGrp="1" noChangeArrowheads="1"/>
          </p:cNvSpPr>
          <p:nvPr>
            <p:ph type="body" sz="half" idx="1"/>
          </p:nvPr>
        </p:nvSpPr>
        <p:spPr>
          <a:xfrm>
            <a:off x="457200" y="1066800"/>
            <a:ext cx="7315200" cy="5029200"/>
          </a:xfrm>
        </p:spPr>
        <p:txBody>
          <a:bodyPr/>
          <a:lstStyle/>
          <a:p>
            <a:pPr lvl="1"/>
            <a:r>
              <a:rPr lang="en-US" sz="2000" i="1" dirty="0"/>
              <a:t>Direct mapped cache:</a:t>
            </a:r>
            <a:r>
              <a:rPr lang="en-US" sz="2000" b="0" dirty="0"/>
              <a:t> n </a:t>
            </a:r>
            <a:r>
              <a:rPr lang="en-US" sz="2000" dirty="0"/>
              <a:t>blocks per cache.</a:t>
            </a:r>
          </a:p>
          <a:p>
            <a:pPr lvl="1" algn="ctr"/>
            <a:endParaRPr lang="en-US" sz="2000" i="1" dirty="0"/>
          </a:p>
          <a:p>
            <a:pPr marL="457200" lvl="1" indent="0" algn="ctr">
              <a:buNone/>
            </a:pPr>
            <a:endParaRPr lang="en-US" sz="1800" b="0" dirty="0"/>
          </a:p>
          <a:p>
            <a:pPr marL="457200" lvl="1" indent="0" algn="ctr">
              <a:buNone/>
            </a:pPr>
            <a:r>
              <a:rPr lang="en-US" sz="1600" b="0" dirty="0"/>
              <a:t>Map block </a:t>
            </a:r>
            <a:r>
              <a:rPr lang="en-US" sz="1600" b="0" dirty="0" err="1"/>
              <a:t>i</a:t>
            </a:r>
            <a:r>
              <a:rPr lang="en-US" sz="1600" b="0" dirty="0"/>
              <a:t> from memory to mod </a:t>
            </a:r>
            <a:r>
              <a:rPr lang="en-US" sz="1600" b="0" dirty="0" err="1"/>
              <a:t>i</a:t>
            </a:r>
            <a:r>
              <a:rPr lang="en-US" sz="1600" b="0" dirty="0"/>
              <a:t>/n of cache, where n is the number of blocks in cache =&gt; </a:t>
            </a:r>
            <a:r>
              <a:rPr lang="en-US" sz="1600" dirty="0"/>
              <a:t>Congruent mapping</a:t>
            </a:r>
          </a:p>
          <a:p>
            <a:pPr lvl="1" algn="ctr"/>
            <a:r>
              <a:rPr lang="en-US" sz="2000" i="1" dirty="0"/>
              <a:t>Set-associative mapping: s sets, n/s blocks per set.</a:t>
            </a:r>
          </a:p>
          <a:p>
            <a:pPr lvl="1" algn="ctr"/>
            <a:endParaRPr lang="en-US" sz="2000" i="1" dirty="0"/>
          </a:p>
          <a:p>
            <a:pPr lvl="1" algn="ctr"/>
            <a:endParaRPr lang="en-US" sz="2000" i="1" dirty="0"/>
          </a:p>
          <a:p>
            <a:pPr marL="457200" lvl="1" indent="0" algn="ctr">
              <a:buNone/>
            </a:pPr>
            <a:r>
              <a:rPr lang="en-US" sz="1600" b="0" dirty="0"/>
              <a:t>Map block </a:t>
            </a:r>
            <a:r>
              <a:rPr lang="en-US" sz="1600" b="0" dirty="0" err="1"/>
              <a:t>i</a:t>
            </a:r>
            <a:r>
              <a:rPr lang="en-US" sz="1600" b="0" dirty="0"/>
              <a:t> from memory to set mod </a:t>
            </a:r>
            <a:r>
              <a:rPr lang="en-US" sz="1600" b="0" dirty="0" err="1"/>
              <a:t>i</a:t>
            </a:r>
            <a:r>
              <a:rPr lang="en-US" sz="1600" b="0" dirty="0"/>
              <a:t>/n of cache, where n is the number of sets in cache. Put the block into any block inside the set.</a:t>
            </a:r>
          </a:p>
          <a:p>
            <a:pPr lvl="1" algn="ctr"/>
            <a:r>
              <a:rPr lang="en-US" sz="2000" i="1" dirty="0"/>
              <a:t>Fully associative mapping:</a:t>
            </a:r>
            <a:r>
              <a:rPr lang="en-US" sz="2000" b="0" dirty="0"/>
              <a:t> </a:t>
            </a:r>
            <a:r>
              <a:rPr lang="en-US" sz="2000" dirty="0"/>
              <a:t>one set per cache (s = n).</a:t>
            </a:r>
          </a:p>
          <a:p>
            <a:pPr algn="ctr"/>
            <a:endParaRPr lang="en-US" sz="2000" dirty="0"/>
          </a:p>
          <a:p>
            <a:pPr algn="ctr"/>
            <a:endParaRPr lang="en-US" sz="2000" dirty="0"/>
          </a:p>
          <a:p>
            <a:pPr marL="0" indent="0" algn="ctr">
              <a:buNone/>
            </a:pPr>
            <a:r>
              <a:rPr lang="en-US" sz="1600" b="0" dirty="0"/>
              <a:t>Map block </a:t>
            </a:r>
            <a:r>
              <a:rPr lang="en-US" sz="1600" b="0" dirty="0" err="1"/>
              <a:t>i</a:t>
            </a:r>
            <a:r>
              <a:rPr lang="en-US" sz="1600" b="0" dirty="0"/>
              <a:t> from memory to any block of the cache</a:t>
            </a:r>
            <a:endParaRPr lang="en-US" sz="1600" dirty="0"/>
          </a:p>
        </p:txBody>
      </p:sp>
      <p:grpSp>
        <p:nvGrpSpPr>
          <p:cNvPr id="104452" name="Group 4"/>
          <p:cNvGrpSpPr>
            <a:grpSpLocks/>
          </p:cNvGrpSpPr>
          <p:nvPr/>
        </p:nvGrpSpPr>
        <p:grpSpPr bwMode="auto">
          <a:xfrm>
            <a:off x="1905000" y="1447800"/>
            <a:ext cx="4057650" cy="593725"/>
            <a:chOff x="1668" y="1152"/>
            <a:chExt cx="2556" cy="374"/>
          </a:xfrm>
        </p:grpSpPr>
        <p:sp>
          <p:nvSpPr>
            <p:cNvPr id="104453" name="Rectangle 5"/>
            <p:cNvSpPr>
              <a:spLocks noChangeArrowheads="1"/>
            </p:cNvSpPr>
            <p:nvPr/>
          </p:nvSpPr>
          <p:spPr bwMode="auto">
            <a:xfrm>
              <a:off x="1668" y="1361"/>
              <a:ext cx="1176" cy="165"/>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tag</a:t>
              </a:r>
            </a:p>
          </p:txBody>
        </p:sp>
        <p:sp>
          <p:nvSpPr>
            <p:cNvPr id="104454" name="Rectangle 6"/>
            <p:cNvSpPr>
              <a:spLocks noChangeArrowheads="1"/>
            </p:cNvSpPr>
            <p:nvPr/>
          </p:nvSpPr>
          <p:spPr bwMode="auto">
            <a:xfrm>
              <a:off x="3534" y="1361"/>
              <a:ext cx="690" cy="165"/>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offset</a:t>
              </a:r>
            </a:p>
          </p:txBody>
        </p:sp>
        <p:sp>
          <p:nvSpPr>
            <p:cNvPr id="104455" name="Rectangle 7"/>
            <p:cNvSpPr>
              <a:spLocks noChangeArrowheads="1"/>
            </p:cNvSpPr>
            <p:nvPr/>
          </p:nvSpPr>
          <p:spPr bwMode="auto">
            <a:xfrm>
              <a:off x="2844" y="1361"/>
              <a:ext cx="690" cy="165"/>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index</a:t>
              </a:r>
            </a:p>
          </p:txBody>
        </p:sp>
        <p:sp>
          <p:nvSpPr>
            <p:cNvPr id="104456" name="Text Box 8"/>
            <p:cNvSpPr txBox="1">
              <a:spLocks noChangeArrowheads="1"/>
            </p:cNvSpPr>
            <p:nvPr/>
          </p:nvSpPr>
          <p:spPr bwMode="auto">
            <a:xfrm>
              <a:off x="1693" y="1167"/>
              <a:ext cx="1048" cy="212"/>
            </a:xfrm>
            <a:prstGeom prst="rect">
              <a:avLst/>
            </a:prstGeom>
            <a:noFill/>
            <a:ln w="9525">
              <a:noFill/>
              <a:miter lim="800000"/>
              <a:headEnd/>
              <a:tailEnd/>
            </a:ln>
            <a:effectLst/>
          </p:spPr>
          <p:txBody>
            <a:bodyPr wrap="none">
              <a:spAutoFit/>
            </a:bodyPr>
            <a:lstStyle/>
            <a:p>
              <a:r>
                <a:rPr lang="en-US" sz="1600" b="1" dirty="0">
                  <a:solidFill>
                    <a:srgbClr val="990000"/>
                  </a:solidFill>
                </a:rPr>
                <a:t>Direct mapping</a:t>
              </a:r>
            </a:p>
          </p:txBody>
        </p:sp>
        <p:sp>
          <p:nvSpPr>
            <p:cNvPr id="104457" name="Text Box 9"/>
            <p:cNvSpPr txBox="1">
              <a:spLocks noChangeArrowheads="1"/>
            </p:cNvSpPr>
            <p:nvPr/>
          </p:nvSpPr>
          <p:spPr bwMode="auto">
            <a:xfrm>
              <a:off x="3016" y="1152"/>
              <a:ext cx="393" cy="212"/>
            </a:xfrm>
            <a:prstGeom prst="rect">
              <a:avLst/>
            </a:prstGeom>
            <a:noFill/>
            <a:ln w="12700">
              <a:noFill/>
              <a:miter lim="800000"/>
              <a:headEnd type="none" w="sm" len="sm"/>
              <a:tailEnd type="none" w="sm" len="sm"/>
            </a:ln>
            <a:effectLst/>
          </p:spPr>
          <p:txBody>
            <a:bodyPr wrap="none">
              <a:spAutoFit/>
            </a:bodyPr>
            <a:lstStyle/>
            <a:p>
              <a:pPr eaLnBrk="1" hangingPunct="1"/>
              <a:r>
                <a:rPr lang="en-US" sz="1600" i="1"/>
                <a:t>log n</a:t>
              </a:r>
            </a:p>
          </p:txBody>
        </p:sp>
        <p:sp>
          <p:nvSpPr>
            <p:cNvPr id="104458" name="Text Box 10"/>
            <p:cNvSpPr txBox="1">
              <a:spLocks noChangeArrowheads="1"/>
            </p:cNvSpPr>
            <p:nvPr/>
          </p:nvSpPr>
          <p:spPr bwMode="auto">
            <a:xfrm>
              <a:off x="3664" y="1152"/>
              <a:ext cx="393" cy="212"/>
            </a:xfrm>
            <a:prstGeom prst="rect">
              <a:avLst/>
            </a:prstGeom>
            <a:noFill/>
            <a:ln w="12700">
              <a:noFill/>
              <a:miter lim="800000"/>
              <a:headEnd type="none" w="sm" len="sm"/>
              <a:tailEnd type="none" w="sm" len="sm"/>
            </a:ln>
            <a:effectLst/>
          </p:spPr>
          <p:txBody>
            <a:bodyPr wrap="none">
              <a:spAutoFit/>
            </a:bodyPr>
            <a:lstStyle/>
            <a:p>
              <a:pPr eaLnBrk="1" hangingPunct="1"/>
              <a:r>
                <a:rPr lang="en-US" sz="1600" i="1"/>
                <a:t>log b</a:t>
              </a:r>
            </a:p>
          </p:txBody>
        </p:sp>
      </p:grpSp>
      <p:grpSp>
        <p:nvGrpSpPr>
          <p:cNvPr id="104459" name="Group 11"/>
          <p:cNvGrpSpPr>
            <a:grpSpLocks/>
          </p:cNvGrpSpPr>
          <p:nvPr/>
        </p:nvGrpSpPr>
        <p:grpSpPr bwMode="auto">
          <a:xfrm>
            <a:off x="1828800" y="2895600"/>
            <a:ext cx="4335463" cy="635000"/>
            <a:chOff x="1488" y="2240"/>
            <a:chExt cx="2731" cy="400"/>
          </a:xfrm>
        </p:grpSpPr>
        <p:sp>
          <p:nvSpPr>
            <p:cNvPr id="104460" name="Rectangle 12"/>
            <p:cNvSpPr>
              <a:spLocks noChangeArrowheads="1"/>
            </p:cNvSpPr>
            <p:nvPr/>
          </p:nvSpPr>
          <p:spPr bwMode="auto">
            <a:xfrm>
              <a:off x="1665" y="2474"/>
              <a:ext cx="1176" cy="166"/>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tag</a:t>
              </a:r>
            </a:p>
          </p:txBody>
        </p:sp>
        <p:sp>
          <p:nvSpPr>
            <p:cNvPr id="104461" name="Rectangle 13"/>
            <p:cNvSpPr>
              <a:spLocks noChangeArrowheads="1"/>
            </p:cNvSpPr>
            <p:nvPr/>
          </p:nvSpPr>
          <p:spPr bwMode="auto">
            <a:xfrm>
              <a:off x="3530" y="2474"/>
              <a:ext cx="689" cy="166"/>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offset</a:t>
              </a:r>
            </a:p>
          </p:txBody>
        </p:sp>
        <p:sp>
          <p:nvSpPr>
            <p:cNvPr id="104462" name="Rectangle 14"/>
            <p:cNvSpPr>
              <a:spLocks noChangeArrowheads="1"/>
            </p:cNvSpPr>
            <p:nvPr/>
          </p:nvSpPr>
          <p:spPr bwMode="auto">
            <a:xfrm>
              <a:off x="2841" y="2474"/>
              <a:ext cx="689" cy="166"/>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index</a:t>
              </a:r>
            </a:p>
          </p:txBody>
        </p:sp>
        <p:sp>
          <p:nvSpPr>
            <p:cNvPr id="104463" name="Text Box 15"/>
            <p:cNvSpPr txBox="1">
              <a:spLocks noChangeArrowheads="1"/>
            </p:cNvSpPr>
            <p:nvPr/>
          </p:nvSpPr>
          <p:spPr bwMode="auto">
            <a:xfrm>
              <a:off x="1488" y="2284"/>
              <a:ext cx="1617" cy="212"/>
            </a:xfrm>
            <a:prstGeom prst="rect">
              <a:avLst/>
            </a:prstGeom>
            <a:noFill/>
            <a:ln w="9525">
              <a:noFill/>
              <a:miter lim="800000"/>
              <a:headEnd/>
              <a:tailEnd/>
            </a:ln>
            <a:effectLst/>
          </p:spPr>
          <p:txBody>
            <a:bodyPr wrap="none">
              <a:spAutoFit/>
            </a:bodyPr>
            <a:lstStyle/>
            <a:p>
              <a:r>
                <a:rPr lang="en-US" sz="1600" b="1">
                  <a:solidFill>
                    <a:srgbClr val="990000"/>
                  </a:solidFill>
                </a:rPr>
                <a:t>Set-associative mapping</a:t>
              </a:r>
            </a:p>
          </p:txBody>
        </p:sp>
        <p:sp>
          <p:nvSpPr>
            <p:cNvPr id="104464" name="Text Box 16"/>
            <p:cNvSpPr txBox="1">
              <a:spLocks noChangeArrowheads="1"/>
            </p:cNvSpPr>
            <p:nvPr/>
          </p:nvSpPr>
          <p:spPr bwMode="auto">
            <a:xfrm>
              <a:off x="3125" y="2272"/>
              <a:ext cx="386" cy="212"/>
            </a:xfrm>
            <a:prstGeom prst="rect">
              <a:avLst/>
            </a:prstGeom>
            <a:noFill/>
            <a:ln w="12700">
              <a:noFill/>
              <a:miter lim="800000"/>
              <a:headEnd type="none" w="sm" len="sm"/>
              <a:tailEnd type="none" w="sm" len="sm"/>
            </a:ln>
            <a:effectLst/>
          </p:spPr>
          <p:txBody>
            <a:bodyPr wrap="none">
              <a:spAutoFit/>
            </a:bodyPr>
            <a:lstStyle/>
            <a:p>
              <a:pPr eaLnBrk="1" hangingPunct="1"/>
              <a:r>
                <a:rPr lang="en-US" sz="1600" i="1"/>
                <a:t>log s</a:t>
              </a:r>
            </a:p>
          </p:txBody>
        </p:sp>
        <p:sp>
          <p:nvSpPr>
            <p:cNvPr id="104465" name="Text Box 17"/>
            <p:cNvSpPr txBox="1">
              <a:spLocks noChangeArrowheads="1"/>
            </p:cNvSpPr>
            <p:nvPr/>
          </p:nvSpPr>
          <p:spPr bwMode="auto">
            <a:xfrm>
              <a:off x="3697" y="2240"/>
              <a:ext cx="393" cy="212"/>
            </a:xfrm>
            <a:prstGeom prst="rect">
              <a:avLst/>
            </a:prstGeom>
            <a:noFill/>
            <a:ln w="12700">
              <a:noFill/>
              <a:miter lim="800000"/>
              <a:headEnd type="none" w="sm" len="sm"/>
              <a:tailEnd type="none" w="sm" len="sm"/>
            </a:ln>
            <a:effectLst/>
          </p:spPr>
          <p:txBody>
            <a:bodyPr wrap="none">
              <a:spAutoFit/>
            </a:bodyPr>
            <a:lstStyle/>
            <a:p>
              <a:pPr eaLnBrk="1" hangingPunct="1"/>
              <a:r>
                <a:rPr lang="en-US" sz="1600" i="1"/>
                <a:t>log b</a:t>
              </a:r>
            </a:p>
          </p:txBody>
        </p:sp>
      </p:grpSp>
      <p:grpSp>
        <p:nvGrpSpPr>
          <p:cNvPr id="104466" name="Group 18"/>
          <p:cNvGrpSpPr>
            <a:grpSpLocks/>
          </p:cNvGrpSpPr>
          <p:nvPr/>
        </p:nvGrpSpPr>
        <p:grpSpPr bwMode="auto">
          <a:xfrm>
            <a:off x="2062163" y="4648200"/>
            <a:ext cx="4102100" cy="577850"/>
            <a:chOff x="1632" y="3360"/>
            <a:chExt cx="2584" cy="364"/>
          </a:xfrm>
        </p:grpSpPr>
        <p:sp>
          <p:nvSpPr>
            <p:cNvPr id="104467" name="Rectangle 19"/>
            <p:cNvSpPr>
              <a:spLocks noChangeArrowheads="1"/>
            </p:cNvSpPr>
            <p:nvPr/>
          </p:nvSpPr>
          <p:spPr bwMode="auto">
            <a:xfrm>
              <a:off x="1661" y="3571"/>
              <a:ext cx="1865" cy="153"/>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tag</a:t>
              </a:r>
            </a:p>
          </p:txBody>
        </p:sp>
        <p:sp>
          <p:nvSpPr>
            <p:cNvPr id="104468" name="Rectangle 20"/>
            <p:cNvSpPr>
              <a:spLocks noChangeArrowheads="1"/>
            </p:cNvSpPr>
            <p:nvPr/>
          </p:nvSpPr>
          <p:spPr bwMode="auto">
            <a:xfrm>
              <a:off x="3526" y="3571"/>
              <a:ext cx="690" cy="153"/>
            </a:xfrm>
            <a:prstGeom prst="rect">
              <a:avLst/>
            </a:prstGeom>
            <a:solidFill>
              <a:schemeClr val="hlink"/>
            </a:solidFill>
            <a:ln w="9525">
              <a:solidFill>
                <a:srgbClr val="0033CC"/>
              </a:solidFill>
              <a:miter lim="800000"/>
              <a:headEnd/>
              <a:tailEnd/>
            </a:ln>
            <a:effectLst/>
          </p:spPr>
          <p:txBody>
            <a:bodyPr wrap="none" anchor="ctr"/>
            <a:lstStyle/>
            <a:p>
              <a:pPr algn="ctr"/>
              <a:r>
                <a:rPr lang="en-US" sz="1600" b="1">
                  <a:solidFill>
                    <a:srgbClr val="0033CC"/>
                  </a:solidFill>
                </a:rPr>
                <a:t>offset</a:t>
              </a:r>
            </a:p>
          </p:txBody>
        </p:sp>
        <p:sp>
          <p:nvSpPr>
            <p:cNvPr id="104469" name="Text Box 21"/>
            <p:cNvSpPr txBox="1">
              <a:spLocks noChangeArrowheads="1"/>
            </p:cNvSpPr>
            <p:nvPr/>
          </p:nvSpPr>
          <p:spPr bwMode="auto">
            <a:xfrm>
              <a:off x="1632" y="3360"/>
              <a:ext cx="1710" cy="212"/>
            </a:xfrm>
            <a:prstGeom prst="rect">
              <a:avLst/>
            </a:prstGeom>
            <a:noFill/>
            <a:ln w="9525">
              <a:noFill/>
              <a:miter lim="800000"/>
              <a:headEnd/>
              <a:tailEnd/>
            </a:ln>
            <a:effectLst/>
          </p:spPr>
          <p:txBody>
            <a:bodyPr wrap="none">
              <a:spAutoFit/>
            </a:bodyPr>
            <a:lstStyle/>
            <a:p>
              <a:r>
                <a:rPr lang="en-US" sz="1600" b="1" dirty="0">
                  <a:solidFill>
                    <a:srgbClr val="990000"/>
                  </a:solidFill>
                </a:rPr>
                <a:t>Fully associative mapping</a:t>
              </a:r>
            </a:p>
          </p:txBody>
        </p:sp>
        <p:sp>
          <p:nvSpPr>
            <p:cNvPr id="104470" name="Text Box 22"/>
            <p:cNvSpPr txBox="1">
              <a:spLocks noChangeArrowheads="1"/>
            </p:cNvSpPr>
            <p:nvPr/>
          </p:nvSpPr>
          <p:spPr bwMode="auto">
            <a:xfrm>
              <a:off x="3694" y="3378"/>
              <a:ext cx="393" cy="212"/>
            </a:xfrm>
            <a:prstGeom prst="rect">
              <a:avLst/>
            </a:prstGeom>
            <a:noFill/>
            <a:ln w="12700">
              <a:noFill/>
              <a:miter lim="800000"/>
              <a:headEnd type="none" w="sm" len="sm"/>
              <a:tailEnd type="none" w="sm" len="sm"/>
            </a:ln>
            <a:effectLst/>
          </p:spPr>
          <p:txBody>
            <a:bodyPr wrap="none">
              <a:spAutoFit/>
            </a:bodyPr>
            <a:lstStyle/>
            <a:p>
              <a:pPr eaLnBrk="1" hangingPunct="1"/>
              <a:r>
                <a:rPr lang="en-US" sz="1600" i="1"/>
                <a:t>log b</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311150" y="3165475"/>
            <a:ext cx="203200" cy="260350"/>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86019" name="Rectangle 3"/>
          <p:cNvSpPr>
            <a:spLocks noChangeArrowheads="1"/>
          </p:cNvSpPr>
          <p:nvPr/>
        </p:nvSpPr>
        <p:spPr bwMode="auto">
          <a:xfrm>
            <a:off x="8447088" y="3175000"/>
            <a:ext cx="203200" cy="260350"/>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86020" name="Rectangle 4"/>
          <p:cNvSpPr>
            <a:spLocks noChangeArrowheads="1"/>
          </p:cNvSpPr>
          <p:nvPr/>
        </p:nvSpPr>
        <p:spPr bwMode="auto">
          <a:xfrm>
            <a:off x="690563" y="3175000"/>
            <a:ext cx="1731962" cy="246063"/>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86021" name="Rectangle 5"/>
          <p:cNvSpPr>
            <a:spLocks noChangeArrowheads="1"/>
          </p:cNvSpPr>
          <p:nvPr/>
        </p:nvSpPr>
        <p:spPr bwMode="auto">
          <a:xfrm>
            <a:off x="6511925" y="3175000"/>
            <a:ext cx="1731963" cy="246063"/>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86022" name="Rectangle 6"/>
          <p:cNvSpPr>
            <a:spLocks noGrp="1" noChangeArrowheads="1"/>
          </p:cNvSpPr>
          <p:nvPr>
            <p:ph type="title"/>
          </p:nvPr>
        </p:nvSpPr>
        <p:spPr>
          <a:xfrm>
            <a:off x="546100" y="228600"/>
            <a:ext cx="7613650" cy="474663"/>
          </a:xfrm>
          <a:noFill/>
          <a:ln/>
        </p:spPr>
        <p:txBody>
          <a:bodyPr wrap="none" lIns="63500" tIns="25400" rIns="63500" bIns="25400" anchor="t">
            <a:spAutoFit/>
          </a:bodyPr>
          <a:lstStyle/>
          <a:p>
            <a:r>
              <a:rPr lang="en-US"/>
              <a:t>Example: 2-way Set Associative Cache</a:t>
            </a:r>
          </a:p>
        </p:txBody>
      </p:sp>
      <p:sp>
        <p:nvSpPr>
          <p:cNvPr id="86023" name="Rectangle 7"/>
          <p:cNvSpPr>
            <a:spLocks noChangeArrowheads="1"/>
          </p:cNvSpPr>
          <p:nvPr/>
        </p:nvSpPr>
        <p:spPr bwMode="auto">
          <a:xfrm>
            <a:off x="2590800" y="2241550"/>
            <a:ext cx="1574800" cy="1193800"/>
          </a:xfrm>
          <a:prstGeom prst="rect">
            <a:avLst/>
          </a:prstGeom>
          <a:noFill/>
          <a:ln w="38100">
            <a:solidFill>
              <a:schemeClr val="tx1"/>
            </a:solidFill>
            <a:miter lim="800000"/>
            <a:headEnd/>
            <a:tailEnd/>
          </a:ln>
          <a:effectLst/>
        </p:spPr>
        <p:txBody>
          <a:bodyPr wrap="none" anchor="ctr"/>
          <a:lstStyle/>
          <a:p>
            <a:endParaRPr lang="en-US"/>
          </a:p>
        </p:txBody>
      </p:sp>
      <p:sp>
        <p:nvSpPr>
          <p:cNvPr id="86024" name="Line 8"/>
          <p:cNvSpPr>
            <a:spLocks noChangeShapeType="1"/>
          </p:cNvSpPr>
          <p:nvPr/>
        </p:nvSpPr>
        <p:spPr bwMode="auto">
          <a:xfrm>
            <a:off x="2590800" y="2533650"/>
            <a:ext cx="1574800" cy="0"/>
          </a:xfrm>
          <a:prstGeom prst="line">
            <a:avLst/>
          </a:prstGeom>
          <a:noFill/>
          <a:ln w="38100">
            <a:solidFill>
              <a:schemeClr val="tx1"/>
            </a:solidFill>
            <a:round/>
            <a:headEnd/>
            <a:tailEnd/>
          </a:ln>
          <a:effectLst/>
        </p:spPr>
        <p:txBody>
          <a:bodyPr wrap="none" anchor="ctr"/>
          <a:lstStyle/>
          <a:p>
            <a:endParaRPr lang="en-US"/>
          </a:p>
        </p:txBody>
      </p:sp>
      <p:sp>
        <p:nvSpPr>
          <p:cNvPr id="86025" name="Line 9"/>
          <p:cNvSpPr>
            <a:spLocks noChangeShapeType="1"/>
          </p:cNvSpPr>
          <p:nvPr/>
        </p:nvSpPr>
        <p:spPr bwMode="auto">
          <a:xfrm>
            <a:off x="2590800" y="3143250"/>
            <a:ext cx="1574800" cy="0"/>
          </a:xfrm>
          <a:prstGeom prst="line">
            <a:avLst/>
          </a:prstGeom>
          <a:noFill/>
          <a:ln w="38100">
            <a:solidFill>
              <a:schemeClr val="tx1"/>
            </a:solidFill>
            <a:round/>
            <a:headEnd/>
            <a:tailEnd/>
          </a:ln>
          <a:effectLst/>
        </p:spPr>
        <p:txBody>
          <a:bodyPr wrap="none" anchor="ctr"/>
          <a:lstStyle/>
          <a:p>
            <a:endParaRPr lang="en-US"/>
          </a:p>
        </p:txBody>
      </p:sp>
      <p:sp>
        <p:nvSpPr>
          <p:cNvPr id="86026" name="Rectangle 10"/>
          <p:cNvSpPr>
            <a:spLocks noChangeArrowheads="1"/>
          </p:cNvSpPr>
          <p:nvPr/>
        </p:nvSpPr>
        <p:spPr bwMode="auto">
          <a:xfrm>
            <a:off x="2532063" y="1801813"/>
            <a:ext cx="1697037"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Cache Data</a:t>
            </a:r>
          </a:p>
        </p:txBody>
      </p:sp>
      <p:sp>
        <p:nvSpPr>
          <p:cNvPr id="86027" name="Rectangle 11"/>
          <p:cNvSpPr>
            <a:spLocks noChangeArrowheads="1"/>
          </p:cNvSpPr>
          <p:nvPr/>
        </p:nvSpPr>
        <p:spPr bwMode="auto">
          <a:xfrm>
            <a:off x="2824163" y="2139950"/>
            <a:ext cx="1154112"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Block 0</a:t>
            </a:r>
          </a:p>
        </p:txBody>
      </p:sp>
      <p:sp>
        <p:nvSpPr>
          <p:cNvPr id="86028" name="Rectangle 12"/>
          <p:cNvSpPr>
            <a:spLocks noChangeArrowheads="1"/>
          </p:cNvSpPr>
          <p:nvPr/>
        </p:nvSpPr>
        <p:spPr bwMode="auto">
          <a:xfrm>
            <a:off x="685800" y="2241550"/>
            <a:ext cx="1727200" cy="1193800"/>
          </a:xfrm>
          <a:prstGeom prst="rect">
            <a:avLst/>
          </a:prstGeom>
          <a:noFill/>
          <a:ln w="38100">
            <a:solidFill>
              <a:schemeClr val="tx1"/>
            </a:solidFill>
            <a:miter lim="800000"/>
            <a:headEnd/>
            <a:tailEnd/>
          </a:ln>
          <a:effectLst/>
        </p:spPr>
        <p:txBody>
          <a:bodyPr wrap="none" anchor="ctr"/>
          <a:lstStyle/>
          <a:p>
            <a:endParaRPr lang="en-US"/>
          </a:p>
        </p:txBody>
      </p:sp>
      <p:sp>
        <p:nvSpPr>
          <p:cNvPr id="86029" name="Line 13"/>
          <p:cNvSpPr>
            <a:spLocks noChangeShapeType="1"/>
          </p:cNvSpPr>
          <p:nvPr/>
        </p:nvSpPr>
        <p:spPr bwMode="auto">
          <a:xfrm flipH="1">
            <a:off x="660400" y="2533650"/>
            <a:ext cx="1778000" cy="0"/>
          </a:xfrm>
          <a:prstGeom prst="line">
            <a:avLst/>
          </a:prstGeom>
          <a:noFill/>
          <a:ln w="38100">
            <a:solidFill>
              <a:schemeClr val="tx1"/>
            </a:solidFill>
            <a:round/>
            <a:headEnd/>
            <a:tailEnd/>
          </a:ln>
          <a:effectLst/>
        </p:spPr>
        <p:txBody>
          <a:bodyPr wrap="none" anchor="ctr"/>
          <a:lstStyle/>
          <a:p>
            <a:endParaRPr lang="en-US"/>
          </a:p>
        </p:txBody>
      </p:sp>
      <p:sp>
        <p:nvSpPr>
          <p:cNvPr id="86030" name="Line 14"/>
          <p:cNvSpPr>
            <a:spLocks noChangeShapeType="1"/>
          </p:cNvSpPr>
          <p:nvPr/>
        </p:nvSpPr>
        <p:spPr bwMode="auto">
          <a:xfrm flipH="1">
            <a:off x="660400" y="3143250"/>
            <a:ext cx="1778000" cy="0"/>
          </a:xfrm>
          <a:prstGeom prst="line">
            <a:avLst/>
          </a:prstGeom>
          <a:noFill/>
          <a:ln w="38100">
            <a:solidFill>
              <a:schemeClr val="tx1"/>
            </a:solidFill>
            <a:round/>
            <a:headEnd/>
            <a:tailEnd/>
          </a:ln>
          <a:effectLst/>
        </p:spPr>
        <p:txBody>
          <a:bodyPr wrap="none" anchor="ctr"/>
          <a:lstStyle/>
          <a:p>
            <a:endParaRPr lang="en-US"/>
          </a:p>
        </p:txBody>
      </p:sp>
      <p:sp>
        <p:nvSpPr>
          <p:cNvPr id="86031" name="Rectangle 15"/>
          <p:cNvSpPr>
            <a:spLocks noChangeArrowheads="1"/>
          </p:cNvSpPr>
          <p:nvPr/>
        </p:nvSpPr>
        <p:spPr bwMode="auto">
          <a:xfrm>
            <a:off x="304800" y="2241550"/>
            <a:ext cx="203200" cy="1193800"/>
          </a:xfrm>
          <a:prstGeom prst="rect">
            <a:avLst/>
          </a:prstGeom>
          <a:noFill/>
          <a:ln w="38100">
            <a:solidFill>
              <a:schemeClr val="tx1"/>
            </a:solidFill>
            <a:miter lim="800000"/>
            <a:headEnd/>
            <a:tailEnd/>
          </a:ln>
          <a:effectLst/>
        </p:spPr>
        <p:txBody>
          <a:bodyPr wrap="none" anchor="ctr"/>
          <a:lstStyle/>
          <a:p>
            <a:endParaRPr lang="en-US"/>
          </a:p>
        </p:txBody>
      </p:sp>
      <p:sp>
        <p:nvSpPr>
          <p:cNvPr id="86032" name="Line 16"/>
          <p:cNvSpPr>
            <a:spLocks noChangeShapeType="1"/>
          </p:cNvSpPr>
          <p:nvPr/>
        </p:nvSpPr>
        <p:spPr bwMode="auto">
          <a:xfrm flipH="1">
            <a:off x="279400" y="2533650"/>
            <a:ext cx="254000" cy="0"/>
          </a:xfrm>
          <a:prstGeom prst="line">
            <a:avLst/>
          </a:prstGeom>
          <a:noFill/>
          <a:ln w="38100">
            <a:solidFill>
              <a:schemeClr val="tx1"/>
            </a:solidFill>
            <a:round/>
            <a:headEnd/>
            <a:tailEnd/>
          </a:ln>
          <a:effectLst/>
        </p:spPr>
        <p:txBody>
          <a:bodyPr wrap="none" anchor="ctr"/>
          <a:lstStyle/>
          <a:p>
            <a:endParaRPr lang="en-US"/>
          </a:p>
        </p:txBody>
      </p:sp>
      <p:sp>
        <p:nvSpPr>
          <p:cNvPr id="86033" name="Line 17"/>
          <p:cNvSpPr>
            <a:spLocks noChangeShapeType="1"/>
          </p:cNvSpPr>
          <p:nvPr/>
        </p:nvSpPr>
        <p:spPr bwMode="auto">
          <a:xfrm flipH="1">
            <a:off x="279400" y="3143250"/>
            <a:ext cx="254000" cy="0"/>
          </a:xfrm>
          <a:prstGeom prst="line">
            <a:avLst/>
          </a:prstGeom>
          <a:noFill/>
          <a:ln w="38100">
            <a:solidFill>
              <a:schemeClr val="tx1"/>
            </a:solidFill>
            <a:round/>
            <a:headEnd/>
            <a:tailEnd/>
          </a:ln>
          <a:effectLst/>
        </p:spPr>
        <p:txBody>
          <a:bodyPr wrap="none" anchor="ctr"/>
          <a:lstStyle/>
          <a:p>
            <a:endParaRPr lang="en-US"/>
          </a:p>
        </p:txBody>
      </p:sp>
      <p:sp>
        <p:nvSpPr>
          <p:cNvPr id="86034" name="Rectangle 18"/>
          <p:cNvSpPr>
            <a:spLocks noChangeArrowheads="1"/>
          </p:cNvSpPr>
          <p:nvPr/>
        </p:nvSpPr>
        <p:spPr bwMode="auto">
          <a:xfrm>
            <a:off x="963613" y="1809750"/>
            <a:ext cx="1577975"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Cache Tag</a:t>
            </a:r>
          </a:p>
        </p:txBody>
      </p:sp>
      <p:sp>
        <p:nvSpPr>
          <p:cNvPr id="86035" name="Rectangle 19"/>
          <p:cNvSpPr>
            <a:spLocks noChangeArrowheads="1"/>
          </p:cNvSpPr>
          <p:nvPr/>
        </p:nvSpPr>
        <p:spPr bwMode="auto">
          <a:xfrm>
            <a:off x="146050" y="1798638"/>
            <a:ext cx="892175"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Valid</a:t>
            </a:r>
          </a:p>
        </p:txBody>
      </p:sp>
      <p:sp>
        <p:nvSpPr>
          <p:cNvPr id="86036" name="Rectangle 20"/>
          <p:cNvSpPr>
            <a:spLocks noChangeArrowheads="1"/>
          </p:cNvSpPr>
          <p:nvPr/>
        </p:nvSpPr>
        <p:spPr bwMode="auto">
          <a:xfrm>
            <a:off x="1420813" y="2528888"/>
            <a:ext cx="300037" cy="515937"/>
          </a:xfrm>
          <a:prstGeom prst="rect">
            <a:avLst/>
          </a:prstGeom>
          <a:noFill/>
          <a:ln w="38100">
            <a:noFill/>
            <a:miter lim="800000"/>
            <a:headEnd/>
            <a:tailEnd/>
          </a:ln>
          <a:effectLst/>
        </p:spPr>
        <p:txBody>
          <a:bodyPr wrap="none" lIns="90488" tIns="44450" rIns="90488" bIns="44450">
            <a:spAutoFit/>
          </a:bodyPr>
          <a:lstStyle/>
          <a:p>
            <a:r>
              <a:rPr lang="en-US" sz="2800" b="1">
                <a:latin typeface="Times" pitchFamily="18" charset="0"/>
              </a:rPr>
              <a:t>:</a:t>
            </a:r>
          </a:p>
        </p:txBody>
      </p:sp>
      <p:sp>
        <p:nvSpPr>
          <p:cNvPr id="86037" name="Rectangle 21"/>
          <p:cNvSpPr>
            <a:spLocks noChangeArrowheads="1"/>
          </p:cNvSpPr>
          <p:nvPr/>
        </p:nvSpPr>
        <p:spPr bwMode="auto">
          <a:xfrm>
            <a:off x="258763" y="2528888"/>
            <a:ext cx="300037" cy="515937"/>
          </a:xfrm>
          <a:prstGeom prst="rect">
            <a:avLst/>
          </a:prstGeom>
          <a:noFill/>
          <a:ln w="38100">
            <a:noFill/>
            <a:miter lim="800000"/>
            <a:headEnd/>
            <a:tailEnd/>
          </a:ln>
          <a:effectLst/>
        </p:spPr>
        <p:txBody>
          <a:bodyPr wrap="none" lIns="90488" tIns="44450" rIns="90488" bIns="44450">
            <a:spAutoFit/>
          </a:bodyPr>
          <a:lstStyle/>
          <a:p>
            <a:r>
              <a:rPr lang="en-US" sz="2800" b="1">
                <a:latin typeface="Times" pitchFamily="18" charset="0"/>
              </a:rPr>
              <a:t>:</a:t>
            </a:r>
          </a:p>
        </p:txBody>
      </p:sp>
      <p:sp>
        <p:nvSpPr>
          <p:cNvPr id="86038" name="Rectangle 22"/>
          <p:cNvSpPr>
            <a:spLocks noChangeArrowheads="1"/>
          </p:cNvSpPr>
          <p:nvPr/>
        </p:nvSpPr>
        <p:spPr bwMode="auto">
          <a:xfrm>
            <a:off x="3249613" y="2528888"/>
            <a:ext cx="300037" cy="515937"/>
          </a:xfrm>
          <a:prstGeom prst="rect">
            <a:avLst/>
          </a:prstGeom>
          <a:noFill/>
          <a:ln w="38100">
            <a:noFill/>
            <a:miter lim="800000"/>
            <a:headEnd/>
            <a:tailEnd/>
          </a:ln>
          <a:effectLst/>
        </p:spPr>
        <p:txBody>
          <a:bodyPr wrap="none" lIns="90488" tIns="44450" rIns="90488" bIns="44450">
            <a:spAutoFit/>
          </a:bodyPr>
          <a:lstStyle/>
          <a:p>
            <a:r>
              <a:rPr lang="en-US" sz="2800" b="1">
                <a:latin typeface="Times" pitchFamily="18" charset="0"/>
              </a:rPr>
              <a:t>:</a:t>
            </a:r>
          </a:p>
        </p:txBody>
      </p:sp>
      <p:sp>
        <p:nvSpPr>
          <p:cNvPr id="86039" name="Rectangle 23"/>
          <p:cNvSpPr>
            <a:spLocks noChangeArrowheads="1"/>
          </p:cNvSpPr>
          <p:nvPr/>
        </p:nvSpPr>
        <p:spPr bwMode="auto">
          <a:xfrm>
            <a:off x="4784725" y="2241550"/>
            <a:ext cx="1574800" cy="1193800"/>
          </a:xfrm>
          <a:prstGeom prst="rect">
            <a:avLst/>
          </a:prstGeom>
          <a:noFill/>
          <a:ln w="38100">
            <a:solidFill>
              <a:schemeClr val="tx1"/>
            </a:solidFill>
            <a:miter lim="800000"/>
            <a:headEnd/>
            <a:tailEnd/>
          </a:ln>
          <a:effectLst/>
        </p:spPr>
        <p:txBody>
          <a:bodyPr wrap="none" anchor="ctr"/>
          <a:lstStyle/>
          <a:p>
            <a:endParaRPr lang="en-US"/>
          </a:p>
        </p:txBody>
      </p:sp>
      <p:sp>
        <p:nvSpPr>
          <p:cNvPr id="86040" name="Line 24"/>
          <p:cNvSpPr>
            <a:spLocks noChangeShapeType="1"/>
          </p:cNvSpPr>
          <p:nvPr/>
        </p:nvSpPr>
        <p:spPr bwMode="auto">
          <a:xfrm flipH="1">
            <a:off x="4759325" y="2533650"/>
            <a:ext cx="1625600" cy="0"/>
          </a:xfrm>
          <a:prstGeom prst="line">
            <a:avLst/>
          </a:prstGeom>
          <a:noFill/>
          <a:ln w="38100">
            <a:solidFill>
              <a:schemeClr val="tx1"/>
            </a:solidFill>
            <a:round/>
            <a:headEnd/>
            <a:tailEnd/>
          </a:ln>
          <a:effectLst/>
        </p:spPr>
        <p:txBody>
          <a:bodyPr wrap="none" anchor="ctr"/>
          <a:lstStyle/>
          <a:p>
            <a:endParaRPr lang="en-US"/>
          </a:p>
        </p:txBody>
      </p:sp>
      <p:sp>
        <p:nvSpPr>
          <p:cNvPr id="86041" name="Line 25"/>
          <p:cNvSpPr>
            <a:spLocks noChangeShapeType="1"/>
          </p:cNvSpPr>
          <p:nvPr/>
        </p:nvSpPr>
        <p:spPr bwMode="auto">
          <a:xfrm flipH="1">
            <a:off x="4759325" y="3143250"/>
            <a:ext cx="1625600" cy="0"/>
          </a:xfrm>
          <a:prstGeom prst="line">
            <a:avLst/>
          </a:prstGeom>
          <a:noFill/>
          <a:ln w="38100">
            <a:solidFill>
              <a:schemeClr val="tx1"/>
            </a:solidFill>
            <a:round/>
            <a:headEnd/>
            <a:tailEnd/>
          </a:ln>
          <a:effectLst/>
        </p:spPr>
        <p:txBody>
          <a:bodyPr wrap="none" anchor="ctr"/>
          <a:lstStyle/>
          <a:p>
            <a:endParaRPr lang="en-US"/>
          </a:p>
        </p:txBody>
      </p:sp>
      <p:sp>
        <p:nvSpPr>
          <p:cNvPr id="86042" name="Rectangle 26"/>
          <p:cNvSpPr>
            <a:spLocks noChangeArrowheads="1"/>
          </p:cNvSpPr>
          <p:nvPr/>
        </p:nvSpPr>
        <p:spPr bwMode="auto">
          <a:xfrm flipH="1">
            <a:off x="4668838" y="1798638"/>
            <a:ext cx="1697037"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Cache Data</a:t>
            </a:r>
          </a:p>
        </p:txBody>
      </p:sp>
      <p:sp>
        <p:nvSpPr>
          <p:cNvPr id="86043" name="Rectangle 27"/>
          <p:cNvSpPr>
            <a:spLocks noChangeArrowheads="1"/>
          </p:cNvSpPr>
          <p:nvPr/>
        </p:nvSpPr>
        <p:spPr bwMode="auto">
          <a:xfrm flipH="1">
            <a:off x="4959350" y="2139950"/>
            <a:ext cx="1157288"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Block 0</a:t>
            </a:r>
          </a:p>
        </p:txBody>
      </p:sp>
      <p:sp>
        <p:nvSpPr>
          <p:cNvPr id="86044" name="Rectangle 28"/>
          <p:cNvSpPr>
            <a:spLocks noChangeArrowheads="1"/>
          </p:cNvSpPr>
          <p:nvPr/>
        </p:nvSpPr>
        <p:spPr bwMode="auto">
          <a:xfrm>
            <a:off x="6537325" y="2241550"/>
            <a:ext cx="1727200" cy="1193800"/>
          </a:xfrm>
          <a:prstGeom prst="rect">
            <a:avLst/>
          </a:prstGeom>
          <a:noFill/>
          <a:ln w="38100">
            <a:solidFill>
              <a:schemeClr val="tx1"/>
            </a:solidFill>
            <a:miter lim="800000"/>
            <a:headEnd/>
            <a:tailEnd/>
          </a:ln>
          <a:effectLst/>
        </p:spPr>
        <p:txBody>
          <a:bodyPr wrap="none" anchor="ctr"/>
          <a:lstStyle/>
          <a:p>
            <a:endParaRPr lang="en-US"/>
          </a:p>
        </p:txBody>
      </p:sp>
      <p:sp>
        <p:nvSpPr>
          <p:cNvPr id="86045" name="Line 29"/>
          <p:cNvSpPr>
            <a:spLocks noChangeShapeType="1"/>
          </p:cNvSpPr>
          <p:nvPr/>
        </p:nvSpPr>
        <p:spPr bwMode="auto">
          <a:xfrm>
            <a:off x="6537325" y="2533650"/>
            <a:ext cx="1727200" cy="0"/>
          </a:xfrm>
          <a:prstGeom prst="line">
            <a:avLst/>
          </a:prstGeom>
          <a:noFill/>
          <a:ln w="38100">
            <a:solidFill>
              <a:schemeClr val="tx1"/>
            </a:solidFill>
            <a:round/>
            <a:headEnd/>
            <a:tailEnd/>
          </a:ln>
          <a:effectLst/>
        </p:spPr>
        <p:txBody>
          <a:bodyPr wrap="none" anchor="ctr"/>
          <a:lstStyle/>
          <a:p>
            <a:endParaRPr lang="en-US"/>
          </a:p>
        </p:txBody>
      </p:sp>
      <p:sp>
        <p:nvSpPr>
          <p:cNvPr id="86046" name="Line 30"/>
          <p:cNvSpPr>
            <a:spLocks noChangeShapeType="1"/>
          </p:cNvSpPr>
          <p:nvPr/>
        </p:nvSpPr>
        <p:spPr bwMode="auto">
          <a:xfrm>
            <a:off x="6537325" y="3143250"/>
            <a:ext cx="1727200" cy="0"/>
          </a:xfrm>
          <a:prstGeom prst="line">
            <a:avLst/>
          </a:prstGeom>
          <a:noFill/>
          <a:ln w="38100">
            <a:solidFill>
              <a:schemeClr val="tx1"/>
            </a:solidFill>
            <a:round/>
            <a:headEnd/>
            <a:tailEnd/>
          </a:ln>
          <a:effectLst/>
        </p:spPr>
        <p:txBody>
          <a:bodyPr wrap="none" anchor="ctr"/>
          <a:lstStyle/>
          <a:p>
            <a:endParaRPr lang="en-US"/>
          </a:p>
        </p:txBody>
      </p:sp>
      <p:sp>
        <p:nvSpPr>
          <p:cNvPr id="86047" name="Rectangle 31"/>
          <p:cNvSpPr>
            <a:spLocks noChangeArrowheads="1"/>
          </p:cNvSpPr>
          <p:nvPr/>
        </p:nvSpPr>
        <p:spPr bwMode="auto">
          <a:xfrm>
            <a:off x="8442325" y="2241550"/>
            <a:ext cx="203200" cy="1193800"/>
          </a:xfrm>
          <a:prstGeom prst="rect">
            <a:avLst/>
          </a:prstGeom>
          <a:noFill/>
          <a:ln w="38100">
            <a:solidFill>
              <a:schemeClr val="tx1"/>
            </a:solidFill>
            <a:miter lim="800000"/>
            <a:headEnd/>
            <a:tailEnd/>
          </a:ln>
          <a:effectLst/>
        </p:spPr>
        <p:txBody>
          <a:bodyPr wrap="none" anchor="ctr"/>
          <a:lstStyle/>
          <a:p>
            <a:endParaRPr lang="en-US"/>
          </a:p>
        </p:txBody>
      </p:sp>
      <p:sp>
        <p:nvSpPr>
          <p:cNvPr id="86048" name="Line 32"/>
          <p:cNvSpPr>
            <a:spLocks noChangeShapeType="1"/>
          </p:cNvSpPr>
          <p:nvPr/>
        </p:nvSpPr>
        <p:spPr bwMode="auto">
          <a:xfrm>
            <a:off x="8442325" y="2533650"/>
            <a:ext cx="203200" cy="0"/>
          </a:xfrm>
          <a:prstGeom prst="line">
            <a:avLst/>
          </a:prstGeom>
          <a:noFill/>
          <a:ln w="38100">
            <a:solidFill>
              <a:schemeClr val="tx1"/>
            </a:solidFill>
            <a:round/>
            <a:headEnd/>
            <a:tailEnd/>
          </a:ln>
          <a:effectLst/>
        </p:spPr>
        <p:txBody>
          <a:bodyPr wrap="none" anchor="ctr"/>
          <a:lstStyle/>
          <a:p>
            <a:endParaRPr lang="en-US"/>
          </a:p>
        </p:txBody>
      </p:sp>
      <p:sp>
        <p:nvSpPr>
          <p:cNvPr id="86049" name="Line 33"/>
          <p:cNvSpPr>
            <a:spLocks noChangeShapeType="1"/>
          </p:cNvSpPr>
          <p:nvPr/>
        </p:nvSpPr>
        <p:spPr bwMode="auto">
          <a:xfrm>
            <a:off x="8442325" y="3143250"/>
            <a:ext cx="203200" cy="0"/>
          </a:xfrm>
          <a:prstGeom prst="line">
            <a:avLst/>
          </a:prstGeom>
          <a:noFill/>
          <a:ln w="38100">
            <a:solidFill>
              <a:schemeClr val="tx1"/>
            </a:solidFill>
            <a:round/>
            <a:headEnd/>
            <a:tailEnd/>
          </a:ln>
          <a:effectLst/>
        </p:spPr>
        <p:txBody>
          <a:bodyPr wrap="none" anchor="ctr"/>
          <a:lstStyle/>
          <a:p>
            <a:endParaRPr lang="en-US"/>
          </a:p>
        </p:txBody>
      </p:sp>
      <p:sp>
        <p:nvSpPr>
          <p:cNvPr id="86050" name="Rectangle 34"/>
          <p:cNvSpPr>
            <a:spLocks noChangeArrowheads="1"/>
          </p:cNvSpPr>
          <p:nvPr/>
        </p:nvSpPr>
        <p:spPr bwMode="auto">
          <a:xfrm flipH="1">
            <a:off x="6416675" y="1803400"/>
            <a:ext cx="1577975"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Cache Tag</a:t>
            </a:r>
          </a:p>
        </p:txBody>
      </p:sp>
      <p:sp>
        <p:nvSpPr>
          <p:cNvPr id="86051" name="Rectangle 35"/>
          <p:cNvSpPr>
            <a:spLocks noChangeArrowheads="1"/>
          </p:cNvSpPr>
          <p:nvPr/>
        </p:nvSpPr>
        <p:spPr bwMode="auto">
          <a:xfrm flipH="1">
            <a:off x="7956550" y="1798638"/>
            <a:ext cx="892175" cy="454025"/>
          </a:xfrm>
          <a:prstGeom prst="rect">
            <a:avLst/>
          </a:prstGeom>
          <a:noFill/>
          <a:ln w="12700">
            <a:noFill/>
            <a:miter lim="800000"/>
            <a:headEnd/>
            <a:tailEnd/>
          </a:ln>
          <a:effectLst/>
        </p:spPr>
        <p:txBody>
          <a:bodyPr wrap="none" lIns="90488" tIns="44450" rIns="90488" bIns="44450">
            <a:spAutoFit/>
          </a:bodyPr>
          <a:lstStyle/>
          <a:p>
            <a:r>
              <a:rPr lang="en-US" sz="2400" b="1">
                <a:latin typeface="Times" pitchFamily="18" charset="0"/>
              </a:rPr>
              <a:t>Valid</a:t>
            </a:r>
          </a:p>
        </p:txBody>
      </p:sp>
      <p:sp>
        <p:nvSpPr>
          <p:cNvPr id="86052" name="Rectangle 36"/>
          <p:cNvSpPr>
            <a:spLocks noChangeArrowheads="1"/>
          </p:cNvSpPr>
          <p:nvPr/>
        </p:nvSpPr>
        <p:spPr bwMode="auto">
          <a:xfrm flipH="1">
            <a:off x="7250113" y="2528888"/>
            <a:ext cx="300037" cy="515937"/>
          </a:xfrm>
          <a:prstGeom prst="rect">
            <a:avLst/>
          </a:prstGeom>
          <a:noFill/>
          <a:ln w="38100">
            <a:noFill/>
            <a:miter lim="800000"/>
            <a:headEnd/>
            <a:tailEnd/>
          </a:ln>
          <a:effectLst/>
        </p:spPr>
        <p:txBody>
          <a:bodyPr wrap="none" lIns="90488" tIns="44450" rIns="90488" bIns="44450">
            <a:spAutoFit/>
          </a:bodyPr>
          <a:lstStyle/>
          <a:p>
            <a:r>
              <a:rPr lang="en-US" sz="2800" b="1">
                <a:latin typeface="Times" pitchFamily="18" charset="0"/>
              </a:rPr>
              <a:t>:</a:t>
            </a:r>
          </a:p>
        </p:txBody>
      </p:sp>
      <p:sp>
        <p:nvSpPr>
          <p:cNvPr id="86053" name="Rectangle 37"/>
          <p:cNvSpPr>
            <a:spLocks noChangeArrowheads="1"/>
          </p:cNvSpPr>
          <p:nvPr/>
        </p:nvSpPr>
        <p:spPr bwMode="auto">
          <a:xfrm flipH="1">
            <a:off x="8393113" y="2528888"/>
            <a:ext cx="300037" cy="515937"/>
          </a:xfrm>
          <a:prstGeom prst="rect">
            <a:avLst/>
          </a:prstGeom>
          <a:noFill/>
          <a:ln w="38100">
            <a:noFill/>
            <a:miter lim="800000"/>
            <a:headEnd/>
            <a:tailEnd/>
          </a:ln>
          <a:effectLst/>
        </p:spPr>
        <p:txBody>
          <a:bodyPr wrap="none" lIns="90488" tIns="44450" rIns="90488" bIns="44450">
            <a:spAutoFit/>
          </a:bodyPr>
          <a:lstStyle/>
          <a:p>
            <a:r>
              <a:rPr lang="en-US" sz="2800" b="1">
                <a:latin typeface="Times" pitchFamily="18" charset="0"/>
              </a:rPr>
              <a:t>:</a:t>
            </a:r>
          </a:p>
        </p:txBody>
      </p:sp>
      <p:sp>
        <p:nvSpPr>
          <p:cNvPr id="86054" name="Rectangle 38"/>
          <p:cNvSpPr>
            <a:spLocks noChangeArrowheads="1"/>
          </p:cNvSpPr>
          <p:nvPr/>
        </p:nvSpPr>
        <p:spPr bwMode="auto">
          <a:xfrm flipH="1">
            <a:off x="5421313" y="2528888"/>
            <a:ext cx="300037" cy="515937"/>
          </a:xfrm>
          <a:prstGeom prst="rect">
            <a:avLst/>
          </a:prstGeom>
          <a:noFill/>
          <a:ln w="38100">
            <a:noFill/>
            <a:miter lim="800000"/>
            <a:headEnd/>
            <a:tailEnd/>
          </a:ln>
          <a:effectLst/>
        </p:spPr>
        <p:txBody>
          <a:bodyPr wrap="none" lIns="90488" tIns="44450" rIns="90488" bIns="44450">
            <a:spAutoFit/>
          </a:bodyPr>
          <a:lstStyle/>
          <a:p>
            <a:r>
              <a:rPr lang="en-US" sz="2800" b="1">
                <a:latin typeface="Times" pitchFamily="18" charset="0"/>
              </a:rPr>
              <a:t>:</a:t>
            </a:r>
          </a:p>
        </p:txBody>
      </p:sp>
      <p:sp>
        <p:nvSpPr>
          <p:cNvPr id="86055" name="Line 39"/>
          <p:cNvSpPr>
            <a:spLocks noChangeShapeType="1"/>
          </p:cNvSpPr>
          <p:nvPr/>
        </p:nvSpPr>
        <p:spPr bwMode="auto">
          <a:xfrm>
            <a:off x="4462463" y="1485900"/>
            <a:ext cx="6350" cy="1827213"/>
          </a:xfrm>
          <a:prstGeom prst="line">
            <a:avLst/>
          </a:prstGeom>
          <a:noFill/>
          <a:ln w="38100">
            <a:solidFill>
              <a:schemeClr val="tx1"/>
            </a:solidFill>
            <a:round/>
            <a:headEnd/>
            <a:tailEnd/>
          </a:ln>
          <a:effectLst/>
        </p:spPr>
        <p:txBody>
          <a:bodyPr wrap="none" anchor="ctr"/>
          <a:lstStyle/>
          <a:p>
            <a:endParaRPr lang="en-US"/>
          </a:p>
        </p:txBody>
      </p:sp>
      <p:sp>
        <p:nvSpPr>
          <p:cNvPr id="86056" name="Line 40"/>
          <p:cNvSpPr>
            <a:spLocks noChangeShapeType="1"/>
          </p:cNvSpPr>
          <p:nvPr/>
        </p:nvSpPr>
        <p:spPr bwMode="auto">
          <a:xfrm>
            <a:off x="4186238" y="3328988"/>
            <a:ext cx="576262" cy="6350"/>
          </a:xfrm>
          <a:prstGeom prst="line">
            <a:avLst/>
          </a:prstGeom>
          <a:noFill/>
          <a:ln w="38100">
            <a:solidFill>
              <a:schemeClr val="tx1"/>
            </a:solidFill>
            <a:round/>
            <a:headEnd type="triangle" w="med" len="med"/>
            <a:tailEnd type="triangle" w="med" len="med"/>
          </a:ln>
          <a:effectLst/>
        </p:spPr>
        <p:txBody>
          <a:bodyPr wrap="none" anchor="ctr"/>
          <a:lstStyle/>
          <a:p>
            <a:endParaRPr lang="en-US"/>
          </a:p>
        </p:txBody>
      </p:sp>
      <p:sp>
        <p:nvSpPr>
          <p:cNvPr id="86057" name="Rectangle 41"/>
          <p:cNvSpPr>
            <a:spLocks noChangeArrowheads="1"/>
          </p:cNvSpPr>
          <p:nvPr/>
        </p:nvSpPr>
        <p:spPr bwMode="auto">
          <a:xfrm>
            <a:off x="236538" y="3003550"/>
            <a:ext cx="8501062" cy="508000"/>
          </a:xfrm>
          <a:prstGeom prst="rect">
            <a:avLst/>
          </a:prstGeom>
          <a:noFill/>
          <a:ln w="38100">
            <a:solidFill>
              <a:schemeClr val="accent1"/>
            </a:solidFill>
            <a:prstDash val="dash"/>
            <a:miter lim="800000"/>
            <a:headEnd/>
            <a:tailEnd/>
          </a:ln>
          <a:effectLst/>
        </p:spPr>
        <p:txBody>
          <a:bodyPr wrap="none" anchor="ctr"/>
          <a:lstStyle/>
          <a:p>
            <a:endParaRPr lang="en-US"/>
          </a:p>
        </p:txBody>
      </p:sp>
      <p:sp>
        <p:nvSpPr>
          <p:cNvPr id="86058" name="Line 42"/>
          <p:cNvSpPr>
            <a:spLocks noChangeShapeType="1"/>
          </p:cNvSpPr>
          <p:nvPr/>
        </p:nvSpPr>
        <p:spPr bwMode="auto">
          <a:xfrm>
            <a:off x="3797300" y="3308350"/>
            <a:ext cx="0" cy="944563"/>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59" name="Line 43"/>
          <p:cNvSpPr>
            <a:spLocks noChangeShapeType="1"/>
          </p:cNvSpPr>
          <p:nvPr/>
        </p:nvSpPr>
        <p:spPr bwMode="auto">
          <a:xfrm>
            <a:off x="5016500" y="3308350"/>
            <a:ext cx="0" cy="930275"/>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60" name="Line 44"/>
          <p:cNvSpPr>
            <a:spLocks noChangeShapeType="1"/>
          </p:cNvSpPr>
          <p:nvPr/>
        </p:nvSpPr>
        <p:spPr bwMode="auto">
          <a:xfrm>
            <a:off x="4398963" y="4786313"/>
            <a:ext cx="0" cy="736600"/>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61" name="Rectangle 45"/>
          <p:cNvSpPr>
            <a:spLocks noChangeArrowheads="1"/>
          </p:cNvSpPr>
          <p:nvPr/>
        </p:nvSpPr>
        <p:spPr bwMode="auto">
          <a:xfrm>
            <a:off x="3878263" y="5341938"/>
            <a:ext cx="1217612" cy="942975"/>
          </a:xfrm>
          <a:prstGeom prst="rect">
            <a:avLst/>
          </a:prstGeom>
          <a:noFill/>
          <a:ln w="12700">
            <a:noFill/>
            <a:miter lim="800000"/>
            <a:headEnd/>
            <a:tailEnd/>
          </a:ln>
          <a:effectLst/>
        </p:spPr>
        <p:txBody>
          <a:bodyPr wrap="none" lIns="90488" tIns="44450" rIns="90488" bIns="44450">
            <a:spAutoFit/>
          </a:bodyPr>
          <a:lstStyle/>
          <a:p>
            <a:pPr algn="ctr"/>
            <a:r>
              <a:rPr lang="en-US" sz="2800" b="1">
                <a:latin typeface="Times" pitchFamily="18" charset="0"/>
              </a:rPr>
              <a:t>Cache </a:t>
            </a:r>
          </a:p>
          <a:p>
            <a:pPr algn="ctr"/>
            <a:r>
              <a:rPr lang="en-US" sz="2800" b="1">
                <a:latin typeface="Times" pitchFamily="18" charset="0"/>
              </a:rPr>
              <a:t>Block</a:t>
            </a:r>
          </a:p>
        </p:txBody>
      </p:sp>
      <p:sp>
        <p:nvSpPr>
          <p:cNvPr id="86062" name="Line 46"/>
          <p:cNvSpPr>
            <a:spLocks noChangeShapeType="1"/>
          </p:cNvSpPr>
          <p:nvPr/>
        </p:nvSpPr>
        <p:spPr bwMode="auto">
          <a:xfrm>
            <a:off x="385763" y="3308350"/>
            <a:ext cx="0" cy="1155700"/>
          </a:xfrm>
          <a:prstGeom prst="line">
            <a:avLst/>
          </a:prstGeom>
          <a:noFill/>
          <a:ln w="38100">
            <a:solidFill>
              <a:schemeClr val="tx1"/>
            </a:solidFill>
            <a:round/>
            <a:headEnd/>
            <a:tailEnd/>
          </a:ln>
          <a:effectLst/>
        </p:spPr>
        <p:txBody>
          <a:bodyPr wrap="none" anchor="ctr"/>
          <a:lstStyle/>
          <a:p>
            <a:endParaRPr lang="en-US"/>
          </a:p>
        </p:txBody>
      </p:sp>
      <p:sp>
        <p:nvSpPr>
          <p:cNvPr id="86063" name="Line 47"/>
          <p:cNvSpPr>
            <a:spLocks noChangeShapeType="1"/>
          </p:cNvSpPr>
          <p:nvPr/>
        </p:nvSpPr>
        <p:spPr bwMode="auto">
          <a:xfrm>
            <a:off x="1771650" y="3308350"/>
            <a:ext cx="0" cy="936625"/>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64" name="Line 48"/>
          <p:cNvSpPr>
            <a:spLocks noChangeShapeType="1"/>
          </p:cNvSpPr>
          <p:nvPr/>
        </p:nvSpPr>
        <p:spPr bwMode="auto">
          <a:xfrm flipH="1" flipV="1">
            <a:off x="115888" y="4718050"/>
            <a:ext cx="1363662" cy="6350"/>
          </a:xfrm>
          <a:prstGeom prst="line">
            <a:avLst/>
          </a:prstGeom>
          <a:noFill/>
          <a:ln w="38100">
            <a:solidFill>
              <a:schemeClr val="tx1"/>
            </a:solidFill>
            <a:round/>
            <a:headEnd type="triangle" w="med" len="med"/>
            <a:tailEnd/>
          </a:ln>
          <a:effectLst/>
        </p:spPr>
        <p:txBody>
          <a:bodyPr wrap="none" anchor="ctr"/>
          <a:lstStyle/>
          <a:p>
            <a:endParaRPr lang="en-US"/>
          </a:p>
        </p:txBody>
      </p:sp>
      <p:sp>
        <p:nvSpPr>
          <p:cNvPr id="86065" name="Line 49"/>
          <p:cNvSpPr>
            <a:spLocks noChangeShapeType="1"/>
          </p:cNvSpPr>
          <p:nvPr/>
        </p:nvSpPr>
        <p:spPr bwMode="auto">
          <a:xfrm>
            <a:off x="3446463" y="5843588"/>
            <a:ext cx="0" cy="355600"/>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66" name="Rectangle 50"/>
          <p:cNvSpPr>
            <a:spLocks noChangeArrowheads="1"/>
          </p:cNvSpPr>
          <p:nvPr/>
        </p:nvSpPr>
        <p:spPr bwMode="auto">
          <a:xfrm>
            <a:off x="3132138" y="6124575"/>
            <a:ext cx="674687" cy="515938"/>
          </a:xfrm>
          <a:prstGeom prst="rect">
            <a:avLst/>
          </a:prstGeom>
          <a:noFill/>
          <a:ln w="12700">
            <a:noFill/>
            <a:miter lim="800000"/>
            <a:headEnd/>
            <a:tailEnd/>
          </a:ln>
          <a:effectLst/>
        </p:spPr>
        <p:txBody>
          <a:bodyPr wrap="none" lIns="90488" tIns="44450" rIns="90488" bIns="44450">
            <a:spAutoFit/>
          </a:bodyPr>
          <a:lstStyle/>
          <a:p>
            <a:r>
              <a:rPr lang="en-US" sz="2800" b="1">
                <a:latin typeface="Times" pitchFamily="18" charset="0"/>
              </a:rPr>
              <a:t>Hit</a:t>
            </a:r>
          </a:p>
        </p:txBody>
      </p:sp>
      <p:sp>
        <p:nvSpPr>
          <p:cNvPr id="86067" name="Line 51"/>
          <p:cNvSpPr>
            <a:spLocks noChangeShapeType="1"/>
          </p:cNvSpPr>
          <p:nvPr/>
        </p:nvSpPr>
        <p:spPr bwMode="auto">
          <a:xfrm flipH="1" flipV="1">
            <a:off x="404813" y="4452938"/>
            <a:ext cx="1074737" cy="4762"/>
          </a:xfrm>
          <a:prstGeom prst="line">
            <a:avLst/>
          </a:prstGeom>
          <a:noFill/>
          <a:ln w="38100">
            <a:solidFill>
              <a:schemeClr val="tx1"/>
            </a:solidFill>
            <a:round/>
            <a:headEnd type="triangle" w="med" len="med"/>
            <a:tailEnd/>
          </a:ln>
          <a:effectLst/>
        </p:spPr>
        <p:txBody>
          <a:bodyPr wrap="none" anchor="ctr"/>
          <a:lstStyle/>
          <a:p>
            <a:endParaRPr lang="en-US"/>
          </a:p>
        </p:txBody>
      </p:sp>
      <p:sp>
        <p:nvSpPr>
          <p:cNvPr id="86068" name="Line 52"/>
          <p:cNvSpPr>
            <a:spLocks noChangeShapeType="1"/>
          </p:cNvSpPr>
          <p:nvPr/>
        </p:nvSpPr>
        <p:spPr bwMode="auto">
          <a:xfrm flipH="1">
            <a:off x="2141538" y="4551363"/>
            <a:ext cx="1473200" cy="0"/>
          </a:xfrm>
          <a:prstGeom prst="line">
            <a:avLst/>
          </a:prstGeom>
          <a:noFill/>
          <a:ln w="38100">
            <a:solidFill>
              <a:schemeClr val="tx1"/>
            </a:solidFill>
            <a:round/>
            <a:headEnd type="triangle" w="med" len="med"/>
            <a:tailEnd/>
          </a:ln>
          <a:effectLst/>
        </p:spPr>
        <p:txBody>
          <a:bodyPr wrap="none" anchor="ctr"/>
          <a:lstStyle/>
          <a:p>
            <a:endParaRPr lang="en-US"/>
          </a:p>
        </p:txBody>
      </p:sp>
      <p:sp>
        <p:nvSpPr>
          <p:cNvPr id="86069" name="Line 53"/>
          <p:cNvSpPr>
            <a:spLocks noChangeShapeType="1"/>
          </p:cNvSpPr>
          <p:nvPr/>
        </p:nvSpPr>
        <p:spPr bwMode="auto">
          <a:xfrm>
            <a:off x="6621463" y="3143250"/>
            <a:ext cx="1778000" cy="0"/>
          </a:xfrm>
          <a:prstGeom prst="line">
            <a:avLst/>
          </a:prstGeom>
          <a:noFill/>
          <a:ln w="38100">
            <a:solidFill>
              <a:schemeClr val="tx1"/>
            </a:solidFill>
            <a:round/>
            <a:headEnd/>
            <a:tailEnd/>
          </a:ln>
          <a:effectLst/>
        </p:spPr>
        <p:txBody>
          <a:bodyPr wrap="none" anchor="ctr"/>
          <a:lstStyle/>
          <a:p>
            <a:endParaRPr lang="en-US"/>
          </a:p>
        </p:txBody>
      </p:sp>
      <p:sp>
        <p:nvSpPr>
          <p:cNvPr id="86070" name="Line 54"/>
          <p:cNvSpPr>
            <a:spLocks noChangeShapeType="1"/>
          </p:cNvSpPr>
          <p:nvPr/>
        </p:nvSpPr>
        <p:spPr bwMode="auto">
          <a:xfrm>
            <a:off x="8526463" y="3143250"/>
            <a:ext cx="254000" cy="0"/>
          </a:xfrm>
          <a:prstGeom prst="line">
            <a:avLst/>
          </a:prstGeom>
          <a:noFill/>
          <a:ln w="38100">
            <a:solidFill>
              <a:schemeClr val="tx1"/>
            </a:solidFill>
            <a:round/>
            <a:headEnd/>
            <a:tailEnd/>
          </a:ln>
          <a:effectLst/>
        </p:spPr>
        <p:txBody>
          <a:bodyPr wrap="none" anchor="ctr"/>
          <a:lstStyle/>
          <a:p>
            <a:endParaRPr lang="en-US"/>
          </a:p>
        </p:txBody>
      </p:sp>
      <p:sp>
        <p:nvSpPr>
          <p:cNvPr id="86071" name="Line 55"/>
          <p:cNvSpPr>
            <a:spLocks noChangeShapeType="1"/>
          </p:cNvSpPr>
          <p:nvPr/>
        </p:nvSpPr>
        <p:spPr bwMode="auto">
          <a:xfrm flipH="1">
            <a:off x="8551863" y="3308350"/>
            <a:ext cx="0" cy="1155700"/>
          </a:xfrm>
          <a:prstGeom prst="line">
            <a:avLst/>
          </a:prstGeom>
          <a:noFill/>
          <a:ln w="38100">
            <a:solidFill>
              <a:schemeClr val="tx1"/>
            </a:solidFill>
            <a:round/>
            <a:headEnd/>
            <a:tailEnd/>
          </a:ln>
          <a:effectLst/>
        </p:spPr>
        <p:txBody>
          <a:bodyPr wrap="none" anchor="ctr"/>
          <a:lstStyle/>
          <a:p>
            <a:endParaRPr lang="en-US"/>
          </a:p>
        </p:txBody>
      </p:sp>
      <p:sp>
        <p:nvSpPr>
          <p:cNvPr id="86072" name="Line 56"/>
          <p:cNvSpPr>
            <a:spLocks noChangeShapeType="1"/>
          </p:cNvSpPr>
          <p:nvPr/>
        </p:nvSpPr>
        <p:spPr bwMode="auto">
          <a:xfrm flipH="1">
            <a:off x="7097713" y="3321050"/>
            <a:ext cx="0" cy="936625"/>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73" name="Line 57"/>
          <p:cNvSpPr>
            <a:spLocks noChangeShapeType="1"/>
          </p:cNvSpPr>
          <p:nvPr/>
        </p:nvSpPr>
        <p:spPr bwMode="auto">
          <a:xfrm>
            <a:off x="7427913" y="4724400"/>
            <a:ext cx="1495425" cy="0"/>
          </a:xfrm>
          <a:prstGeom prst="line">
            <a:avLst/>
          </a:prstGeom>
          <a:noFill/>
          <a:ln w="38100">
            <a:solidFill>
              <a:schemeClr val="tx1"/>
            </a:solidFill>
            <a:round/>
            <a:headEnd type="triangle" w="med" len="med"/>
            <a:tailEnd/>
          </a:ln>
          <a:effectLst/>
        </p:spPr>
        <p:txBody>
          <a:bodyPr wrap="none" anchor="ctr"/>
          <a:lstStyle/>
          <a:p>
            <a:endParaRPr lang="en-US"/>
          </a:p>
        </p:txBody>
      </p:sp>
      <p:sp>
        <p:nvSpPr>
          <p:cNvPr id="86074" name="Line 58"/>
          <p:cNvSpPr>
            <a:spLocks noChangeShapeType="1"/>
          </p:cNvSpPr>
          <p:nvPr/>
        </p:nvSpPr>
        <p:spPr bwMode="auto">
          <a:xfrm flipV="1">
            <a:off x="7427913" y="4452938"/>
            <a:ext cx="1101725" cy="4762"/>
          </a:xfrm>
          <a:prstGeom prst="line">
            <a:avLst/>
          </a:prstGeom>
          <a:noFill/>
          <a:ln w="38100">
            <a:solidFill>
              <a:schemeClr val="tx1"/>
            </a:solidFill>
            <a:round/>
            <a:headEnd type="triangle" w="med" len="med"/>
            <a:tailEnd/>
          </a:ln>
          <a:effectLst/>
        </p:spPr>
        <p:txBody>
          <a:bodyPr wrap="none" anchor="ctr"/>
          <a:lstStyle/>
          <a:p>
            <a:endParaRPr lang="en-US"/>
          </a:p>
        </p:txBody>
      </p:sp>
      <p:sp>
        <p:nvSpPr>
          <p:cNvPr id="86075" name="Line 59"/>
          <p:cNvSpPr>
            <a:spLocks noChangeShapeType="1"/>
          </p:cNvSpPr>
          <p:nvPr/>
        </p:nvSpPr>
        <p:spPr bwMode="auto">
          <a:xfrm flipV="1">
            <a:off x="5189538" y="4538663"/>
            <a:ext cx="1668462" cy="12700"/>
          </a:xfrm>
          <a:prstGeom prst="line">
            <a:avLst/>
          </a:prstGeom>
          <a:noFill/>
          <a:ln w="38100">
            <a:solidFill>
              <a:schemeClr val="tx1"/>
            </a:solidFill>
            <a:round/>
            <a:headEnd type="triangle" w="med" len="med"/>
            <a:tailEnd/>
          </a:ln>
          <a:effectLst/>
        </p:spPr>
        <p:txBody>
          <a:bodyPr wrap="none" anchor="ctr"/>
          <a:lstStyle/>
          <a:p>
            <a:endParaRPr lang="en-US"/>
          </a:p>
        </p:txBody>
      </p:sp>
      <p:sp>
        <p:nvSpPr>
          <p:cNvPr id="86076" name="Line 60"/>
          <p:cNvSpPr>
            <a:spLocks noChangeShapeType="1"/>
          </p:cNvSpPr>
          <p:nvPr/>
        </p:nvSpPr>
        <p:spPr bwMode="auto">
          <a:xfrm>
            <a:off x="3322638" y="4560888"/>
            <a:ext cx="0" cy="635000"/>
          </a:xfrm>
          <a:prstGeom prst="line">
            <a:avLst/>
          </a:prstGeom>
          <a:noFill/>
          <a:ln w="38100">
            <a:solidFill>
              <a:schemeClr val="tx1"/>
            </a:solidFill>
            <a:round/>
            <a:headEnd/>
            <a:tailEnd type="triangle" w="med" len="med"/>
          </a:ln>
          <a:effectLst/>
        </p:spPr>
        <p:txBody>
          <a:bodyPr wrap="none" anchor="ctr"/>
          <a:lstStyle/>
          <a:p>
            <a:endParaRPr lang="en-US"/>
          </a:p>
        </p:txBody>
      </p:sp>
      <p:sp>
        <p:nvSpPr>
          <p:cNvPr id="86077" name="Freeform 61"/>
          <p:cNvSpPr>
            <a:spLocks/>
          </p:cNvSpPr>
          <p:nvPr/>
        </p:nvSpPr>
        <p:spPr bwMode="auto">
          <a:xfrm>
            <a:off x="3568700" y="4560888"/>
            <a:ext cx="1947863" cy="620712"/>
          </a:xfrm>
          <a:custGeom>
            <a:avLst/>
            <a:gdLst/>
            <a:ahLst/>
            <a:cxnLst>
              <a:cxn ang="0">
                <a:pos x="1227" y="0"/>
              </a:cxn>
              <a:cxn ang="0">
                <a:pos x="1227" y="218"/>
              </a:cxn>
              <a:cxn ang="0">
                <a:pos x="0" y="218"/>
              </a:cxn>
              <a:cxn ang="0">
                <a:pos x="0" y="391"/>
              </a:cxn>
            </a:cxnLst>
            <a:rect l="0" t="0" r="r" b="b"/>
            <a:pathLst>
              <a:path w="1227" h="391">
                <a:moveTo>
                  <a:pt x="1227" y="0"/>
                </a:moveTo>
                <a:lnTo>
                  <a:pt x="1227" y="218"/>
                </a:lnTo>
                <a:lnTo>
                  <a:pt x="0" y="218"/>
                </a:lnTo>
                <a:lnTo>
                  <a:pt x="0" y="391"/>
                </a:lnTo>
              </a:path>
            </a:pathLst>
          </a:custGeom>
          <a:noFill/>
          <a:ln w="38100" cap="flat" cmpd="sng">
            <a:solidFill>
              <a:schemeClr val="tx1"/>
            </a:solidFill>
            <a:prstDash val="solid"/>
            <a:round/>
            <a:headEnd type="none" w="med" len="med"/>
            <a:tailEnd type="triangle" w="med" len="med"/>
          </a:ln>
          <a:effectLst/>
        </p:spPr>
        <p:txBody>
          <a:bodyPr wrap="none" anchor="ctr"/>
          <a:lstStyle/>
          <a:p>
            <a:endParaRPr lang="en-US"/>
          </a:p>
        </p:txBody>
      </p:sp>
      <p:sp>
        <p:nvSpPr>
          <p:cNvPr id="86078" name="Rectangle 62"/>
          <p:cNvSpPr>
            <a:spLocks noChangeArrowheads="1"/>
          </p:cNvSpPr>
          <p:nvPr/>
        </p:nvSpPr>
        <p:spPr bwMode="auto">
          <a:xfrm>
            <a:off x="2624138" y="3175000"/>
            <a:ext cx="1530350" cy="246063"/>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86079" name="Rectangle 63"/>
          <p:cNvSpPr>
            <a:spLocks noChangeArrowheads="1"/>
          </p:cNvSpPr>
          <p:nvPr/>
        </p:nvSpPr>
        <p:spPr bwMode="auto">
          <a:xfrm>
            <a:off x="4810125" y="3175000"/>
            <a:ext cx="1530350" cy="246063"/>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86080" name="AutoShape 64"/>
          <p:cNvSpPr>
            <a:spLocks noChangeArrowheads="1"/>
          </p:cNvSpPr>
          <p:nvPr/>
        </p:nvSpPr>
        <p:spPr bwMode="auto">
          <a:xfrm rot="-10800000">
            <a:off x="3608388" y="4278313"/>
            <a:ext cx="1566862" cy="522287"/>
          </a:xfrm>
          <a:prstGeom prst="flowChartTerminator">
            <a:avLst/>
          </a:prstGeom>
          <a:solidFill>
            <a:srgbClr val="FFFFFF"/>
          </a:solidFill>
          <a:ln w="38100">
            <a:solidFill>
              <a:schemeClr val="tx1"/>
            </a:solidFill>
            <a:miter lim="800000"/>
            <a:headEnd/>
            <a:tailEnd/>
          </a:ln>
          <a:effectLst/>
        </p:spPr>
        <p:txBody>
          <a:bodyPr rot="10800000" wrap="none" anchor="ctr"/>
          <a:lstStyle/>
          <a:p>
            <a:pPr algn="ctr"/>
            <a:r>
              <a:rPr lang="en-US" sz="2800" b="1">
                <a:latin typeface="Times" pitchFamily="18" charset="0"/>
              </a:rPr>
              <a:t>mux</a:t>
            </a:r>
          </a:p>
        </p:txBody>
      </p:sp>
      <p:sp>
        <p:nvSpPr>
          <p:cNvPr id="86081" name="Freeform 65"/>
          <p:cNvSpPr>
            <a:spLocks/>
          </p:cNvSpPr>
          <p:nvPr/>
        </p:nvSpPr>
        <p:spPr bwMode="auto">
          <a:xfrm rot="5400000">
            <a:off x="3091656" y="5195094"/>
            <a:ext cx="688975" cy="579438"/>
          </a:xfrm>
          <a:custGeom>
            <a:avLst/>
            <a:gdLst/>
            <a:ahLst/>
            <a:cxnLst>
              <a:cxn ang="0">
                <a:pos x="34" y="129"/>
              </a:cxn>
              <a:cxn ang="0">
                <a:pos x="34" y="148"/>
              </a:cxn>
              <a:cxn ang="0">
                <a:pos x="34" y="160"/>
              </a:cxn>
              <a:cxn ang="0">
                <a:pos x="34" y="175"/>
              </a:cxn>
              <a:cxn ang="0">
                <a:pos x="31" y="186"/>
              </a:cxn>
              <a:cxn ang="0">
                <a:pos x="31" y="194"/>
              </a:cxn>
              <a:cxn ang="0">
                <a:pos x="27" y="205"/>
              </a:cxn>
              <a:cxn ang="0">
                <a:pos x="23" y="217"/>
              </a:cxn>
              <a:cxn ang="0">
                <a:pos x="15" y="228"/>
              </a:cxn>
              <a:cxn ang="0">
                <a:pos x="12" y="240"/>
              </a:cxn>
              <a:cxn ang="0">
                <a:pos x="0" y="255"/>
              </a:cxn>
              <a:cxn ang="0">
                <a:pos x="8" y="255"/>
              </a:cxn>
              <a:cxn ang="0">
                <a:pos x="19" y="255"/>
              </a:cxn>
              <a:cxn ang="0">
                <a:pos x="42" y="255"/>
              </a:cxn>
              <a:cxn ang="0">
                <a:pos x="65" y="255"/>
              </a:cxn>
              <a:cxn ang="0">
                <a:pos x="95" y="255"/>
              </a:cxn>
              <a:cxn ang="0">
                <a:pos x="122" y="255"/>
              </a:cxn>
              <a:cxn ang="0">
                <a:pos x="152" y="251"/>
              </a:cxn>
              <a:cxn ang="0">
                <a:pos x="179" y="251"/>
              </a:cxn>
              <a:cxn ang="0">
                <a:pos x="198" y="251"/>
              </a:cxn>
              <a:cxn ang="0">
                <a:pos x="213" y="247"/>
              </a:cxn>
              <a:cxn ang="0">
                <a:pos x="240" y="240"/>
              </a:cxn>
              <a:cxn ang="0">
                <a:pos x="263" y="228"/>
              </a:cxn>
              <a:cxn ang="0">
                <a:pos x="282" y="217"/>
              </a:cxn>
              <a:cxn ang="0">
                <a:pos x="297" y="205"/>
              </a:cxn>
              <a:cxn ang="0">
                <a:pos x="312" y="190"/>
              </a:cxn>
              <a:cxn ang="0">
                <a:pos x="327" y="175"/>
              </a:cxn>
              <a:cxn ang="0">
                <a:pos x="339" y="163"/>
              </a:cxn>
              <a:cxn ang="0">
                <a:pos x="346" y="148"/>
              </a:cxn>
              <a:cxn ang="0">
                <a:pos x="354" y="137"/>
              </a:cxn>
              <a:cxn ang="0">
                <a:pos x="358" y="125"/>
              </a:cxn>
              <a:cxn ang="0">
                <a:pos x="354" y="118"/>
              </a:cxn>
              <a:cxn ang="0">
                <a:pos x="346" y="103"/>
              </a:cxn>
              <a:cxn ang="0">
                <a:pos x="339" y="91"/>
              </a:cxn>
              <a:cxn ang="0">
                <a:pos x="327" y="76"/>
              </a:cxn>
              <a:cxn ang="0">
                <a:pos x="312" y="65"/>
              </a:cxn>
              <a:cxn ang="0">
                <a:pos x="297" y="49"/>
              </a:cxn>
              <a:cxn ang="0">
                <a:pos x="282" y="38"/>
              </a:cxn>
              <a:cxn ang="0">
                <a:pos x="263" y="26"/>
              </a:cxn>
              <a:cxn ang="0">
                <a:pos x="240" y="15"/>
              </a:cxn>
              <a:cxn ang="0">
                <a:pos x="213" y="7"/>
              </a:cxn>
              <a:cxn ang="0">
                <a:pos x="198" y="4"/>
              </a:cxn>
              <a:cxn ang="0">
                <a:pos x="179" y="0"/>
              </a:cxn>
              <a:cxn ang="0">
                <a:pos x="152" y="0"/>
              </a:cxn>
              <a:cxn ang="0">
                <a:pos x="122" y="0"/>
              </a:cxn>
              <a:cxn ang="0">
                <a:pos x="95" y="0"/>
              </a:cxn>
              <a:cxn ang="0">
                <a:pos x="65" y="0"/>
              </a:cxn>
              <a:cxn ang="0">
                <a:pos x="42" y="0"/>
              </a:cxn>
              <a:cxn ang="0">
                <a:pos x="19" y="0"/>
              </a:cxn>
              <a:cxn ang="0">
                <a:pos x="8" y="0"/>
              </a:cxn>
              <a:cxn ang="0">
                <a:pos x="0" y="0"/>
              </a:cxn>
              <a:cxn ang="0">
                <a:pos x="12" y="15"/>
              </a:cxn>
              <a:cxn ang="0">
                <a:pos x="15" y="26"/>
              </a:cxn>
              <a:cxn ang="0">
                <a:pos x="23" y="38"/>
              </a:cxn>
              <a:cxn ang="0">
                <a:pos x="27" y="49"/>
              </a:cxn>
              <a:cxn ang="0">
                <a:pos x="31" y="61"/>
              </a:cxn>
              <a:cxn ang="0">
                <a:pos x="31" y="72"/>
              </a:cxn>
              <a:cxn ang="0">
                <a:pos x="34" y="84"/>
              </a:cxn>
              <a:cxn ang="0">
                <a:pos x="34" y="99"/>
              </a:cxn>
              <a:cxn ang="0">
                <a:pos x="34" y="114"/>
              </a:cxn>
              <a:cxn ang="0">
                <a:pos x="34" y="129"/>
              </a:cxn>
              <a:cxn ang="0">
                <a:pos x="34" y="129"/>
              </a:cxn>
            </a:cxnLst>
            <a:rect l="0" t="0" r="r" b="b"/>
            <a:pathLst>
              <a:path w="358" h="255">
                <a:moveTo>
                  <a:pt x="34" y="129"/>
                </a:moveTo>
                <a:lnTo>
                  <a:pt x="34" y="148"/>
                </a:lnTo>
                <a:lnTo>
                  <a:pt x="34" y="160"/>
                </a:lnTo>
                <a:lnTo>
                  <a:pt x="34" y="175"/>
                </a:lnTo>
                <a:lnTo>
                  <a:pt x="31" y="186"/>
                </a:lnTo>
                <a:lnTo>
                  <a:pt x="31" y="194"/>
                </a:lnTo>
                <a:lnTo>
                  <a:pt x="27" y="205"/>
                </a:lnTo>
                <a:lnTo>
                  <a:pt x="23" y="217"/>
                </a:lnTo>
                <a:lnTo>
                  <a:pt x="15" y="228"/>
                </a:lnTo>
                <a:lnTo>
                  <a:pt x="12" y="240"/>
                </a:lnTo>
                <a:lnTo>
                  <a:pt x="0" y="255"/>
                </a:lnTo>
                <a:lnTo>
                  <a:pt x="8" y="255"/>
                </a:lnTo>
                <a:lnTo>
                  <a:pt x="19" y="255"/>
                </a:lnTo>
                <a:lnTo>
                  <a:pt x="42" y="255"/>
                </a:lnTo>
                <a:lnTo>
                  <a:pt x="65" y="255"/>
                </a:lnTo>
                <a:lnTo>
                  <a:pt x="95" y="255"/>
                </a:lnTo>
                <a:lnTo>
                  <a:pt x="122" y="255"/>
                </a:lnTo>
                <a:lnTo>
                  <a:pt x="152" y="251"/>
                </a:lnTo>
                <a:lnTo>
                  <a:pt x="179" y="251"/>
                </a:lnTo>
                <a:lnTo>
                  <a:pt x="198" y="251"/>
                </a:lnTo>
                <a:lnTo>
                  <a:pt x="213" y="247"/>
                </a:lnTo>
                <a:lnTo>
                  <a:pt x="240" y="240"/>
                </a:lnTo>
                <a:lnTo>
                  <a:pt x="263" y="228"/>
                </a:lnTo>
                <a:lnTo>
                  <a:pt x="282" y="217"/>
                </a:lnTo>
                <a:lnTo>
                  <a:pt x="297" y="205"/>
                </a:lnTo>
                <a:lnTo>
                  <a:pt x="312" y="190"/>
                </a:lnTo>
                <a:lnTo>
                  <a:pt x="327" y="175"/>
                </a:lnTo>
                <a:lnTo>
                  <a:pt x="339" y="163"/>
                </a:lnTo>
                <a:lnTo>
                  <a:pt x="346" y="148"/>
                </a:lnTo>
                <a:lnTo>
                  <a:pt x="354" y="137"/>
                </a:lnTo>
                <a:lnTo>
                  <a:pt x="358" y="125"/>
                </a:lnTo>
                <a:lnTo>
                  <a:pt x="354" y="118"/>
                </a:lnTo>
                <a:lnTo>
                  <a:pt x="346" y="103"/>
                </a:lnTo>
                <a:lnTo>
                  <a:pt x="339" y="91"/>
                </a:lnTo>
                <a:lnTo>
                  <a:pt x="327" y="76"/>
                </a:lnTo>
                <a:lnTo>
                  <a:pt x="312" y="65"/>
                </a:lnTo>
                <a:lnTo>
                  <a:pt x="297" y="49"/>
                </a:lnTo>
                <a:lnTo>
                  <a:pt x="282" y="38"/>
                </a:lnTo>
                <a:lnTo>
                  <a:pt x="263" y="26"/>
                </a:lnTo>
                <a:lnTo>
                  <a:pt x="240" y="15"/>
                </a:lnTo>
                <a:lnTo>
                  <a:pt x="213" y="7"/>
                </a:lnTo>
                <a:lnTo>
                  <a:pt x="198" y="4"/>
                </a:lnTo>
                <a:lnTo>
                  <a:pt x="179" y="0"/>
                </a:lnTo>
                <a:lnTo>
                  <a:pt x="152" y="0"/>
                </a:lnTo>
                <a:lnTo>
                  <a:pt x="122" y="0"/>
                </a:lnTo>
                <a:lnTo>
                  <a:pt x="95" y="0"/>
                </a:lnTo>
                <a:lnTo>
                  <a:pt x="65" y="0"/>
                </a:lnTo>
                <a:lnTo>
                  <a:pt x="42" y="0"/>
                </a:lnTo>
                <a:lnTo>
                  <a:pt x="19" y="0"/>
                </a:lnTo>
                <a:lnTo>
                  <a:pt x="8" y="0"/>
                </a:lnTo>
                <a:lnTo>
                  <a:pt x="0" y="0"/>
                </a:lnTo>
                <a:lnTo>
                  <a:pt x="12" y="15"/>
                </a:lnTo>
                <a:lnTo>
                  <a:pt x="15" y="26"/>
                </a:lnTo>
                <a:lnTo>
                  <a:pt x="23" y="38"/>
                </a:lnTo>
                <a:lnTo>
                  <a:pt x="27" y="49"/>
                </a:lnTo>
                <a:lnTo>
                  <a:pt x="31" y="61"/>
                </a:lnTo>
                <a:lnTo>
                  <a:pt x="31" y="72"/>
                </a:lnTo>
                <a:lnTo>
                  <a:pt x="34" y="84"/>
                </a:lnTo>
                <a:lnTo>
                  <a:pt x="34" y="99"/>
                </a:lnTo>
                <a:lnTo>
                  <a:pt x="34" y="114"/>
                </a:lnTo>
                <a:lnTo>
                  <a:pt x="34" y="129"/>
                </a:lnTo>
                <a:lnTo>
                  <a:pt x="34" y="129"/>
                </a:lnTo>
              </a:path>
            </a:pathLst>
          </a:custGeom>
          <a:noFill/>
          <a:ln w="23813">
            <a:solidFill>
              <a:srgbClr val="000000"/>
            </a:solidFill>
            <a:prstDash val="solid"/>
            <a:round/>
            <a:headEnd/>
            <a:tailEnd/>
          </a:ln>
        </p:spPr>
        <p:txBody>
          <a:bodyPr/>
          <a:lstStyle/>
          <a:p>
            <a:endParaRPr lang="en-US"/>
          </a:p>
        </p:txBody>
      </p:sp>
      <p:sp>
        <p:nvSpPr>
          <p:cNvPr id="86082" name="Rectangle 66"/>
          <p:cNvSpPr>
            <a:spLocks noChangeArrowheads="1"/>
          </p:cNvSpPr>
          <p:nvPr/>
        </p:nvSpPr>
        <p:spPr bwMode="auto">
          <a:xfrm>
            <a:off x="1839913" y="1073150"/>
            <a:ext cx="4344987" cy="427038"/>
          </a:xfrm>
          <a:prstGeom prst="rect">
            <a:avLst/>
          </a:prstGeom>
          <a:noFill/>
          <a:ln w="25400" cap="rnd">
            <a:solidFill>
              <a:schemeClr val="tx1"/>
            </a:solidFill>
            <a:miter lim="800000"/>
            <a:headEnd/>
            <a:tailEnd/>
          </a:ln>
          <a:effectLst/>
        </p:spPr>
        <p:txBody>
          <a:bodyPr wrap="none" anchor="ctr"/>
          <a:lstStyle/>
          <a:p>
            <a:endParaRPr lang="en-US"/>
          </a:p>
        </p:txBody>
      </p:sp>
      <p:sp>
        <p:nvSpPr>
          <p:cNvPr id="86083" name="Line 67"/>
          <p:cNvSpPr>
            <a:spLocks noChangeShapeType="1"/>
          </p:cNvSpPr>
          <p:nvPr/>
        </p:nvSpPr>
        <p:spPr bwMode="auto">
          <a:xfrm>
            <a:off x="3846513" y="1087438"/>
            <a:ext cx="0" cy="427037"/>
          </a:xfrm>
          <a:prstGeom prst="line">
            <a:avLst/>
          </a:prstGeom>
          <a:noFill/>
          <a:ln w="25400" cap="rnd">
            <a:solidFill>
              <a:schemeClr val="tx1"/>
            </a:solidFill>
            <a:round/>
            <a:headEnd/>
            <a:tailEnd/>
          </a:ln>
          <a:effectLst/>
        </p:spPr>
        <p:txBody>
          <a:bodyPr wrap="none" anchor="ctr"/>
          <a:lstStyle/>
          <a:p>
            <a:endParaRPr lang="en-US"/>
          </a:p>
        </p:txBody>
      </p:sp>
      <p:sp>
        <p:nvSpPr>
          <p:cNvPr id="86084" name="Line 68"/>
          <p:cNvSpPr>
            <a:spLocks noChangeShapeType="1"/>
          </p:cNvSpPr>
          <p:nvPr/>
        </p:nvSpPr>
        <p:spPr bwMode="auto">
          <a:xfrm>
            <a:off x="5254625" y="1104900"/>
            <a:ext cx="0" cy="401638"/>
          </a:xfrm>
          <a:prstGeom prst="line">
            <a:avLst/>
          </a:prstGeom>
          <a:noFill/>
          <a:ln w="25400" cap="rnd">
            <a:solidFill>
              <a:schemeClr val="tx1"/>
            </a:solidFill>
            <a:round/>
            <a:headEnd/>
            <a:tailEnd/>
          </a:ln>
          <a:effectLst/>
        </p:spPr>
        <p:txBody>
          <a:bodyPr wrap="none" anchor="ctr"/>
          <a:lstStyle/>
          <a:p>
            <a:endParaRPr lang="en-US"/>
          </a:p>
        </p:txBody>
      </p:sp>
      <p:sp>
        <p:nvSpPr>
          <p:cNvPr id="86085" name="Text Box 69"/>
          <p:cNvSpPr txBox="1">
            <a:spLocks noChangeArrowheads="1"/>
          </p:cNvSpPr>
          <p:nvPr/>
        </p:nvSpPr>
        <p:spPr bwMode="auto">
          <a:xfrm>
            <a:off x="2416175" y="1074738"/>
            <a:ext cx="536575" cy="396875"/>
          </a:xfrm>
          <a:prstGeom prst="rect">
            <a:avLst/>
          </a:prstGeom>
          <a:noFill/>
          <a:ln w="25400" cap="rnd">
            <a:noFill/>
            <a:miter lim="800000"/>
            <a:headEnd/>
            <a:tailEnd/>
          </a:ln>
          <a:effectLst/>
        </p:spPr>
        <p:txBody>
          <a:bodyPr wrap="none">
            <a:spAutoFit/>
          </a:bodyPr>
          <a:lstStyle/>
          <a:p>
            <a:pPr algn="ctr"/>
            <a:r>
              <a:rPr lang="en-US">
                <a:latin typeface="Helvetica" pitchFamily="34" charset="0"/>
              </a:rPr>
              <a:t>tag</a:t>
            </a:r>
          </a:p>
        </p:txBody>
      </p:sp>
      <p:sp>
        <p:nvSpPr>
          <p:cNvPr id="86086" name="Text Box 70"/>
          <p:cNvSpPr txBox="1">
            <a:spLocks noChangeArrowheads="1"/>
          </p:cNvSpPr>
          <p:nvPr/>
        </p:nvSpPr>
        <p:spPr bwMode="auto">
          <a:xfrm>
            <a:off x="4014788" y="1079500"/>
            <a:ext cx="790575" cy="396875"/>
          </a:xfrm>
          <a:prstGeom prst="rect">
            <a:avLst/>
          </a:prstGeom>
          <a:noFill/>
          <a:ln w="25400" cap="rnd">
            <a:noFill/>
            <a:miter lim="800000"/>
            <a:headEnd/>
            <a:tailEnd/>
          </a:ln>
          <a:effectLst/>
        </p:spPr>
        <p:txBody>
          <a:bodyPr wrap="none">
            <a:spAutoFit/>
          </a:bodyPr>
          <a:lstStyle/>
          <a:p>
            <a:pPr algn="ctr"/>
            <a:r>
              <a:rPr lang="en-US">
                <a:latin typeface="Helvetica" pitchFamily="34" charset="0"/>
              </a:rPr>
              <a:t>index</a:t>
            </a:r>
          </a:p>
        </p:txBody>
      </p:sp>
      <p:sp>
        <p:nvSpPr>
          <p:cNvPr id="86087" name="Text Box 71"/>
          <p:cNvSpPr txBox="1">
            <a:spLocks noChangeArrowheads="1"/>
          </p:cNvSpPr>
          <p:nvPr/>
        </p:nvSpPr>
        <p:spPr bwMode="auto">
          <a:xfrm>
            <a:off x="5278438" y="1073150"/>
            <a:ext cx="803275" cy="396875"/>
          </a:xfrm>
          <a:prstGeom prst="rect">
            <a:avLst/>
          </a:prstGeom>
          <a:noFill/>
          <a:ln w="25400" cap="rnd">
            <a:noFill/>
            <a:miter lim="800000"/>
            <a:headEnd/>
            <a:tailEnd/>
          </a:ln>
          <a:effectLst/>
        </p:spPr>
        <p:txBody>
          <a:bodyPr wrap="none">
            <a:spAutoFit/>
          </a:bodyPr>
          <a:lstStyle/>
          <a:p>
            <a:pPr algn="ctr"/>
            <a:r>
              <a:rPr lang="en-US">
                <a:latin typeface="Helvetica" pitchFamily="34" charset="0"/>
              </a:rPr>
              <a:t>offset</a:t>
            </a:r>
          </a:p>
        </p:txBody>
      </p:sp>
      <p:sp>
        <p:nvSpPr>
          <p:cNvPr id="86088" name="Text Box 72"/>
          <p:cNvSpPr txBox="1">
            <a:spLocks noChangeArrowheads="1"/>
          </p:cNvSpPr>
          <p:nvPr/>
        </p:nvSpPr>
        <p:spPr bwMode="auto">
          <a:xfrm>
            <a:off x="6216650" y="1074738"/>
            <a:ext cx="1158875" cy="396875"/>
          </a:xfrm>
          <a:prstGeom prst="rect">
            <a:avLst/>
          </a:prstGeom>
          <a:noFill/>
          <a:ln w="25400" cap="rnd">
            <a:noFill/>
            <a:miter lim="800000"/>
            <a:headEnd/>
            <a:tailEnd/>
          </a:ln>
          <a:effectLst/>
        </p:spPr>
        <p:txBody>
          <a:bodyPr wrap="none">
            <a:spAutoFit/>
          </a:bodyPr>
          <a:lstStyle/>
          <a:p>
            <a:pPr algn="ctr"/>
            <a:r>
              <a:rPr lang="en-US" b="1">
                <a:solidFill>
                  <a:schemeClr val="accent2"/>
                </a:solidFill>
                <a:latin typeface="Helvetica" pitchFamily="34" charset="0"/>
              </a:rPr>
              <a:t>address</a:t>
            </a:r>
          </a:p>
        </p:txBody>
      </p:sp>
      <p:sp>
        <p:nvSpPr>
          <p:cNvPr id="86089" name="Oval 73"/>
          <p:cNvSpPr>
            <a:spLocks noChangeArrowheads="1"/>
          </p:cNvSpPr>
          <p:nvPr/>
        </p:nvSpPr>
        <p:spPr bwMode="auto">
          <a:xfrm>
            <a:off x="1443038" y="4251325"/>
            <a:ext cx="669925" cy="668338"/>
          </a:xfrm>
          <a:prstGeom prst="ellipse">
            <a:avLst/>
          </a:prstGeom>
          <a:solidFill>
            <a:srgbClr val="FFFFFF"/>
          </a:solidFill>
          <a:ln w="25400" cap="rnd">
            <a:solidFill>
              <a:schemeClr val="tx1"/>
            </a:solidFill>
            <a:round/>
            <a:headEnd/>
            <a:tailEnd/>
          </a:ln>
          <a:effectLst/>
        </p:spPr>
        <p:txBody>
          <a:bodyPr wrap="none" anchor="ctr"/>
          <a:lstStyle/>
          <a:p>
            <a:pPr algn="ctr"/>
            <a:r>
              <a:rPr lang="en-US" sz="2800">
                <a:latin typeface="Helvetica" pitchFamily="34" charset="0"/>
              </a:rPr>
              <a:t>=</a:t>
            </a:r>
          </a:p>
        </p:txBody>
      </p:sp>
      <p:sp>
        <p:nvSpPr>
          <p:cNvPr id="86090" name="Oval 74"/>
          <p:cNvSpPr>
            <a:spLocks noChangeArrowheads="1"/>
          </p:cNvSpPr>
          <p:nvPr/>
        </p:nvSpPr>
        <p:spPr bwMode="auto">
          <a:xfrm>
            <a:off x="6796088" y="4229100"/>
            <a:ext cx="669925" cy="668338"/>
          </a:xfrm>
          <a:prstGeom prst="ellipse">
            <a:avLst/>
          </a:prstGeom>
          <a:solidFill>
            <a:srgbClr val="FFFFFF"/>
          </a:solidFill>
          <a:ln w="25400" cap="rnd">
            <a:solidFill>
              <a:schemeClr val="tx1"/>
            </a:solidFill>
            <a:round/>
            <a:headEnd/>
            <a:tailEnd/>
          </a:ln>
          <a:effectLst/>
        </p:spPr>
        <p:txBody>
          <a:bodyPr wrap="none" anchor="ctr"/>
          <a:lstStyle/>
          <a:p>
            <a:pPr algn="ctr"/>
            <a:r>
              <a:rPr lang="en-US" sz="2800">
                <a:latin typeface="Helvetica" pitchFamily="34" charset="0"/>
              </a:rPr>
              <a:t>=</a:t>
            </a:r>
          </a:p>
        </p:txBody>
      </p:sp>
      <p:sp>
        <p:nvSpPr>
          <p:cNvPr id="86091" name="Line 75"/>
          <p:cNvSpPr>
            <a:spLocks noChangeShapeType="1"/>
          </p:cNvSpPr>
          <p:nvPr/>
        </p:nvSpPr>
        <p:spPr bwMode="auto">
          <a:xfrm>
            <a:off x="2859088" y="919163"/>
            <a:ext cx="0" cy="122237"/>
          </a:xfrm>
          <a:prstGeom prst="line">
            <a:avLst/>
          </a:prstGeom>
          <a:noFill/>
          <a:ln w="38100" cap="rnd">
            <a:solidFill>
              <a:schemeClr val="tx1"/>
            </a:solidFill>
            <a:round/>
            <a:headEnd/>
            <a:tailEnd/>
          </a:ln>
          <a:effectLst/>
        </p:spPr>
        <p:txBody>
          <a:bodyPr wrap="none" anchor="ctr"/>
          <a:lstStyle/>
          <a:p>
            <a:endParaRPr lang="en-US"/>
          </a:p>
        </p:txBody>
      </p:sp>
      <p:sp>
        <p:nvSpPr>
          <p:cNvPr id="86092" name="Line 76"/>
          <p:cNvSpPr>
            <a:spLocks noChangeShapeType="1"/>
          </p:cNvSpPr>
          <p:nvPr/>
        </p:nvSpPr>
        <p:spPr bwMode="auto">
          <a:xfrm flipH="1" flipV="1">
            <a:off x="103188" y="882650"/>
            <a:ext cx="2759075" cy="1588"/>
          </a:xfrm>
          <a:prstGeom prst="line">
            <a:avLst/>
          </a:prstGeom>
          <a:noFill/>
          <a:ln w="38100" cap="rnd">
            <a:solidFill>
              <a:schemeClr val="tx1"/>
            </a:solidFill>
            <a:round/>
            <a:headEnd/>
            <a:tailEnd/>
          </a:ln>
          <a:effectLst/>
        </p:spPr>
        <p:txBody>
          <a:bodyPr wrap="none" anchor="ctr"/>
          <a:lstStyle/>
          <a:p>
            <a:endParaRPr lang="en-US"/>
          </a:p>
        </p:txBody>
      </p:sp>
      <p:sp>
        <p:nvSpPr>
          <p:cNvPr id="86093" name="Line 77"/>
          <p:cNvSpPr>
            <a:spLocks noChangeShapeType="1"/>
          </p:cNvSpPr>
          <p:nvPr/>
        </p:nvSpPr>
        <p:spPr bwMode="auto">
          <a:xfrm>
            <a:off x="106363" y="895350"/>
            <a:ext cx="1587" cy="3829050"/>
          </a:xfrm>
          <a:prstGeom prst="line">
            <a:avLst/>
          </a:prstGeom>
          <a:noFill/>
          <a:ln w="38100" cap="rnd">
            <a:solidFill>
              <a:schemeClr val="tx1"/>
            </a:solidFill>
            <a:round/>
            <a:headEnd/>
            <a:tailEnd/>
          </a:ln>
          <a:effectLst/>
        </p:spPr>
        <p:txBody>
          <a:bodyPr wrap="none" anchor="ctr"/>
          <a:lstStyle/>
          <a:p>
            <a:endParaRPr lang="en-US"/>
          </a:p>
        </p:txBody>
      </p:sp>
      <p:sp>
        <p:nvSpPr>
          <p:cNvPr id="86094" name="Line 78"/>
          <p:cNvSpPr>
            <a:spLocks noChangeShapeType="1"/>
          </p:cNvSpPr>
          <p:nvPr/>
        </p:nvSpPr>
        <p:spPr bwMode="auto">
          <a:xfrm flipH="1" flipV="1">
            <a:off x="2862263" y="882650"/>
            <a:ext cx="6042025" cy="1588"/>
          </a:xfrm>
          <a:prstGeom prst="line">
            <a:avLst/>
          </a:prstGeom>
          <a:noFill/>
          <a:ln w="38100" cap="rnd">
            <a:solidFill>
              <a:schemeClr val="tx1"/>
            </a:solidFill>
            <a:round/>
            <a:headEnd/>
            <a:tailEnd/>
          </a:ln>
          <a:effectLst/>
        </p:spPr>
        <p:txBody>
          <a:bodyPr wrap="none" anchor="ctr"/>
          <a:lstStyle/>
          <a:p>
            <a:endParaRPr lang="en-US"/>
          </a:p>
        </p:txBody>
      </p:sp>
      <p:sp>
        <p:nvSpPr>
          <p:cNvPr id="86095" name="Line 79"/>
          <p:cNvSpPr>
            <a:spLocks noChangeShapeType="1"/>
          </p:cNvSpPr>
          <p:nvPr/>
        </p:nvSpPr>
        <p:spPr bwMode="auto">
          <a:xfrm flipV="1">
            <a:off x="8923338" y="881063"/>
            <a:ext cx="1587" cy="3848100"/>
          </a:xfrm>
          <a:prstGeom prst="line">
            <a:avLst/>
          </a:prstGeom>
          <a:noFill/>
          <a:ln w="38100" cap="rnd">
            <a:solidFill>
              <a:schemeClr val="tx1"/>
            </a:solidFill>
            <a:round/>
            <a:headEnd/>
            <a:tailEnd/>
          </a:ln>
          <a:effectLst/>
        </p:spPr>
        <p:txBody>
          <a:bodyPr wrap="none" anchor="ctr"/>
          <a:lstStyle/>
          <a:p>
            <a:endParaRPr 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a:xfrm>
            <a:off x="990600" y="228600"/>
            <a:ext cx="7162800" cy="1143000"/>
          </a:xfrm>
        </p:spPr>
        <p:txBody>
          <a:bodyPr/>
          <a:lstStyle/>
          <a:p>
            <a:r>
              <a:rPr lang="en-US"/>
              <a:t>Write Policy:</a:t>
            </a:r>
            <a:br>
              <a:rPr lang="en-US"/>
            </a:br>
            <a:r>
              <a:rPr lang="en-US"/>
              <a:t>Write-Through vs Write-Back</a:t>
            </a:r>
          </a:p>
        </p:txBody>
      </p:sp>
      <p:sp>
        <p:nvSpPr>
          <p:cNvPr id="665603" name="Rectangle 3"/>
          <p:cNvSpPr>
            <a:spLocks noGrp="1" noChangeArrowheads="1"/>
          </p:cNvSpPr>
          <p:nvPr>
            <p:ph type="body" idx="1"/>
          </p:nvPr>
        </p:nvSpPr>
        <p:spPr>
          <a:xfrm>
            <a:off x="0" y="1676400"/>
            <a:ext cx="8915400" cy="4114800"/>
          </a:xfrm>
        </p:spPr>
        <p:txBody>
          <a:bodyPr/>
          <a:lstStyle/>
          <a:p>
            <a:pPr>
              <a:lnSpc>
                <a:spcPct val="70000"/>
              </a:lnSpc>
            </a:pPr>
            <a:r>
              <a:rPr lang="en-US" sz="2000" dirty="0"/>
              <a:t>Write-through: all writes update cache and underlying memory/cache</a:t>
            </a:r>
          </a:p>
          <a:p>
            <a:pPr lvl="1">
              <a:lnSpc>
                <a:spcPct val="70000"/>
              </a:lnSpc>
            </a:pPr>
            <a:r>
              <a:rPr lang="en-US" sz="1600" dirty="0"/>
              <a:t>Can always discard cached data - most up-to-date data is in memory</a:t>
            </a:r>
          </a:p>
          <a:p>
            <a:pPr lvl="1">
              <a:lnSpc>
                <a:spcPct val="70000"/>
              </a:lnSpc>
            </a:pPr>
            <a:r>
              <a:rPr lang="en-US" sz="1600" dirty="0"/>
              <a:t>Cache control bit: only a </a:t>
            </a:r>
            <a:r>
              <a:rPr lang="en-US" sz="1600" i="1" dirty="0"/>
              <a:t>valid</a:t>
            </a:r>
            <a:r>
              <a:rPr lang="en-US" sz="1600" dirty="0"/>
              <a:t> bit</a:t>
            </a:r>
          </a:p>
          <a:p>
            <a:pPr>
              <a:lnSpc>
                <a:spcPct val="70000"/>
              </a:lnSpc>
            </a:pPr>
            <a:r>
              <a:rPr lang="en-US" sz="2000" dirty="0"/>
              <a:t>Write-back: all writes simply update cache</a:t>
            </a:r>
          </a:p>
          <a:p>
            <a:pPr lvl="1">
              <a:lnSpc>
                <a:spcPct val="70000"/>
              </a:lnSpc>
            </a:pPr>
            <a:r>
              <a:rPr lang="en-US" sz="1600" dirty="0"/>
              <a:t>Write it back to memory when the block is replaced</a:t>
            </a:r>
          </a:p>
          <a:p>
            <a:pPr lvl="1">
              <a:lnSpc>
                <a:spcPct val="70000"/>
              </a:lnSpc>
            </a:pPr>
            <a:r>
              <a:rPr lang="en-US" sz="1600" dirty="0">
                <a:solidFill>
                  <a:schemeClr val="accent2"/>
                </a:solidFill>
              </a:rPr>
              <a:t>Flagged write-back</a:t>
            </a:r>
          </a:p>
          <a:p>
            <a:pPr lvl="1">
              <a:lnSpc>
                <a:spcPct val="70000"/>
              </a:lnSpc>
            </a:pPr>
            <a:r>
              <a:rPr lang="en-US" sz="1600" dirty="0"/>
              <a:t>Cache control bits: both </a:t>
            </a:r>
            <a:r>
              <a:rPr lang="en-US" sz="1600" i="1" dirty="0"/>
              <a:t>valid</a:t>
            </a:r>
            <a:r>
              <a:rPr lang="en-US" sz="1600" dirty="0"/>
              <a:t> and </a:t>
            </a:r>
            <a:r>
              <a:rPr lang="en-US" sz="1600" i="1" dirty="0"/>
              <a:t>dirty </a:t>
            </a:r>
            <a:r>
              <a:rPr lang="en-US" sz="1600" dirty="0"/>
              <a:t>bits </a:t>
            </a:r>
          </a:p>
          <a:p>
            <a:pPr>
              <a:lnSpc>
                <a:spcPct val="70000"/>
              </a:lnSpc>
            </a:pPr>
            <a:r>
              <a:rPr lang="en-US" sz="2000" dirty="0"/>
              <a:t>Other Advantages:</a:t>
            </a:r>
          </a:p>
          <a:p>
            <a:pPr lvl="1">
              <a:lnSpc>
                <a:spcPct val="70000"/>
              </a:lnSpc>
            </a:pPr>
            <a:r>
              <a:rPr lang="en-US" sz="1600" dirty="0"/>
              <a:t>Write-through:</a:t>
            </a:r>
          </a:p>
          <a:p>
            <a:pPr lvl="2">
              <a:lnSpc>
                <a:spcPct val="70000"/>
              </a:lnSpc>
            </a:pPr>
            <a:r>
              <a:rPr lang="en-US" sz="1600" dirty="0"/>
              <a:t>memory (or other processors) always have latest data</a:t>
            </a:r>
          </a:p>
          <a:p>
            <a:pPr lvl="2">
              <a:lnSpc>
                <a:spcPct val="70000"/>
              </a:lnSpc>
            </a:pPr>
            <a:r>
              <a:rPr lang="en-US" sz="1600" dirty="0"/>
              <a:t>Simpler management of cache</a:t>
            </a:r>
          </a:p>
          <a:p>
            <a:pPr lvl="1">
              <a:lnSpc>
                <a:spcPct val="70000"/>
              </a:lnSpc>
            </a:pPr>
            <a:r>
              <a:rPr lang="en-US" sz="1600" dirty="0"/>
              <a:t>Write-back:</a:t>
            </a:r>
          </a:p>
          <a:p>
            <a:pPr lvl="2">
              <a:lnSpc>
                <a:spcPct val="70000"/>
              </a:lnSpc>
            </a:pPr>
            <a:r>
              <a:rPr lang="en-US" sz="1600" dirty="0"/>
              <a:t>Needs much lower bus bandwidth due to infrequent access</a:t>
            </a:r>
          </a:p>
          <a:p>
            <a:pPr lvl="2">
              <a:lnSpc>
                <a:spcPct val="70000"/>
              </a:lnSpc>
            </a:pPr>
            <a:r>
              <a:rPr lang="en-US" sz="1600" dirty="0"/>
              <a:t>Better tolerance to long-latency memory?</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81000" y="914400"/>
            <a:ext cx="8428038" cy="4635500"/>
            <a:chOff x="240" y="576"/>
            <a:chExt cx="5309" cy="2920"/>
          </a:xfrm>
        </p:grpSpPr>
        <p:sp>
          <p:nvSpPr>
            <p:cNvPr id="659459" name="Rectangle 3"/>
            <p:cNvSpPr>
              <a:spLocks noChangeArrowheads="1"/>
            </p:cNvSpPr>
            <p:nvPr/>
          </p:nvSpPr>
          <p:spPr bwMode="auto">
            <a:xfrm>
              <a:off x="240" y="576"/>
              <a:ext cx="4764" cy="292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SzPct val="100000"/>
                <a:buFontTx/>
                <a:buChar char="•"/>
              </a:pPr>
              <a:r>
                <a:rPr lang="en-US" sz="2400" dirty="0"/>
                <a:t>Miss-oriented Approach to Memory Access:</a:t>
              </a:r>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685800" lvl="1" indent="-228600" algn="l">
                <a:lnSpc>
                  <a:spcPct val="90000"/>
                </a:lnSpc>
                <a:spcBef>
                  <a:spcPct val="30000"/>
                </a:spcBef>
                <a:buSzPct val="100000"/>
                <a:buFontTx/>
                <a:buChar char="–"/>
              </a:pPr>
              <a:endParaRPr lang="en-US" dirty="0"/>
            </a:p>
            <a:p>
              <a:pPr marL="685800" lvl="1" indent="-228600" algn="l">
                <a:lnSpc>
                  <a:spcPct val="90000"/>
                </a:lnSpc>
                <a:spcBef>
                  <a:spcPct val="30000"/>
                </a:spcBef>
                <a:buSzPct val="100000"/>
                <a:buFontTx/>
                <a:buChar char="–"/>
              </a:pPr>
              <a:r>
                <a:rPr lang="en-US" dirty="0" err="1">
                  <a:solidFill>
                    <a:schemeClr val="hlink"/>
                  </a:solidFill>
                </a:rPr>
                <a:t>CPI</a:t>
              </a:r>
              <a:r>
                <a:rPr lang="en-US" baseline="-25000" dirty="0" err="1">
                  <a:solidFill>
                    <a:schemeClr val="hlink"/>
                  </a:solidFill>
                </a:rPr>
                <a:t>Execution</a:t>
              </a:r>
              <a:r>
                <a:rPr lang="en-US" dirty="0">
                  <a:solidFill>
                    <a:schemeClr val="hlink"/>
                  </a:solidFill>
                </a:rPr>
                <a:t> includes ALU and Memory instructions</a:t>
              </a:r>
            </a:p>
            <a:p>
              <a:pPr marL="685800" lvl="1" indent="-228600" algn="l">
                <a:lnSpc>
                  <a:spcPct val="90000"/>
                </a:lnSpc>
                <a:spcBef>
                  <a:spcPct val="30000"/>
                </a:spcBef>
                <a:buSzPct val="100000"/>
                <a:buFontTx/>
                <a:buChar char="–"/>
              </a:pPr>
              <a:endParaRPr lang="en-US" dirty="0">
                <a:solidFill>
                  <a:schemeClr val="hlink"/>
                </a:solidFill>
              </a:endParaRPr>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p:txBody>
        </p:sp>
        <p:grpSp>
          <p:nvGrpSpPr>
            <p:cNvPr id="3" name="Group 4"/>
            <p:cNvGrpSpPr>
              <a:grpSpLocks/>
            </p:cNvGrpSpPr>
            <p:nvPr/>
          </p:nvGrpSpPr>
          <p:grpSpPr bwMode="auto">
            <a:xfrm>
              <a:off x="354" y="960"/>
              <a:ext cx="5195" cy="872"/>
              <a:chOff x="354" y="960"/>
              <a:chExt cx="5195" cy="872"/>
            </a:xfrm>
          </p:grpSpPr>
          <p:graphicFrame>
            <p:nvGraphicFramePr>
              <p:cNvPr id="659461" name="Object 5"/>
              <p:cNvGraphicFramePr>
                <a:graphicFrameLocks noChangeAspect="1"/>
              </p:cNvGraphicFramePr>
              <p:nvPr/>
            </p:nvGraphicFramePr>
            <p:xfrm>
              <a:off x="354" y="960"/>
              <a:ext cx="5195" cy="390"/>
            </p:xfrm>
            <a:graphic>
              <a:graphicData uri="http://schemas.openxmlformats.org/presentationml/2006/ole">
                <mc:AlternateContent xmlns:mc="http://schemas.openxmlformats.org/markup-compatibility/2006">
                  <mc:Choice xmlns:v="urn:schemas-microsoft-com:vml" Requires="v">
                    <p:oleObj spid="_x0000_s107587" name="Equation" r:id="rId3" imgW="8242300" imgH="622300" progId="Equation.3">
                      <p:embed/>
                    </p:oleObj>
                  </mc:Choice>
                  <mc:Fallback>
                    <p:oleObj name="Equation" r:id="rId3" imgW="8242300" imgH="622300" progId="Equation.3">
                      <p:embed/>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 y="960"/>
                            <a:ext cx="5195" cy="3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9462" name="Object 6"/>
              <p:cNvGraphicFramePr>
                <a:graphicFrameLocks noChangeAspect="1"/>
              </p:cNvGraphicFramePr>
              <p:nvPr/>
            </p:nvGraphicFramePr>
            <p:xfrm>
              <a:off x="354" y="1440"/>
              <a:ext cx="4506" cy="392"/>
            </p:xfrm>
            <a:graphic>
              <a:graphicData uri="http://schemas.openxmlformats.org/presentationml/2006/ole">
                <mc:AlternateContent xmlns:mc="http://schemas.openxmlformats.org/markup-compatibility/2006">
                  <mc:Choice xmlns:v="urn:schemas-microsoft-com:vml" Requires="v">
                    <p:oleObj spid="_x0000_s107588" name="Equation" r:id="rId5" imgW="7150100" imgH="622300" progId="Equation.3">
                      <p:embed/>
                    </p:oleObj>
                  </mc:Choice>
                  <mc:Fallback>
                    <p:oleObj name="Equation" r:id="rId5" imgW="7150100" imgH="622300" progId="Equation.3">
                      <p:embed/>
                      <p:pic>
                        <p:nvPicPr>
                          <p:cNvPr id="0"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 y="1440"/>
                            <a:ext cx="4506" cy="3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659463" name="Rectangle 7"/>
          <p:cNvSpPr>
            <a:spLocks noGrp="1" noChangeArrowheads="1"/>
          </p:cNvSpPr>
          <p:nvPr>
            <p:ph type="title"/>
          </p:nvPr>
        </p:nvSpPr>
        <p:spPr>
          <a:xfrm>
            <a:off x="990600" y="0"/>
            <a:ext cx="7162800" cy="914400"/>
          </a:xfrm>
        </p:spPr>
        <p:txBody>
          <a:bodyPr/>
          <a:lstStyle/>
          <a:p>
            <a:r>
              <a:rPr lang="en-US"/>
              <a:t>Review: Cache performance</a:t>
            </a:r>
          </a:p>
        </p:txBody>
      </p:sp>
      <p:grpSp>
        <p:nvGrpSpPr>
          <p:cNvPr id="4" name="Group 8"/>
          <p:cNvGrpSpPr>
            <a:grpSpLocks/>
          </p:cNvGrpSpPr>
          <p:nvPr/>
        </p:nvGrpSpPr>
        <p:grpSpPr bwMode="auto">
          <a:xfrm>
            <a:off x="381000" y="3199027"/>
            <a:ext cx="7562850" cy="3238500"/>
            <a:chOff x="240" y="2112"/>
            <a:chExt cx="4764" cy="2040"/>
          </a:xfrm>
        </p:grpSpPr>
        <p:sp>
          <p:nvSpPr>
            <p:cNvPr id="659465" name="Rectangle 9"/>
            <p:cNvSpPr>
              <a:spLocks noChangeArrowheads="1"/>
            </p:cNvSpPr>
            <p:nvPr/>
          </p:nvSpPr>
          <p:spPr bwMode="auto">
            <a:xfrm>
              <a:off x="240" y="2112"/>
              <a:ext cx="4764" cy="1192"/>
            </a:xfrm>
            <a:prstGeom prst="rect">
              <a:avLst/>
            </a:prstGeom>
            <a:noFill/>
            <a:ln w="12700">
              <a:noFill/>
              <a:miter lim="800000"/>
              <a:headEnd/>
              <a:tailEnd/>
            </a:ln>
            <a:effectLst/>
          </p:spPr>
          <p:txBody>
            <a:bodyPr lIns="90488" tIns="44450" rIns="90488" bIns="44450"/>
            <a:lstStyle/>
            <a:p>
              <a:pPr marL="685800" lvl="1" indent="-228600" algn="l">
                <a:lnSpc>
                  <a:spcPct val="90000"/>
                </a:lnSpc>
                <a:spcBef>
                  <a:spcPct val="30000"/>
                </a:spcBef>
                <a:buSzPct val="100000"/>
              </a:pPr>
              <a:endParaRPr lang="en-US" dirty="0">
                <a:solidFill>
                  <a:schemeClr val="hlink"/>
                </a:solidFill>
              </a:endParaRPr>
            </a:p>
            <a:p>
              <a:pPr marL="285750" indent="-285750" algn="l">
                <a:lnSpc>
                  <a:spcPct val="90000"/>
                </a:lnSpc>
                <a:spcBef>
                  <a:spcPct val="30000"/>
                </a:spcBef>
                <a:buSzPct val="100000"/>
                <a:buFontTx/>
                <a:buChar char="•"/>
              </a:pPr>
              <a:r>
                <a:rPr lang="en-US" sz="2400" dirty="0"/>
                <a:t>Separating out Memory component entirely</a:t>
              </a:r>
            </a:p>
            <a:p>
              <a:pPr marL="685800" lvl="1" indent="-228600" algn="l">
                <a:lnSpc>
                  <a:spcPct val="90000"/>
                </a:lnSpc>
                <a:spcBef>
                  <a:spcPct val="30000"/>
                </a:spcBef>
                <a:buSzPct val="100000"/>
                <a:buFontTx/>
                <a:buChar char="–"/>
              </a:pPr>
              <a:r>
                <a:rPr lang="en-US" dirty="0">
                  <a:solidFill>
                    <a:schemeClr val="accent2"/>
                  </a:solidFill>
                </a:rPr>
                <a:t>AMAT = Average Memory Access Time</a:t>
              </a:r>
            </a:p>
            <a:p>
              <a:pPr marL="685800" lvl="1" indent="-228600" algn="l">
                <a:lnSpc>
                  <a:spcPct val="90000"/>
                </a:lnSpc>
                <a:spcBef>
                  <a:spcPct val="30000"/>
                </a:spcBef>
                <a:buSzPct val="100000"/>
                <a:buFontTx/>
                <a:buChar char="–"/>
              </a:pPr>
              <a:r>
                <a:rPr lang="en-US" dirty="0" err="1">
                  <a:solidFill>
                    <a:schemeClr val="hlink"/>
                  </a:solidFill>
                </a:rPr>
                <a:t>CPI</a:t>
              </a:r>
              <a:r>
                <a:rPr lang="en-US" baseline="-25000" dirty="0" err="1">
                  <a:solidFill>
                    <a:schemeClr val="hlink"/>
                  </a:solidFill>
                </a:rPr>
                <a:t>ALUOps</a:t>
              </a:r>
              <a:r>
                <a:rPr lang="en-US" dirty="0">
                  <a:solidFill>
                    <a:schemeClr val="hlink"/>
                  </a:solidFill>
                </a:rPr>
                <a:t> does not include memory instructions</a:t>
              </a:r>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p:txBody>
        </p:sp>
        <p:graphicFrame>
          <p:nvGraphicFramePr>
            <p:cNvPr id="659466" name="Object 10"/>
            <p:cNvGraphicFramePr>
              <a:graphicFrameLocks noChangeAspect="1"/>
            </p:cNvGraphicFramePr>
            <p:nvPr/>
          </p:nvGraphicFramePr>
          <p:xfrm>
            <a:off x="384" y="3072"/>
            <a:ext cx="4369" cy="392"/>
          </p:xfrm>
          <a:graphic>
            <a:graphicData uri="http://schemas.openxmlformats.org/presentationml/2006/ole">
              <mc:AlternateContent xmlns:mc="http://schemas.openxmlformats.org/markup-compatibility/2006">
                <mc:Choice xmlns:v="urn:schemas-microsoft-com:vml" Requires="v">
                  <p:oleObj spid="_x0000_s107589" name="Equation" r:id="rId7" imgW="6934200" imgH="622300" progId="Equation.3">
                    <p:embed/>
                  </p:oleObj>
                </mc:Choice>
                <mc:Fallback>
                  <p:oleObj name="Equation" r:id="rId7" imgW="6934200" imgH="622300" progId="Equation.3">
                    <p:embed/>
                    <p:pic>
                      <p:nvPicPr>
                        <p:cNvPr id="0"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 y="3072"/>
                          <a:ext cx="4369" cy="3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9467" name="Object 11"/>
            <p:cNvGraphicFramePr>
              <a:graphicFrameLocks noChangeAspect="1"/>
            </p:cNvGraphicFramePr>
            <p:nvPr/>
          </p:nvGraphicFramePr>
          <p:xfrm>
            <a:off x="354" y="3546"/>
            <a:ext cx="2688" cy="167"/>
          </p:xfrm>
          <a:graphic>
            <a:graphicData uri="http://schemas.openxmlformats.org/presentationml/2006/ole">
              <mc:AlternateContent xmlns:mc="http://schemas.openxmlformats.org/markup-compatibility/2006">
                <mc:Choice xmlns:v="urn:schemas-microsoft-com:vml" Requires="v">
                  <p:oleObj spid="_x0000_s107590" name="Equation" r:id="rId9" imgW="4267080" imgH="266400" progId="Equation.3">
                    <p:embed/>
                  </p:oleObj>
                </mc:Choice>
                <mc:Fallback>
                  <p:oleObj name="Equation" r:id="rId9" imgW="4267080" imgH="266400" progId="Equation.3">
                    <p:embed/>
                    <p:pic>
                      <p:nvPicPr>
                        <p:cNvPr id="0"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4" y="3546"/>
                          <a:ext cx="2688" cy="1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9468" name="Object 12"/>
            <p:cNvGraphicFramePr>
              <a:graphicFrameLocks noChangeAspect="1"/>
            </p:cNvGraphicFramePr>
            <p:nvPr/>
          </p:nvGraphicFramePr>
          <p:xfrm>
            <a:off x="816" y="3744"/>
            <a:ext cx="2952" cy="408"/>
          </p:xfrm>
          <a:graphic>
            <a:graphicData uri="http://schemas.openxmlformats.org/presentationml/2006/ole">
              <mc:AlternateContent xmlns:mc="http://schemas.openxmlformats.org/markup-compatibility/2006">
                <mc:Choice xmlns:v="urn:schemas-microsoft-com:vml" Requires="v">
                  <p:oleObj spid="_x0000_s107591" name="Equation" r:id="rId11" imgW="4686300" imgH="647700" progId="Equation.3">
                    <p:embed/>
                  </p:oleObj>
                </mc:Choice>
                <mc:Fallback>
                  <p:oleObj name="Equation" r:id="rId11" imgW="4686300" imgH="647700" progId="Equation.3">
                    <p:embed/>
                    <p:pic>
                      <p:nvPicPr>
                        <p:cNvPr id="0"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6" y="3744"/>
                          <a:ext cx="2952" cy="4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1026"/>
          <p:cNvSpPr>
            <a:spLocks noGrp="1" noChangeArrowheads="1"/>
          </p:cNvSpPr>
          <p:nvPr>
            <p:ph type="title"/>
          </p:nvPr>
        </p:nvSpPr>
        <p:spPr>
          <a:xfrm>
            <a:off x="672035" y="0"/>
            <a:ext cx="7771359" cy="549894"/>
          </a:xfrm>
          <a:noFill/>
          <a:ln/>
        </p:spPr>
        <p:txBody>
          <a:bodyPr wrap="none" lIns="63500" tIns="25400" rIns="63500" bIns="25400" anchor="t">
            <a:spAutoFit/>
          </a:bodyPr>
          <a:lstStyle/>
          <a:p>
            <a:r>
              <a:rPr lang="en-US" dirty="0"/>
              <a:t>EXAMPLE: Impact on Performance</a:t>
            </a:r>
          </a:p>
        </p:txBody>
      </p:sp>
      <p:sp>
        <p:nvSpPr>
          <p:cNvPr id="631811" name="Rectangle 1027"/>
          <p:cNvSpPr>
            <a:spLocks noGrp="1" noChangeArrowheads="1"/>
          </p:cNvSpPr>
          <p:nvPr>
            <p:ph type="body" idx="1"/>
          </p:nvPr>
        </p:nvSpPr>
        <p:spPr>
          <a:xfrm>
            <a:off x="0" y="762000"/>
            <a:ext cx="8991600" cy="5144998"/>
          </a:xfrm>
          <a:noFill/>
          <a:ln/>
        </p:spPr>
        <p:txBody>
          <a:bodyPr lIns="63500" tIns="25400" rIns="63500" bIns="25400">
            <a:spAutoFit/>
          </a:bodyPr>
          <a:lstStyle/>
          <a:p>
            <a:pPr marL="203200" indent="-203200">
              <a:lnSpc>
                <a:spcPct val="85000"/>
              </a:lnSpc>
              <a:tabLst>
                <a:tab pos="793750" algn="l"/>
              </a:tabLst>
            </a:pPr>
            <a:r>
              <a:rPr lang="en-US" sz="2000" b="0" dirty="0"/>
              <a:t>Suppose a processor executes at</a:t>
            </a:r>
            <a:r>
              <a:rPr lang="en-US" b="0" dirty="0"/>
              <a:t> </a:t>
            </a:r>
          </a:p>
          <a:p>
            <a:pPr lvl="1" indent="-190500">
              <a:tabLst>
                <a:tab pos="793750" algn="l"/>
              </a:tabLst>
            </a:pPr>
            <a:r>
              <a:rPr lang="en-US" b="0" dirty="0"/>
              <a:t>Clock Rate = 200 MHz (5 ns per cycle), Ideal (no misses) CPI = 1.1 </a:t>
            </a:r>
          </a:p>
          <a:p>
            <a:pPr lvl="1" indent="-190500">
              <a:tabLst>
                <a:tab pos="793750" algn="l"/>
              </a:tabLst>
            </a:pPr>
            <a:r>
              <a:rPr lang="en-US" b="0" dirty="0"/>
              <a:t>50% </a:t>
            </a:r>
            <a:r>
              <a:rPr lang="en-US" b="0" dirty="0" err="1"/>
              <a:t>arith</a:t>
            </a:r>
            <a:r>
              <a:rPr lang="en-US" b="0" dirty="0"/>
              <a:t>/logic, 30% ld/</a:t>
            </a:r>
            <a:r>
              <a:rPr lang="en-US" b="0" dirty="0" err="1"/>
              <a:t>st</a:t>
            </a:r>
            <a:r>
              <a:rPr lang="en-US" b="0" dirty="0"/>
              <a:t>, 20% control</a:t>
            </a:r>
          </a:p>
          <a:p>
            <a:pPr marL="203200" indent="-203200">
              <a:lnSpc>
                <a:spcPct val="85000"/>
              </a:lnSpc>
              <a:tabLst>
                <a:tab pos="793750" algn="l"/>
              </a:tabLst>
            </a:pPr>
            <a:r>
              <a:rPr lang="en-US" sz="2000" b="0" dirty="0"/>
              <a:t>Suppose that 10% of load/store operations get 50 cycle miss penalty</a:t>
            </a:r>
          </a:p>
          <a:p>
            <a:pPr marL="203200" indent="-203200">
              <a:lnSpc>
                <a:spcPct val="85000"/>
              </a:lnSpc>
              <a:tabLst>
                <a:tab pos="793750" algn="l"/>
              </a:tabLst>
            </a:pPr>
            <a:r>
              <a:rPr lang="en-US" sz="2000" b="0" dirty="0"/>
              <a:t>Suppose that </a:t>
            </a:r>
            <a:r>
              <a:rPr lang="en-US" sz="2000" b="0" dirty="0">
                <a:solidFill>
                  <a:srgbClr val="FF0000"/>
                </a:solidFill>
              </a:rPr>
              <a:t>1%</a:t>
            </a:r>
            <a:r>
              <a:rPr lang="en-US" sz="2000" b="0" dirty="0"/>
              <a:t> of instructions get same miss penalty </a:t>
            </a:r>
            <a:r>
              <a:rPr lang="en-US" sz="2000" b="0" dirty="0">
                <a:solidFill>
                  <a:srgbClr val="FF0000"/>
                </a:solidFill>
              </a:rPr>
              <a:t>(Why is the miss rate for instructions lower than data?)</a:t>
            </a:r>
          </a:p>
          <a:p>
            <a:pPr marL="203200" indent="-203200">
              <a:lnSpc>
                <a:spcPct val="85000"/>
              </a:lnSpc>
              <a:tabLst>
                <a:tab pos="793750" algn="l"/>
              </a:tabLst>
            </a:pPr>
            <a:r>
              <a:rPr lang="en-US" sz="2000" b="0" dirty="0"/>
              <a:t>CPI</a:t>
            </a:r>
            <a:r>
              <a:rPr lang="en-US" b="0" dirty="0"/>
              <a:t> 	= </a:t>
            </a:r>
            <a:r>
              <a:rPr lang="en-US" sz="1800" b="0" dirty="0"/>
              <a:t>ideal CPI + average stalls per instruction</a:t>
            </a:r>
          </a:p>
          <a:p>
            <a:pPr marL="203200" indent="-203200">
              <a:lnSpc>
                <a:spcPct val="85000"/>
              </a:lnSpc>
              <a:buNone/>
              <a:tabLst>
                <a:tab pos="793750" algn="l"/>
              </a:tabLst>
            </a:pPr>
            <a:r>
              <a:rPr lang="en-US" sz="1800" b="0" dirty="0"/>
              <a:t>             = 1.1(cycles/ins)  + [ 0.30 (</a:t>
            </a:r>
            <a:r>
              <a:rPr lang="en-US" sz="1800" b="0" dirty="0" err="1"/>
              <a:t>DataMops</a:t>
            </a:r>
            <a:r>
              <a:rPr lang="en-US" sz="1800" b="0" dirty="0"/>
              <a:t>/ins) x 0.10 (miss/</a:t>
            </a:r>
            <a:r>
              <a:rPr lang="en-US" sz="1800" b="0" dirty="0" err="1"/>
              <a:t>DataMop</a:t>
            </a:r>
            <a:r>
              <a:rPr lang="en-US" sz="1800" b="0" dirty="0"/>
              <a:t>) </a:t>
            </a:r>
          </a:p>
          <a:p>
            <a:pPr marL="203200" indent="-203200">
              <a:lnSpc>
                <a:spcPct val="85000"/>
              </a:lnSpc>
              <a:buFontTx/>
              <a:buNone/>
              <a:tabLst>
                <a:tab pos="793750" algn="l"/>
              </a:tabLst>
            </a:pPr>
            <a:r>
              <a:rPr lang="en-US" sz="1800" b="0" dirty="0"/>
              <a:t>           x 50 (cycle/miss)]  + [ 1 (</a:t>
            </a:r>
            <a:r>
              <a:rPr lang="en-US" sz="1800" b="0" dirty="0" err="1"/>
              <a:t>InstMop</a:t>
            </a:r>
            <a:r>
              <a:rPr lang="en-US" sz="1800" b="0" dirty="0"/>
              <a:t>/ins) x 0.01 (miss/</a:t>
            </a:r>
            <a:r>
              <a:rPr lang="en-US" sz="1800" b="0" dirty="0" err="1"/>
              <a:t>InstMop</a:t>
            </a:r>
            <a:r>
              <a:rPr lang="en-US" sz="1800" b="0" dirty="0"/>
              <a:t>) </a:t>
            </a:r>
          </a:p>
          <a:p>
            <a:pPr marL="203200" indent="-203200">
              <a:lnSpc>
                <a:spcPct val="85000"/>
              </a:lnSpc>
              <a:buFontTx/>
              <a:buNone/>
              <a:tabLst>
                <a:tab pos="793750" algn="l"/>
              </a:tabLst>
            </a:pPr>
            <a:r>
              <a:rPr lang="en-US" sz="1800" b="0" dirty="0"/>
              <a:t>           x 50 cycle/miss)]  = (1.1</a:t>
            </a:r>
            <a:r>
              <a:rPr lang="en-US" sz="1800" b="0" dirty="0">
                <a:solidFill>
                  <a:schemeClr val="accent2"/>
                </a:solidFill>
              </a:rPr>
              <a:t> +  1.5</a:t>
            </a:r>
            <a:r>
              <a:rPr lang="en-US" sz="1800" b="0" dirty="0"/>
              <a:t> + .5) cycle/ins = 3.1</a:t>
            </a:r>
            <a:r>
              <a:rPr lang="en-US" b="0" dirty="0"/>
              <a:t> </a:t>
            </a:r>
          </a:p>
          <a:p>
            <a:pPr marL="203200" indent="-203200">
              <a:lnSpc>
                <a:spcPct val="85000"/>
              </a:lnSpc>
              <a:tabLst>
                <a:tab pos="793750" algn="l"/>
              </a:tabLst>
            </a:pPr>
            <a:r>
              <a:rPr lang="en-US" sz="2000" b="0" dirty="0"/>
              <a:t>Total no. of memory accesses = one per </a:t>
            </a:r>
            <a:r>
              <a:rPr lang="en-US" sz="2000" b="0" dirty="0" err="1"/>
              <a:t>instrn</a:t>
            </a:r>
            <a:r>
              <a:rPr lang="en-US" sz="2000" b="0" dirty="0"/>
              <a:t> + 0.3 for data  = </a:t>
            </a:r>
            <a:r>
              <a:rPr lang="en-US" sz="2000" b="0" dirty="0">
                <a:solidFill>
                  <a:srgbClr val="FF0000"/>
                </a:solidFill>
              </a:rPr>
              <a:t>1.3</a:t>
            </a:r>
            <a:r>
              <a:rPr lang="en-US" sz="2000" b="0" dirty="0"/>
              <a:t> Thus, AMAT=[(1+0.01x50)+0.3(1+0.1x50)]/</a:t>
            </a:r>
            <a:r>
              <a:rPr lang="en-US" sz="2000" b="0" dirty="0">
                <a:solidFill>
                  <a:srgbClr val="FF0000"/>
                </a:solidFill>
              </a:rPr>
              <a:t>1.3</a:t>
            </a:r>
            <a:r>
              <a:rPr lang="en-US" sz="2000" b="0" dirty="0"/>
              <a:t> = </a:t>
            </a:r>
            <a:r>
              <a:rPr lang="en-US" sz="2000" b="0" dirty="0">
                <a:solidFill>
                  <a:srgbClr val="00B050"/>
                </a:solidFill>
              </a:rPr>
              <a:t>2.54 cycles </a:t>
            </a:r>
            <a:r>
              <a:rPr lang="en-US" sz="2000" b="0" dirty="0"/>
              <a:t>=&gt; instead of one cycle.</a:t>
            </a:r>
          </a:p>
          <a:p>
            <a:pPr marL="203200" indent="-203200">
              <a:lnSpc>
                <a:spcPct val="85000"/>
              </a:lnSpc>
              <a:tabLst>
                <a:tab pos="793750" algn="l"/>
              </a:tabLst>
            </a:pPr>
            <a:r>
              <a:rPr lang="en-US" sz="2000" b="0" dirty="0"/>
              <a:t>58% (</a:t>
            </a:r>
            <a:r>
              <a:rPr lang="en-US" sz="2000" b="0" dirty="0">
                <a:solidFill>
                  <a:schemeClr val="accent2"/>
                </a:solidFill>
              </a:rPr>
              <a:t>1.5/2.54</a:t>
            </a:r>
            <a:r>
              <a:rPr lang="en-US" sz="2000" b="0" dirty="0"/>
              <a:t>) of the time the proc is stalled waiting for </a:t>
            </a:r>
            <a:r>
              <a:rPr lang="en-US" sz="2000" b="0" dirty="0">
                <a:solidFill>
                  <a:schemeClr val="accent2"/>
                </a:solidFill>
              </a:rPr>
              <a:t>data</a:t>
            </a:r>
            <a:r>
              <a:rPr lang="en-US" sz="2000" b="0" dirty="0"/>
              <a:t> memory!</a:t>
            </a:r>
          </a:p>
          <a:p>
            <a:pPr marL="203200" indent="-203200">
              <a:lnSpc>
                <a:spcPct val="85000"/>
              </a:lnSpc>
              <a:tabLst>
                <a:tab pos="793750" algn="l"/>
              </a:tabLst>
            </a:pPr>
            <a:endParaRPr lang="en-US" sz="2000" b="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a:xfrm>
            <a:off x="152400" y="228704"/>
            <a:ext cx="8839200" cy="609495"/>
          </a:xfrm>
        </p:spPr>
        <p:txBody>
          <a:bodyPr/>
          <a:lstStyle/>
          <a:p>
            <a:r>
              <a:rPr lang="en-US" dirty="0"/>
              <a:t>Unified vs Split Caches</a:t>
            </a:r>
          </a:p>
        </p:txBody>
      </p:sp>
      <p:sp>
        <p:nvSpPr>
          <p:cNvPr id="658435" name="Rectangle 3"/>
          <p:cNvSpPr>
            <a:spLocks noChangeArrowheads="1"/>
          </p:cNvSpPr>
          <p:nvPr/>
        </p:nvSpPr>
        <p:spPr bwMode="auto">
          <a:xfrm>
            <a:off x="152400" y="990600"/>
            <a:ext cx="8839200" cy="457200"/>
          </a:xfrm>
          <a:prstGeom prst="rect">
            <a:avLst/>
          </a:prstGeom>
          <a:noFill/>
          <a:ln w="12700">
            <a:noFill/>
            <a:miter lim="800000"/>
            <a:headEnd/>
            <a:tailEnd/>
          </a:ln>
          <a:effectLst/>
        </p:spPr>
        <p:txBody>
          <a:bodyPr lIns="90487" tIns="44450" rIns="90487" bIns="44450"/>
          <a:lstStyle/>
          <a:p>
            <a:pPr marL="285750" indent="-285750" algn="l">
              <a:lnSpc>
                <a:spcPct val="90000"/>
              </a:lnSpc>
              <a:spcBef>
                <a:spcPct val="20000"/>
              </a:spcBef>
              <a:buSzPct val="100000"/>
              <a:buFontTx/>
              <a:buChar char="•"/>
            </a:pPr>
            <a:r>
              <a:rPr lang="en-US" sz="2400" dirty="0"/>
              <a:t>Unified vs. Separate I&amp;D (</a:t>
            </a:r>
            <a:r>
              <a:rPr lang="en-US" sz="2400" dirty="0">
                <a:solidFill>
                  <a:srgbClr val="00B050"/>
                </a:solidFill>
              </a:rPr>
              <a:t>Harvard Architecture</a:t>
            </a:r>
            <a:r>
              <a:rPr lang="en-US" sz="2400" dirty="0"/>
              <a:t>)</a:t>
            </a:r>
          </a:p>
          <a:p>
            <a:pPr marL="685800" lvl="1" indent="-228600" algn="l">
              <a:lnSpc>
                <a:spcPct val="90000"/>
              </a:lnSpc>
              <a:spcBef>
                <a:spcPct val="20000"/>
              </a:spcBef>
              <a:buSzPct val="100000"/>
              <a:buFontTx/>
              <a:buChar char="–"/>
            </a:pPr>
            <a:endParaRPr lang="en-US" dirty="0"/>
          </a:p>
          <a:p>
            <a:pPr marL="685800" lvl="1" indent="-228600" algn="l">
              <a:lnSpc>
                <a:spcPct val="90000"/>
              </a:lnSpc>
              <a:spcBef>
                <a:spcPct val="20000"/>
              </a:spcBef>
              <a:buSzPct val="100000"/>
              <a:buFontTx/>
              <a:buChar char="–"/>
            </a:pPr>
            <a:endParaRPr lang="en-US" dirty="0"/>
          </a:p>
          <a:p>
            <a:pPr marL="685800" lvl="1" indent="-228600" algn="l">
              <a:lnSpc>
                <a:spcPct val="90000"/>
              </a:lnSpc>
              <a:spcBef>
                <a:spcPct val="20000"/>
              </a:spcBef>
              <a:buSzPct val="100000"/>
              <a:buFontTx/>
              <a:buChar char="–"/>
            </a:pPr>
            <a:endParaRPr lang="en-US" dirty="0"/>
          </a:p>
          <a:p>
            <a:pPr marL="285750" indent="-285750" algn="l">
              <a:lnSpc>
                <a:spcPct val="90000"/>
              </a:lnSpc>
              <a:spcBef>
                <a:spcPct val="20000"/>
              </a:spcBef>
              <a:buSzPct val="100000"/>
              <a:buFontTx/>
              <a:buChar char="•"/>
            </a:pPr>
            <a:endParaRPr lang="en-US" sz="2400" dirty="0"/>
          </a:p>
          <a:p>
            <a:pPr marL="285750" indent="-285750" algn="l">
              <a:lnSpc>
                <a:spcPct val="90000"/>
              </a:lnSpc>
              <a:spcBef>
                <a:spcPct val="20000"/>
              </a:spcBef>
              <a:buSzPct val="100000"/>
            </a:pPr>
            <a:endParaRPr lang="en-US" sz="2400" dirty="0"/>
          </a:p>
          <a:p>
            <a:pPr marL="285750" indent="-285750" algn="l">
              <a:lnSpc>
                <a:spcPct val="90000"/>
              </a:lnSpc>
              <a:spcBef>
                <a:spcPct val="20000"/>
              </a:spcBef>
              <a:buSzPct val="100000"/>
              <a:buFontTx/>
              <a:buChar char="•"/>
            </a:pPr>
            <a:r>
              <a:rPr lang="en-US" sz="1800" dirty="0"/>
              <a:t>Example:</a:t>
            </a:r>
          </a:p>
          <a:p>
            <a:pPr marL="685800" lvl="1" indent="-228600" algn="l">
              <a:lnSpc>
                <a:spcPct val="90000"/>
              </a:lnSpc>
              <a:spcBef>
                <a:spcPct val="20000"/>
              </a:spcBef>
              <a:buSzPct val="100000"/>
              <a:buFontTx/>
              <a:buChar char="–"/>
            </a:pPr>
            <a:r>
              <a:rPr lang="en-US" sz="1800" dirty="0"/>
              <a:t>16KB I&amp;D: Inst miss rate=0.64%, Data miss rate=6.47%</a:t>
            </a:r>
          </a:p>
          <a:p>
            <a:pPr marL="685800" lvl="1" indent="-228600">
              <a:lnSpc>
                <a:spcPct val="90000"/>
              </a:lnSpc>
              <a:spcBef>
                <a:spcPct val="20000"/>
              </a:spcBef>
              <a:buSzPct val="100000"/>
              <a:buFontTx/>
              <a:buChar char="–"/>
            </a:pPr>
            <a:r>
              <a:rPr lang="en-US" sz="1800" dirty="0"/>
              <a:t>32KB unified: Aggregate miss rate=1.99% </a:t>
            </a:r>
            <a:r>
              <a:rPr lang="en-US" sz="1800" dirty="0">
                <a:solidFill>
                  <a:srgbClr val="FF0000"/>
                </a:solidFill>
              </a:rPr>
              <a:t>For unified cache, the miss rate is lower (why?) </a:t>
            </a:r>
          </a:p>
          <a:p>
            <a:pPr marL="285750" indent="-285750" algn="l">
              <a:lnSpc>
                <a:spcPct val="90000"/>
              </a:lnSpc>
              <a:spcBef>
                <a:spcPct val="20000"/>
              </a:spcBef>
              <a:buSzPct val="100000"/>
              <a:buFontTx/>
              <a:buChar char="•"/>
            </a:pPr>
            <a:r>
              <a:rPr lang="en-US" sz="1800" dirty="0"/>
              <a:t>Which is better (ignore L2 cache)?</a:t>
            </a:r>
          </a:p>
          <a:p>
            <a:pPr marL="685800" lvl="1" indent="-228600" algn="l">
              <a:lnSpc>
                <a:spcPct val="90000"/>
              </a:lnSpc>
              <a:spcBef>
                <a:spcPct val="20000"/>
              </a:spcBef>
              <a:buSzPct val="100000"/>
              <a:buFontTx/>
              <a:buChar char="–"/>
            </a:pPr>
            <a:r>
              <a:rPr lang="en-US" sz="1800" dirty="0"/>
              <a:t>Assume 33% data ops </a:t>
            </a:r>
            <a:r>
              <a:rPr lang="en-US" sz="1800" dirty="0">
                <a:sym typeface="Symbol" pitchFamily="18" charset="2"/>
              </a:rPr>
              <a:t></a:t>
            </a:r>
            <a:r>
              <a:rPr lang="en-US" sz="1800" dirty="0"/>
              <a:t> 1/1.33 = 75% memory accesses from instructions and 25% accesses are for data</a:t>
            </a:r>
          </a:p>
          <a:p>
            <a:pPr marL="685800" lvl="1" indent="-228600" algn="l">
              <a:lnSpc>
                <a:spcPct val="90000"/>
              </a:lnSpc>
              <a:spcBef>
                <a:spcPct val="20000"/>
              </a:spcBef>
              <a:buSzPct val="100000"/>
              <a:buFontTx/>
              <a:buChar char="–"/>
            </a:pPr>
            <a:r>
              <a:rPr lang="en-US" sz="1800" dirty="0"/>
              <a:t>hit time=1, miss time=50</a:t>
            </a:r>
          </a:p>
          <a:p>
            <a:pPr marL="685800" lvl="1" indent="-228600" algn="l">
              <a:lnSpc>
                <a:spcPct val="90000"/>
              </a:lnSpc>
              <a:spcBef>
                <a:spcPct val="20000"/>
              </a:spcBef>
              <a:buSzPct val="100000"/>
              <a:buFontTx/>
              <a:buChar char="–"/>
            </a:pPr>
            <a:r>
              <a:rPr lang="en-US" sz="1800" dirty="0"/>
              <a:t>Note that </a:t>
            </a:r>
            <a:r>
              <a:rPr lang="en-US" sz="1800" i="1" dirty="0"/>
              <a:t>data</a:t>
            </a:r>
            <a:r>
              <a:rPr lang="en-US" sz="1800" dirty="0"/>
              <a:t> hit has </a:t>
            </a:r>
            <a:r>
              <a:rPr lang="en-US" sz="1800" dirty="0">
                <a:solidFill>
                  <a:schemeClr val="accent2"/>
                </a:solidFill>
              </a:rPr>
              <a:t>1 stall for unified cache (only one port)</a:t>
            </a:r>
          </a:p>
          <a:p>
            <a:pPr marL="285750" indent="-285750" algn="l">
              <a:lnSpc>
                <a:spcPct val="90000"/>
              </a:lnSpc>
              <a:spcBef>
                <a:spcPct val="20000"/>
              </a:spcBef>
              <a:buSzPct val="100000"/>
            </a:pPr>
            <a:r>
              <a:rPr lang="en-US" sz="1800" dirty="0" err="1"/>
              <a:t>AMAT</a:t>
            </a:r>
            <a:r>
              <a:rPr lang="en-US" sz="1800" baseline="-25000" dirty="0" err="1"/>
              <a:t>Harvard</a:t>
            </a:r>
            <a:r>
              <a:rPr lang="en-US" sz="1800" dirty="0"/>
              <a:t>=75%x(1+0.64%x50)+25%x(1+6.47%x50) =  2.05</a:t>
            </a:r>
          </a:p>
          <a:p>
            <a:pPr marL="285750" indent="-285750" algn="l">
              <a:lnSpc>
                <a:spcPct val="90000"/>
              </a:lnSpc>
              <a:spcBef>
                <a:spcPct val="20000"/>
              </a:spcBef>
              <a:buSzPct val="100000"/>
            </a:pPr>
            <a:r>
              <a:rPr lang="en-US" sz="1800" dirty="0" err="1"/>
              <a:t>AMAT</a:t>
            </a:r>
            <a:r>
              <a:rPr lang="en-US" sz="1800" baseline="-25000" dirty="0" err="1"/>
              <a:t>Unified</a:t>
            </a:r>
            <a:r>
              <a:rPr lang="en-US" sz="1800" dirty="0"/>
              <a:t>=75%x(1+1.99%x50)+25%x(</a:t>
            </a:r>
            <a:r>
              <a:rPr lang="en-US" sz="1800" dirty="0">
                <a:solidFill>
                  <a:schemeClr val="accent2"/>
                </a:solidFill>
              </a:rPr>
              <a:t>1</a:t>
            </a:r>
            <a:r>
              <a:rPr lang="en-US" sz="1800" dirty="0"/>
              <a:t>+1+1.99%x50)= 2.24</a:t>
            </a:r>
          </a:p>
        </p:txBody>
      </p:sp>
      <p:grpSp>
        <p:nvGrpSpPr>
          <p:cNvPr id="2" name="Group 4"/>
          <p:cNvGrpSpPr>
            <a:grpSpLocks/>
          </p:cNvGrpSpPr>
          <p:nvPr/>
        </p:nvGrpSpPr>
        <p:grpSpPr bwMode="auto">
          <a:xfrm>
            <a:off x="1295400" y="1579563"/>
            <a:ext cx="5562600" cy="1484312"/>
            <a:chOff x="816" y="991"/>
            <a:chExt cx="3792" cy="1272"/>
          </a:xfrm>
        </p:grpSpPr>
        <p:sp>
          <p:nvSpPr>
            <p:cNvPr id="658437" name="Rectangle 5"/>
            <p:cNvSpPr>
              <a:spLocks noChangeArrowheads="1"/>
            </p:cNvSpPr>
            <p:nvPr/>
          </p:nvSpPr>
          <p:spPr bwMode="auto">
            <a:xfrm>
              <a:off x="3186" y="1230"/>
              <a:ext cx="389" cy="278"/>
            </a:xfrm>
            <a:prstGeom prst="rect">
              <a:avLst/>
            </a:prstGeom>
            <a:noFill/>
            <a:ln w="19050">
              <a:solidFill>
                <a:schemeClr val="tx1"/>
              </a:solidFill>
              <a:miter lim="800000"/>
              <a:headEnd/>
              <a:tailEnd/>
            </a:ln>
            <a:effectLst/>
          </p:spPr>
          <p:txBody>
            <a:bodyPr wrap="none" anchor="ctr">
              <a:spAutoFit/>
            </a:bodyPr>
            <a:lstStyle/>
            <a:p>
              <a:r>
                <a:rPr lang="en-US" sz="1400"/>
                <a:t>Proc</a:t>
              </a:r>
            </a:p>
          </p:txBody>
        </p:sp>
        <p:sp>
          <p:nvSpPr>
            <p:cNvPr id="658438" name="Rectangle 6"/>
            <p:cNvSpPr>
              <a:spLocks noChangeArrowheads="1"/>
            </p:cNvSpPr>
            <p:nvPr/>
          </p:nvSpPr>
          <p:spPr bwMode="auto">
            <a:xfrm>
              <a:off x="2112" y="1222"/>
              <a:ext cx="960" cy="278"/>
            </a:xfrm>
            <a:prstGeom prst="rect">
              <a:avLst/>
            </a:prstGeom>
            <a:noFill/>
            <a:ln w="19050">
              <a:solidFill>
                <a:schemeClr val="tx1"/>
              </a:solidFill>
              <a:miter lim="800000"/>
              <a:headEnd/>
              <a:tailEnd/>
            </a:ln>
            <a:effectLst/>
          </p:spPr>
          <p:txBody>
            <a:bodyPr anchor="ctr">
              <a:spAutoFit/>
            </a:bodyPr>
            <a:lstStyle/>
            <a:p>
              <a:r>
                <a:rPr lang="en-US" sz="1400"/>
                <a:t>I-Cache-1</a:t>
              </a:r>
            </a:p>
          </p:txBody>
        </p:sp>
        <p:grpSp>
          <p:nvGrpSpPr>
            <p:cNvPr id="3" name="Group 7"/>
            <p:cNvGrpSpPr>
              <a:grpSpLocks/>
            </p:cNvGrpSpPr>
            <p:nvPr/>
          </p:nvGrpSpPr>
          <p:grpSpPr bwMode="auto">
            <a:xfrm>
              <a:off x="816" y="991"/>
              <a:ext cx="960" cy="1272"/>
              <a:chOff x="816" y="1183"/>
              <a:chExt cx="960" cy="1272"/>
            </a:xfrm>
          </p:grpSpPr>
          <p:sp>
            <p:nvSpPr>
              <p:cNvPr id="658440" name="Rectangle 8"/>
              <p:cNvSpPr>
                <a:spLocks noChangeArrowheads="1"/>
              </p:cNvSpPr>
              <p:nvPr/>
            </p:nvSpPr>
            <p:spPr bwMode="auto">
              <a:xfrm>
                <a:off x="1102" y="1183"/>
                <a:ext cx="388" cy="278"/>
              </a:xfrm>
              <a:prstGeom prst="rect">
                <a:avLst/>
              </a:prstGeom>
              <a:noFill/>
              <a:ln w="19050">
                <a:solidFill>
                  <a:schemeClr val="tx1"/>
                </a:solidFill>
                <a:miter lim="800000"/>
                <a:headEnd/>
                <a:tailEnd/>
              </a:ln>
              <a:effectLst/>
            </p:spPr>
            <p:txBody>
              <a:bodyPr wrap="none" anchor="ctr">
                <a:spAutoFit/>
              </a:bodyPr>
              <a:lstStyle/>
              <a:p>
                <a:r>
                  <a:rPr lang="en-US" sz="1400"/>
                  <a:t>Proc</a:t>
                </a:r>
              </a:p>
            </p:txBody>
          </p:sp>
          <p:sp>
            <p:nvSpPr>
              <p:cNvPr id="658441" name="Rectangle 9"/>
              <p:cNvSpPr>
                <a:spLocks noChangeArrowheads="1"/>
              </p:cNvSpPr>
              <p:nvPr/>
            </p:nvSpPr>
            <p:spPr bwMode="auto">
              <a:xfrm>
                <a:off x="936" y="1477"/>
                <a:ext cx="720" cy="460"/>
              </a:xfrm>
              <a:prstGeom prst="rect">
                <a:avLst/>
              </a:prstGeom>
              <a:noFill/>
              <a:ln w="19050">
                <a:solidFill>
                  <a:schemeClr val="tx1"/>
                </a:solidFill>
                <a:miter lim="800000"/>
                <a:headEnd/>
                <a:tailEnd/>
              </a:ln>
              <a:effectLst/>
            </p:spPr>
            <p:txBody>
              <a:bodyPr anchor="ctr">
                <a:spAutoFit/>
              </a:bodyPr>
              <a:lstStyle/>
              <a:p>
                <a:r>
                  <a:rPr lang="en-US" sz="1400" dirty="0"/>
                  <a:t>Unified</a:t>
                </a:r>
              </a:p>
              <a:p>
                <a:r>
                  <a:rPr lang="en-US" sz="1400" dirty="0"/>
                  <a:t>Cache-1</a:t>
                </a:r>
              </a:p>
            </p:txBody>
          </p:sp>
          <p:sp>
            <p:nvSpPr>
              <p:cNvPr id="658442" name="Rectangle 10"/>
              <p:cNvSpPr>
                <a:spLocks noChangeArrowheads="1"/>
              </p:cNvSpPr>
              <p:nvPr/>
            </p:nvSpPr>
            <p:spPr bwMode="auto">
              <a:xfrm>
                <a:off x="816" y="1995"/>
                <a:ext cx="960" cy="460"/>
              </a:xfrm>
              <a:prstGeom prst="rect">
                <a:avLst/>
              </a:prstGeom>
              <a:noFill/>
              <a:ln w="19050">
                <a:solidFill>
                  <a:schemeClr val="tx1"/>
                </a:solidFill>
                <a:miter lim="800000"/>
                <a:headEnd/>
                <a:tailEnd/>
              </a:ln>
              <a:effectLst/>
            </p:spPr>
            <p:txBody>
              <a:bodyPr anchor="ctr">
                <a:spAutoFit/>
              </a:bodyPr>
              <a:lstStyle/>
              <a:p>
                <a:r>
                  <a:rPr lang="en-US" sz="1400"/>
                  <a:t>Unified</a:t>
                </a:r>
              </a:p>
              <a:p>
                <a:r>
                  <a:rPr lang="en-US" sz="1400"/>
                  <a:t>Cache-2</a:t>
                </a:r>
              </a:p>
            </p:txBody>
          </p:sp>
        </p:grpSp>
        <p:sp>
          <p:nvSpPr>
            <p:cNvPr id="658443" name="Rectangle 11"/>
            <p:cNvSpPr>
              <a:spLocks noChangeArrowheads="1"/>
            </p:cNvSpPr>
            <p:nvPr/>
          </p:nvSpPr>
          <p:spPr bwMode="auto">
            <a:xfrm>
              <a:off x="3696" y="1230"/>
              <a:ext cx="912" cy="278"/>
            </a:xfrm>
            <a:prstGeom prst="rect">
              <a:avLst/>
            </a:prstGeom>
            <a:noFill/>
            <a:ln w="19050">
              <a:solidFill>
                <a:schemeClr val="tx1"/>
              </a:solidFill>
              <a:miter lim="800000"/>
              <a:headEnd/>
              <a:tailEnd/>
            </a:ln>
            <a:effectLst/>
          </p:spPr>
          <p:txBody>
            <a:bodyPr anchor="ctr">
              <a:spAutoFit/>
            </a:bodyPr>
            <a:lstStyle/>
            <a:p>
              <a:r>
                <a:rPr lang="en-US" sz="1400"/>
                <a:t>D-Cache-1</a:t>
              </a:r>
            </a:p>
          </p:txBody>
        </p:sp>
        <p:sp>
          <p:nvSpPr>
            <p:cNvPr id="658444" name="Rectangle 12"/>
            <p:cNvSpPr>
              <a:spLocks noChangeArrowheads="1"/>
            </p:cNvSpPr>
            <p:nvPr/>
          </p:nvSpPr>
          <p:spPr bwMode="auto">
            <a:xfrm>
              <a:off x="1102" y="991"/>
              <a:ext cx="388" cy="278"/>
            </a:xfrm>
            <a:prstGeom prst="rect">
              <a:avLst/>
            </a:prstGeom>
            <a:noFill/>
            <a:ln w="19050">
              <a:solidFill>
                <a:schemeClr val="tx1"/>
              </a:solidFill>
              <a:miter lim="800000"/>
              <a:headEnd/>
              <a:tailEnd/>
            </a:ln>
            <a:effectLst/>
          </p:spPr>
          <p:txBody>
            <a:bodyPr wrap="none" anchor="ctr">
              <a:spAutoFit/>
            </a:bodyPr>
            <a:lstStyle/>
            <a:p>
              <a:r>
                <a:rPr lang="en-US" sz="1400"/>
                <a:t>Proc</a:t>
              </a:r>
            </a:p>
          </p:txBody>
        </p:sp>
        <p:sp>
          <p:nvSpPr>
            <p:cNvPr id="658445" name="Rectangle 13"/>
            <p:cNvSpPr>
              <a:spLocks noChangeArrowheads="1"/>
            </p:cNvSpPr>
            <p:nvPr/>
          </p:nvSpPr>
          <p:spPr bwMode="auto">
            <a:xfrm>
              <a:off x="2880" y="1531"/>
              <a:ext cx="960" cy="460"/>
            </a:xfrm>
            <a:prstGeom prst="rect">
              <a:avLst/>
            </a:prstGeom>
            <a:noFill/>
            <a:ln w="19050">
              <a:solidFill>
                <a:schemeClr val="tx1"/>
              </a:solidFill>
              <a:miter lim="800000"/>
              <a:headEnd/>
              <a:tailEnd/>
            </a:ln>
            <a:effectLst/>
          </p:spPr>
          <p:txBody>
            <a:bodyPr anchor="ctr">
              <a:spAutoFit/>
            </a:bodyPr>
            <a:lstStyle/>
            <a:p>
              <a:r>
                <a:rPr lang="en-US" sz="1400"/>
                <a:t>Unified</a:t>
              </a:r>
            </a:p>
            <a:p>
              <a:r>
                <a:rPr lang="en-US" sz="1400"/>
                <a:t>Cache-2</a:t>
              </a:r>
            </a:p>
          </p:txBody>
        </p:sp>
      </p:grpSp>
      <p:sp>
        <p:nvSpPr>
          <p:cNvPr id="14" name="TextBox 13"/>
          <p:cNvSpPr txBox="1"/>
          <p:nvPr/>
        </p:nvSpPr>
        <p:spPr>
          <a:xfrm>
            <a:off x="772534" y="6475407"/>
            <a:ext cx="6847466" cy="369332"/>
          </a:xfrm>
          <a:prstGeom prst="rect">
            <a:avLst/>
          </a:prstGeom>
          <a:noFill/>
        </p:spPr>
        <p:txBody>
          <a:bodyPr wrap="square" rtlCol="0">
            <a:spAutoFit/>
          </a:bodyPr>
          <a:lstStyle/>
          <a:p>
            <a:r>
              <a:rPr lang="en-US" sz="1800" dirty="0">
                <a:solidFill>
                  <a:srgbClr val="FF0000"/>
                </a:solidFill>
              </a:rPr>
              <a:t>For unified cache, bandwidth is lower and AMAT is higher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58435">
                                            <p:txEl>
                                              <p:pRg st="0" end="0"/>
                                            </p:txEl>
                                          </p:spTgt>
                                        </p:tgtEl>
                                        <p:attrNameLst>
                                          <p:attrName>style.visibility</p:attrName>
                                        </p:attrNameLst>
                                      </p:cBhvr>
                                      <p:to>
                                        <p:strVal val="visible"/>
                                      </p:to>
                                    </p:set>
                                    <p:anim calcmode="lin" valueType="num">
                                      <p:cBhvr additive="base">
                                        <p:cTn id="7" dur="500" fill="hold"/>
                                        <p:tgtEl>
                                          <p:spTgt spid="65843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584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58435">
                                            <p:txEl>
                                              <p:pRg st="6" end="6"/>
                                            </p:txEl>
                                          </p:spTgt>
                                        </p:tgtEl>
                                        <p:attrNameLst>
                                          <p:attrName>style.visibility</p:attrName>
                                        </p:attrNameLst>
                                      </p:cBhvr>
                                      <p:to>
                                        <p:strVal val="visible"/>
                                      </p:to>
                                    </p:set>
                                    <p:anim calcmode="lin" valueType="num">
                                      <p:cBhvr additive="base">
                                        <p:cTn id="13" dur="500" fill="hold"/>
                                        <p:tgtEl>
                                          <p:spTgt spid="658435">
                                            <p:txEl>
                                              <p:pRg st="6" end="6"/>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58435">
                                            <p:txEl>
                                              <p:pRg st="6" end="6"/>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58435">
                                            <p:txEl>
                                              <p:pRg st="7" end="7"/>
                                            </p:txEl>
                                          </p:spTgt>
                                        </p:tgtEl>
                                        <p:attrNameLst>
                                          <p:attrName>style.visibility</p:attrName>
                                        </p:attrNameLst>
                                      </p:cBhvr>
                                      <p:to>
                                        <p:strVal val="visible"/>
                                      </p:to>
                                    </p:set>
                                    <p:anim calcmode="lin" valueType="num">
                                      <p:cBhvr additive="base">
                                        <p:cTn id="17" dur="500" fill="hold"/>
                                        <p:tgtEl>
                                          <p:spTgt spid="658435">
                                            <p:txEl>
                                              <p:pRg st="7" end="7"/>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658435">
                                            <p:txEl>
                                              <p:pRg st="7" end="7"/>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58435">
                                            <p:txEl>
                                              <p:pRg st="8" end="8"/>
                                            </p:txEl>
                                          </p:spTgt>
                                        </p:tgtEl>
                                        <p:attrNameLst>
                                          <p:attrName>style.visibility</p:attrName>
                                        </p:attrNameLst>
                                      </p:cBhvr>
                                      <p:to>
                                        <p:strVal val="visible"/>
                                      </p:to>
                                    </p:set>
                                    <p:anim calcmode="lin" valueType="num">
                                      <p:cBhvr additive="base">
                                        <p:cTn id="21" dur="500" fill="hold"/>
                                        <p:tgtEl>
                                          <p:spTgt spid="658435">
                                            <p:txEl>
                                              <p:pRg st="8" end="8"/>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5843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658435">
                                            <p:txEl>
                                              <p:pRg st="9" end="9"/>
                                            </p:txEl>
                                          </p:spTgt>
                                        </p:tgtEl>
                                        <p:attrNameLst>
                                          <p:attrName>style.visibility</p:attrName>
                                        </p:attrNameLst>
                                      </p:cBhvr>
                                      <p:to>
                                        <p:strVal val="visible"/>
                                      </p:to>
                                    </p:set>
                                    <p:anim calcmode="lin" valueType="num">
                                      <p:cBhvr additive="base">
                                        <p:cTn id="27" dur="500" fill="hold"/>
                                        <p:tgtEl>
                                          <p:spTgt spid="658435">
                                            <p:txEl>
                                              <p:pRg st="9" end="9"/>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658435">
                                            <p:txEl>
                                              <p:pRg st="9" end="9"/>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58435">
                                            <p:txEl>
                                              <p:pRg st="10" end="10"/>
                                            </p:txEl>
                                          </p:spTgt>
                                        </p:tgtEl>
                                        <p:attrNameLst>
                                          <p:attrName>style.visibility</p:attrName>
                                        </p:attrNameLst>
                                      </p:cBhvr>
                                      <p:to>
                                        <p:strVal val="visible"/>
                                      </p:to>
                                    </p:set>
                                    <p:anim calcmode="lin" valueType="num">
                                      <p:cBhvr additive="base">
                                        <p:cTn id="31" dur="500" fill="hold"/>
                                        <p:tgtEl>
                                          <p:spTgt spid="658435">
                                            <p:txEl>
                                              <p:pRg st="10" end="1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58435">
                                            <p:txEl>
                                              <p:pRg st="10" end="10"/>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58435">
                                            <p:txEl>
                                              <p:pRg st="11" end="11"/>
                                            </p:txEl>
                                          </p:spTgt>
                                        </p:tgtEl>
                                        <p:attrNameLst>
                                          <p:attrName>style.visibility</p:attrName>
                                        </p:attrNameLst>
                                      </p:cBhvr>
                                      <p:to>
                                        <p:strVal val="visible"/>
                                      </p:to>
                                    </p:set>
                                    <p:anim calcmode="lin" valueType="num">
                                      <p:cBhvr additive="base">
                                        <p:cTn id="35" dur="500" fill="hold"/>
                                        <p:tgtEl>
                                          <p:spTgt spid="658435">
                                            <p:txEl>
                                              <p:pRg st="11" end="11"/>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658435">
                                            <p:txEl>
                                              <p:pRg st="11" end="11"/>
                                            </p:txEl>
                                          </p:spTgt>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58435">
                                            <p:txEl>
                                              <p:pRg st="12" end="12"/>
                                            </p:txEl>
                                          </p:spTgt>
                                        </p:tgtEl>
                                        <p:attrNameLst>
                                          <p:attrName>style.visibility</p:attrName>
                                        </p:attrNameLst>
                                      </p:cBhvr>
                                      <p:to>
                                        <p:strVal val="visible"/>
                                      </p:to>
                                    </p:set>
                                    <p:anim calcmode="lin" valueType="num">
                                      <p:cBhvr additive="base">
                                        <p:cTn id="39" dur="500" fill="hold"/>
                                        <p:tgtEl>
                                          <p:spTgt spid="658435">
                                            <p:txEl>
                                              <p:pRg st="12" end="12"/>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658435">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658435">
                                            <p:txEl>
                                              <p:pRg st="13" end="13"/>
                                            </p:txEl>
                                          </p:spTgt>
                                        </p:tgtEl>
                                        <p:attrNameLst>
                                          <p:attrName>style.visibility</p:attrName>
                                        </p:attrNameLst>
                                      </p:cBhvr>
                                      <p:to>
                                        <p:strVal val="visible"/>
                                      </p:to>
                                    </p:set>
                                    <p:anim calcmode="lin" valueType="num">
                                      <p:cBhvr additive="base">
                                        <p:cTn id="45" dur="500" fill="hold"/>
                                        <p:tgtEl>
                                          <p:spTgt spid="658435">
                                            <p:txEl>
                                              <p:pRg st="13" end="13"/>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658435">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658435">
                                            <p:txEl>
                                              <p:pRg st="14" end="14"/>
                                            </p:txEl>
                                          </p:spTgt>
                                        </p:tgtEl>
                                        <p:attrNameLst>
                                          <p:attrName>style.visibility</p:attrName>
                                        </p:attrNameLst>
                                      </p:cBhvr>
                                      <p:to>
                                        <p:strVal val="visible"/>
                                      </p:to>
                                    </p:set>
                                    <p:anim calcmode="lin" valueType="num">
                                      <p:cBhvr additive="base">
                                        <p:cTn id="51" dur="500" fill="hold"/>
                                        <p:tgtEl>
                                          <p:spTgt spid="658435">
                                            <p:txEl>
                                              <p:pRg st="14" end="14"/>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658435">
                                            <p:txEl>
                                              <p:pRg st="14"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5"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a:xfrm>
            <a:off x="990600" y="228600"/>
            <a:ext cx="7162800" cy="1143000"/>
          </a:xfrm>
          <a:noFill/>
          <a:ln/>
        </p:spPr>
        <p:txBody>
          <a:bodyPr lIns="90488" rIns="90488"/>
          <a:lstStyle/>
          <a:p>
            <a:r>
              <a:rPr lang="en-US" dirty="0"/>
              <a:t>Where do misses come from?</a:t>
            </a:r>
          </a:p>
        </p:txBody>
      </p:sp>
      <p:sp>
        <p:nvSpPr>
          <p:cNvPr id="579587" name="Rectangle 3"/>
          <p:cNvSpPr>
            <a:spLocks noGrp="1" noChangeArrowheads="1"/>
          </p:cNvSpPr>
          <p:nvPr>
            <p:ph type="body" idx="1"/>
          </p:nvPr>
        </p:nvSpPr>
        <p:spPr>
          <a:xfrm>
            <a:off x="381000" y="1143000"/>
            <a:ext cx="8115300" cy="5181600"/>
          </a:xfrm>
          <a:noFill/>
          <a:ln/>
        </p:spPr>
        <p:txBody>
          <a:bodyPr lIns="90488" rIns="90488"/>
          <a:lstStyle/>
          <a:p>
            <a:pPr>
              <a:lnSpc>
                <a:spcPct val="80000"/>
              </a:lnSpc>
            </a:pPr>
            <a:r>
              <a:rPr lang="en-US" dirty="0"/>
              <a:t>Classifying Misses: 3 Cs</a:t>
            </a:r>
          </a:p>
          <a:p>
            <a:pPr lvl="1">
              <a:lnSpc>
                <a:spcPct val="80000"/>
              </a:lnSpc>
            </a:pPr>
            <a:r>
              <a:rPr lang="en-US" sz="2400" i="1" dirty="0">
                <a:solidFill>
                  <a:schemeClr val="hlink"/>
                </a:solidFill>
              </a:rPr>
              <a:t>Compulsory</a:t>
            </a:r>
            <a:r>
              <a:rPr lang="en-US" dirty="0"/>
              <a:t>—The first access to a block is not in the cache, so the block must be brought into the cache. Also called </a:t>
            </a:r>
            <a:r>
              <a:rPr lang="en-US" i="1" dirty="0">
                <a:solidFill>
                  <a:schemeClr val="hlink"/>
                </a:solidFill>
              </a:rPr>
              <a:t>cold start misses</a:t>
            </a:r>
            <a:r>
              <a:rPr lang="en-US" dirty="0"/>
              <a:t> or </a:t>
            </a:r>
            <a:r>
              <a:rPr lang="en-US" i="1" dirty="0">
                <a:solidFill>
                  <a:schemeClr val="hlink"/>
                </a:solidFill>
              </a:rPr>
              <a:t>first reference misses</a:t>
            </a:r>
            <a:r>
              <a:rPr lang="en-US" dirty="0"/>
              <a:t>.</a:t>
            </a:r>
            <a:br>
              <a:rPr lang="en-US" dirty="0"/>
            </a:br>
            <a:r>
              <a:rPr lang="en-US" i="1" dirty="0">
                <a:solidFill>
                  <a:schemeClr val="accent1"/>
                </a:solidFill>
              </a:rPr>
              <a:t>(Misses in even an Infinite Cache)</a:t>
            </a:r>
            <a:endParaRPr lang="en-US" dirty="0"/>
          </a:p>
          <a:p>
            <a:pPr lvl="1">
              <a:lnSpc>
                <a:spcPct val="80000"/>
              </a:lnSpc>
            </a:pPr>
            <a:r>
              <a:rPr lang="en-US" sz="2400" i="1" dirty="0">
                <a:solidFill>
                  <a:schemeClr val="hlink"/>
                </a:solidFill>
              </a:rPr>
              <a:t>Capacity</a:t>
            </a:r>
            <a:r>
              <a:rPr lang="en-US" dirty="0"/>
              <a:t>—If the cache cannot contain all the blocks needed during execution of a program, </a:t>
            </a:r>
            <a:r>
              <a:rPr lang="en-US" dirty="0">
                <a:solidFill>
                  <a:schemeClr val="hlink"/>
                </a:solidFill>
              </a:rPr>
              <a:t>capacity misses </a:t>
            </a:r>
            <a:r>
              <a:rPr lang="en-US" dirty="0"/>
              <a:t>will occur due to blocks being replaced and later retrieved.</a:t>
            </a:r>
            <a:br>
              <a:rPr lang="en-US" dirty="0"/>
            </a:br>
            <a:r>
              <a:rPr lang="en-US" i="1" dirty="0">
                <a:solidFill>
                  <a:schemeClr val="accent1"/>
                </a:solidFill>
              </a:rPr>
              <a:t>(Misses in Fully Associative, Size X Cache)</a:t>
            </a:r>
            <a:endParaRPr lang="en-US" dirty="0"/>
          </a:p>
          <a:p>
            <a:pPr lvl="1">
              <a:lnSpc>
                <a:spcPct val="80000"/>
              </a:lnSpc>
            </a:pPr>
            <a:r>
              <a:rPr lang="en-US" sz="2400" i="1" dirty="0">
                <a:solidFill>
                  <a:schemeClr val="hlink"/>
                </a:solidFill>
              </a:rPr>
              <a:t>Conflict</a:t>
            </a:r>
            <a:r>
              <a:rPr lang="en-US" dirty="0"/>
              <a:t>—If block-placement strategy is set associative or direct mapped, conflict misses (in addition to compulsory &amp; capacity misses) will occur because a block can be discarded and later retrieved if too many blocks map to its set. Also called </a:t>
            </a:r>
            <a:r>
              <a:rPr lang="en-US" i="1" dirty="0">
                <a:solidFill>
                  <a:schemeClr val="hlink"/>
                </a:solidFill>
              </a:rPr>
              <a:t>collision misses</a:t>
            </a:r>
            <a:r>
              <a:rPr lang="en-US" dirty="0"/>
              <a:t> or </a:t>
            </a:r>
            <a:r>
              <a:rPr lang="en-US" i="1" dirty="0">
                <a:solidFill>
                  <a:schemeClr val="hlink"/>
                </a:solidFill>
              </a:rPr>
              <a:t>interference misses</a:t>
            </a:r>
            <a:r>
              <a:rPr lang="en-US" dirty="0"/>
              <a:t>.</a:t>
            </a:r>
            <a:br>
              <a:rPr lang="en-US" dirty="0"/>
            </a:br>
            <a:r>
              <a:rPr lang="en-US" i="1" dirty="0">
                <a:solidFill>
                  <a:schemeClr val="accent1"/>
                </a:solidFill>
              </a:rPr>
              <a:t>(Misses in N-way Associative, Size X Cache)</a:t>
            </a:r>
          </a:p>
          <a:p>
            <a:pPr>
              <a:lnSpc>
                <a:spcPct val="80000"/>
              </a:lnSpc>
            </a:pPr>
            <a:r>
              <a:rPr lang="en-US" dirty="0"/>
              <a:t>4th “C”:</a:t>
            </a:r>
          </a:p>
          <a:p>
            <a:pPr lvl="1">
              <a:lnSpc>
                <a:spcPct val="80000"/>
              </a:lnSpc>
            </a:pPr>
            <a:r>
              <a:rPr lang="en-US" sz="2400" i="1" dirty="0">
                <a:solidFill>
                  <a:schemeClr val="hlink"/>
                </a:solidFill>
              </a:rPr>
              <a:t>Coherence</a:t>
            </a:r>
            <a:r>
              <a:rPr lang="en-US" dirty="0"/>
              <a:t> - Misses caused by cache coherence.</a:t>
            </a:r>
            <a:endParaRPr lang="en-US" i="1" dirty="0">
              <a:solidFill>
                <a:schemeClr val="accent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79587">
                                            <p:txEl>
                                              <p:pRg st="0" end="0"/>
                                            </p:txEl>
                                          </p:spTgt>
                                        </p:tgtEl>
                                        <p:attrNameLst>
                                          <p:attrName>style.visibility</p:attrName>
                                        </p:attrNameLst>
                                      </p:cBhvr>
                                      <p:to>
                                        <p:strVal val="visible"/>
                                      </p:to>
                                    </p:set>
                                    <p:anim calcmode="lin" valueType="num">
                                      <p:cBhvr additive="base">
                                        <p:cTn id="7" dur="500" fill="hold"/>
                                        <p:tgtEl>
                                          <p:spTgt spid="57958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795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79587">
                                            <p:txEl>
                                              <p:pRg st="1" end="1"/>
                                            </p:txEl>
                                          </p:spTgt>
                                        </p:tgtEl>
                                        <p:attrNameLst>
                                          <p:attrName>style.visibility</p:attrName>
                                        </p:attrNameLst>
                                      </p:cBhvr>
                                      <p:to>
                                        <p:strVal val="visible"/>
                                      </p:to>
                                    </p:set>
                                    <p:anim calcmode="lin" valueType="num">
                                      <p:cBhvr additive="base">
                                        <p:cTn id="13" dur="500" fill="hold"/>
                                        <p:tgtEl>
                                          <p:spTgt spid="57958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7958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79587">
                                            <p:txEl>
                                              <p:pRg st="2" end="2"/>
                                            </p:txEl>
                                          </p:spTgt>
                                        </p:tgtEl>
                                        <p:attrNameLst>
                                          <p:attrName>style.visibility</p:attrName>
                                        </p:attrNameLst>
                                      </p:cBhvr>
                                      <p:to>
                                        <p:strVal val="visible"/>
                                      </p:to>
                                    </p:set>
                                    <p:anim calcmode="lin" valueType="num">
                                      <p:cBhvr additive="base">
                                        <p:cTn id="19" dur="500" fill="hold"/>
                                        <p:tgtEl>
                                          <p:spTgt spid="57958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7958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79587">
                                            <p:txEl>
                                              <p:pRg st="3" end="3"/>
                                            </p:txEl>
                                          </p:spTgt>
                                        </p:tgtEl>
                                        <p:attrNameLst>
                                          <p:attrName>style.visibility</p:attrName>
                                        </p:attrNameLst>
                                      </p:cBhvr>
                                      <p:to>
                                        <p:strVal val="visible"/>
                                      </p:to>
                                    </p:set>
                                    <p:anim calcmode="lin" valueType="num">
                                      <p:cBhvr additive="base">
                                        <p:cTn id="25" dur="500" fill="hold"/>
                                        <p:tgtEl>
                                          <p:spTgt spid="57958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795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579587">
                                            <p:txEl>
                                              <p:pRg st="4" end="4"/>
                                            </p:txEl>
                                          </p:spTgt>
                                        </p:tgtEl>
                                        <p:attrNameLst>
                                          <p:attrName>style.visibility</p:attrName>
                                        </p:attrNameLst>
                                      </p:cBhvr>
                                      <p:to>
                                        <p:strVal val="visible"/>
                                      </p:to>
                                    </p:set>
                                    <p:anim calcmode="lin" valueType="num">
                                      <p:cBhvr additive="base">
                                        <p:cTn id="31" dur="500" fill="hold"/>
                                        <p:tgtEl>
                                          <p:spTgt spid="579587">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7958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579587">
                                            <p:txEl>
                                              <p:pRg st="5" end="5"/>
                                            </p:txEl>
                                          </p:spTgt>
                                        </p:tgtEl>
                                        <p:attrNameLst>
                                          <p:attrName>style.visibility</p:attrName>
                                        </p:attrNameLst>
                                      </p:cBhvr>
                                      <p:to>
                                        <p:strVal val="visible"/>
                                      </p:to>
                                    </p:set>
                                    <p:anim calcmode="lin" valueType="num">
                                      <p:cBhvr additive="base">
                                        <p:cTn id="37" dur="500" fill="hold"/>
                                        <p:tgtEl>
                                          <p:spTgt spid="579587">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57958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7" grpId="0" build="p" bldLvl="2"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1634" name="Picture 2"/>
          <p:cNvPicPr>
            <a:picLocks noChangeArrowheads="1"/>
          </p:cNvPicPr>
          <p:nvPr/>
        </p:nvPicPr>
        <p:blipFill>
          <a:blip r:embed="rId2" cstate="print"/>
          <a:srcRect/>
          <a:stretch>
            <a:fillRect/>
          </a:stretch>
        </p:blipFill>
        <p:spPr bwMode="auto">
          <a:xfrm>
            <a:off x="895350" y="1511300"/>
            <a:ext cx="7442200" cy="5105400"/>
          </a:xfrm>
          <a:prstGeom prst="rect">
            <a:avLst/>
          </a:prstGeom>
          <a:noFill/>
          <a:ln w="12700">
            <a:noFill/>
            <a:miter lim="800000"/>
            <a:headEnd/>
            <a:tailEnd/>
          </a:ln>
          <a:effectLst/>
        </p:spPr>
      </p:pic>
      <p:sp>
        <p:nvSpPr>
          <p:cNvPr id="581635" name="Rectangle 3"/>
          <p:cNvSpPr>
            <a:spLocks noGrp="1" noChangeArrowheads="1"/>
          </p:cNvSpPr>
          <p:nvPr>
            <p:ph type="title"/>
          </p:nvPr>
        </p:nvSpPr>
        <p:spPr>
          <a:xfrm>
            <a:off x="895350" y="325438"/>
            <a:ext cx="7162800" cy="1143000"/>
          </a:xfrm>
          <a:noFill/>
          <a:ln/>
        </p:spPr>
        <p:txBody>
          <a:bodyPr lIns="90488" rIns="90488"/>
          <a:lstStyle/>
          <a:p>
            <a:r>
              <a:rPr lang="en-US" dirty="0">
                <a:solidFill>
                  <a:schemeClr val="tx1"/>
                </a:solidFill>
              </a:rPr>
              <a:t>3Cs Absolute Miss Rate</a:t>
            </a:r>
            <a:r>
              <a:rPr lang="en-US" dirty="0"/>
              <a:t> (SPEC92)</a:t>
            </a:r>
          </a:p>
        </p:txBody>
      </p:sp>
      <p:sp>
        <p:nvSpPr>
          <p:cNvPr id="581636" name="Rectangle 4"/>
          <p:cNvSpPr>
            <a:spLocks noChangeArrowheads="1"/>
          </p:cNvSpPr>
          <p:nvPr/>
        </p:nvSpPr>
        <p:spPr bwMode="auto">
          <a:xfrm>
            <a:off x="5046663" y="2322513"/>
            <a:ext cx="1327150" cy="466725"/>
          </a:xfrm>
          <a:prstGeom prst="rect">
            <a:avLst/>
          </a:prstGeom>
          <a:noFill/>
          <a:ln w="12700">
            <a:noFill/>
            <a:miter lim="800000"/>
            <a:headEnd/>
            <a:tailEnd/>
          </a:ln>
          <a:effectLst/>
        </p:spPr>
        <p:txBody>
          <a:bodyPr wrap="none" lIns="90488" tIns="44450" rIns="90488" bIns="44450">
            <a:spAutoFit/>
          </a:bodyPr>
          <a:lstStyle/>
          <a:p>
            <a:pPr algn="l"/>
            <a:r>
              <a:rPr lang="en-US" sz="2400" dirty="0">
                <a:latin typeface="Arial" pitchFamily="34" charset="0"/>
              </a:rPr>
              <a:t>Conflict</a:t>
            </a:r>
          </a:p>
        </p:txBody>
      </p:sp>
      <p:sp>
        <p:nvSpPr>
          <p:cNvPr id="581637" name="Line 5"/>
          <p:cNvSpPr>
            <a:spLocks noChangeShapeType="1"/>
          </p:cNvSpPr>
          <p:nvPr/>
        </p:nvSpPr>
        <p:spPr bwMode="auto">
          <a:xfrm>
            <a:off x="3968750" y="2254250"/>
            <a:ext cx="1130300" cy="215900"/>
          </a:xfrm>
          <a:prstGeom prst="line">
            <a:avLst/>
          </a:prstGeom>
          <a:noFill/>
          <a:ln w="12700">
            <a:solidFill>
              <a:schemeClr val="tx1"/>
            </a:solidFill>
            <a:round/>
            <a:headEnd/>
            <a:tailEnd/>
          </a:ln>
          <a:effectLst/>
        </p:spPr>
        <p:txBody>
          <a:bodyPr wrap="none" anchor="ctr"/>
          <a:lstStyle/>
          <a:p>
            <a:endParaRPr lang="en-US" dirty="0"/>
          </a:p>
        </p:txBody>
      </p:sp>
      <p:sp>
        <p:nvSpPr>
          <p:cNvPr id="581638" name="Line 6"/>
          <p:cNvSpPr>
            <a:spLocks noChangeShapeType="1"/>
          </p:cNvSpPr>
          <p:nvPr/>
        </p:nvSpPr>
        <p:spPr bwMode="auto">
          <a:xfrm>
            <a:off x="5245100" y="2692400"/>
            <a:ext cx="311150" cy="882650"/>
          </a:xfrm>
          <a:prstGeom prst="line">
            <a:avLst/>
          </a:prstGeom>
          <a:noFill/>
          <a:ln w="12700">
            <a:solidFill>
              <a:schemeClr val="tx1"/>
            </a:solidFill>
            <a:round/>
            <a:headEnd/>
            <a:tailEnd/>
          </a:ln>
          <a:effectLst/>
        </p:spPr>
        <p:txBody>
          <a:bodyPr wrap="none" anchor="ctr"/>
          <a:lstStyle/>
          <a:p>
            <a:endParaRPr lang="en-US" dirty="0"/>
          </a:p>
        </p:txBody>
      </p:sp>
      <p:sp>
        <p:nvSpPr>
          <p:cNvPr id="2" name="TextBox 1">
            <a:extLst>
              <a:ext uri="{FF2B5EF4-FFF2-40B4-BE49-F238E27FC236}">
                <a16:creationId xmlns:a16="http://schemas.microsoft.com/office/drawing/2014/main" id="{325664A1-AF42-46BC-8D7E-1201D6E8F1CD}"/>
              </a:ext>
            </a:extLst>
          </p:cNvPr>
          <p:cNvSpPr txBox="1"/>
          <p:nvPr/>
        </p:nvSpPr>
        <p:spPr>
          <a:xfrm>
            <a:off x="6858000" y="3813939"/>
            <a:ext cx="1981200" cy="738664"/>
          </a:xfrm>
          <a:prstGeom prst="rect">
            <a:avLst/>
          </a:prstGeom>
          <a:noFill/>
        </p:spPr>
        <p:txBody>
          <a:bodyPr wrap="square" rtlCol="0">
            <a:spAutoFit/>
          </a:bodyPr>
          <a:lstStyle/>
          <a:p>
            <a:r>
              <a:rPr lang="en-US" sz="1400" dirty="0">
                <a:solidFill>
                  <a:srgbClr val="FF0000"/>
                </a:solidFill>
              </a:rPr>
              <a:t>Note the big difference between direct and 2-way cache.</a:t>
            </a:r>
          </a:p>
        </p:txBody>
      </p:sp>
      <p:cxnSp>
        <p:nvCxnSpPr>
          <p:cNvPr id="4" name="Straight Arrow Connector 3">
            <a:extLst>
              <a:ext uri="{FF2B5EF4-FFF2-40B4-BE49-F238E27FC236}">
                <a16:creationId xmlns:a16="http://schemas.microsoft.com/office/drawing/2014/main" id="{51ACF6BE-1515-467F-B8CC-95AA0603B0EF}"/>
              </a:ext>
            </a:extLst>
          </p:cNvPr>
          <p:cNvCxnSpPr>
            <a:cxnSpLocks/>
          </p:cNvCxnSpPr>
          <p:nvPr/>
        </p:nvCxnSpPr>
        <p:spPr bwMode="auto">
          <a:xfrm>
            <a:off x="7543800" y="4552603"/>
            <a:ext cx="190500" cy="400397"/>
          </a:xfrm>
          <a:prstGeom prst="straightConnector1">
            <a:avLst/>
          </a:prstGeom>
          <a:solidFill>
            <a:schemeClr val="bg1"/>
          </a:solidFill>
          <a:ln w="28575" cap="flat" cmpd="sng" algn="ctr">
            <a:solidFill>
              <a:srgbClr val="FF0000"/>
            </a:solidFill>
            <a:prstDash val="solid"/>
            <a:round/>
            <a:headEnd type="none" w="med" len="med"/>
            <a:tailEnd type="triangle"/>
          </a:ln>
          <a:effectLst/>
        </p:spPr>
      </p:cxnSp>
      <p:sp>
        <p:nvSpPr>
          <p:cNvPr id="11" name="TextBox 10">
            <a:extLst>
              <a:ext uri="{FF2B5EF4-FFF2-40B4-BE49-F238E27FC236}">
                <a16:creationId xmlns:a16="http://schemas.microsoft.com/office/drawing/2014/main" id="{088EC329-6028-4EFD-88C8-D193BEF59655}"/>
              </a:ext>
            </a:extLst>
          </p:cNvPr>
          <p:cNvSpPr txBox="1"/>
          <p:nvPr/>
        </p:nvSpPr>
        <p:spPr>
          <a:xfrm>
            <a:off x="3124200" y="1650534"/>
            <a:ext cx="1170279" cy="523220"/>
          </a:xfrm>
          <a:prstGeom prst="rect">
            <a:avLst/>
          </a:prstGeom>
          <a:noFill/>
        </p:spPr>
        <p:txBody>
          <a:bodyPr wrap="square" rtlCol="0">
            <a:spAutoFit/>
          </a:bodyPr>
          <a:lstStyle/>
          <a:p>
            <a:r>
              <a:rPr lang="en-US" sz="1400" dirty="0">
                <a:solidFill>
                  <a:srgbClr val="FF0000"/>
                </a:solidFill>
              </a:rPr>
              <a:t>Directly mapped</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Z:\WOMAT\Production\Artfinal\0000000038\MKCAD\978-0-12-811905-1\0003165541\XMLLowres\f02-08-9780128119051.jpg">
            <a:extLst>
              <a:ext uri="{FF2B5EF4-FFF2-40B4-BE49-F238E27FC236}">
                <a16:creationId xmlns:a16="http://schemas.microsoft.com/office/drawing/2014/main" id="{3B35E1D6-4340-498A-9FCF-2B6E78DE790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6311" y="293088"/>
            <a:ext cx="3701644" cy="2628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Z:\WOMAT\Production\Artfinal\0000000038\MKCAD\978-0-12-811905-1\0003165541\XMLLowres\f02-09-9780128119051.jpg">
            <a:extLst>
              <a:ext uri="{FF2B5EF4-FFF2-40B4-BE49-F238E27FC236}">
                <a16:creationId xmlns:a16="http://schemas.microsoft.com/office/drawing/2014/main" id="{3577B070-B5DD-4404-A2AB-1AB512949FD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5465" y="3270464"/>
            <a:ext cx="3583337" cy="253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350E2B7F-54EA-466A-8F9B-657D8D2B3DE9}"/>
              </a:ext>
            </a:extLst>
          </p:cNvPr>
          <p:cNvSpPr/>
          <p:nvPr/>
        </p:nvSpPr>
        <p:spPr>
          <a:xfrm>
            <a:off x="495300" y="5890150"/>
            <a:ext cx="8458200" cy="307777"/>
          </a:xfrm>
          <a:prstGeom prst="rect">
            <a:avLst/>
          </a:prstGeom>
        </p:spPr>
        <p:txBody>
          <a:bodyPr wrap="square">
            <a:spAutoFit/>
          </a:bodyPr>
          <a:lstStyle/>
          <a:p>
            <a:r>
              <a:rPr lang="en-US" altLang="en-US" sz="1400" b="1" dirty="0"/>
              <a:t>Figure 2.9 Energy consumption per read increases as cache size and associativity are increased</a:t>
            </a:r>
            <a:endParaRPr lang="en-US" sz="1400" dirty="0"/>
          </a:p>
        </p:txBody>
      </p:sp>
      <p:sp>
        <p:nvSpPr>
          <p:cNvPr id="5" name="Rectangle 4">
            <a:extLst>
              <a:ext uri="{FF2B5EF4-FFF2-40B4-BE49-F238E27FC236}">
                <a16:creationId xmlns:a16="http://schemas.microsoft.com/office/drawing/2014/main" id="{583D4B85-5BAC-4B1F-A65F-F6E3D9DAF98C}"/>
              </a:ext>
            </a:extLst>
          </p:cNvPr>
          <p:cNvSpPr/>
          <p:nvPr/>
        </p:nvSpPr>
        <p:spPr>
          <a:xfrm>
            <a:off x="304800" y="2921169"/>
            <a:ext cx="8458200" cy="307777"/>
          </a:xfrm>
          <a:prstGeom prst="rect">
            <a:avLst/>
          </a:prstGeom>
        </p:spPr>
        <p:txBody>
          <a:bodyPr wrap="square">
            <a:spAutoFit/>
          </a:bodyPr>
          <a:lstStyle/>
          <a:p>
            <a:r>
              <a:rPr lang="en-US" altLang="en-US" sz="1400" b="1" dirty="0"/>
              <a:t>Figure 2.8 Relative access times generally increase as cache size and associativity are increased.</a:t>
            </a:r>
            <a:r>
              <a:rPr lang="en-US" altLang="en-US" sz="1400" dirty="0"/>
              <a:t> </a:t>
            </a:r>
            <a:endParaRPr lang="en-US" sz="1400" dirty="0"/>
          </a:p>
        </p:txBody>
      </p:sp>
    </p:spTree>
    <p:extLst>
      <p:ext uri="{BB962C8B-B14F-4D97-AF65-F5344CB8AC3E}">
        <p14:creationId xmlns:p14="http://schemas.microsoft.com/office/powerpoint/2010/main" val="3586736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14400" y="17667"/>
            <a:ext cx="7162800" cy="744333"/>
          </a:xfrm>
        </p:spPr>
        <p:txBody>
          <a:bodyPr/>
          <a:lstStyle/>
          <a:p>
            <a:r>
              <a:rPr lang="en-US" dirty="0">
                <a:solidFill>
                  <a:srgbClr val="0070C0"/>
                </a:solidFill>
              </a:rPr>
              <a:t>Introduction</a:t>
            </a:r>
            <a:endParaRPr lang="en-AU" dirty="0">
              <a:solidFill>
                <a:srgbClr val="0070C0"/>
              </a:solidFill>
            </a:endParaRPr>
          </a:p>
        </p:txBody>
      </p:sp>
      <p:sp>
        <p:nvSpPr>
          <p:cNvPr id="242691" name="Rectangle 3"/>
          <p:cNvSpPr>
            <a:spLocks noGrp="1" noChangeArrowheads="1"/>
          </p:cNvSpPr>
          <p:nvPr>
            <p:ph type="body" idx="1"/>
          </p:nvPr>
        </p:nvSpPr>
        <p:spPr>
          <a:xfrm>
            <a:off x="887627" y="778476"/>
            <a:ext cx="7162800" cy="5622324"/>
          </a:xfrm>
        </p:spPr>
        <p:txBody>
          <a:bodyPr/>
          <a:lstStyle/>
          <a:p>
            <a:pPr>
              <a:lnSpc>
                <a:spcPct val="90000"/>
              </a:lnSpc>
            </a:pPr>
            <a:r>
              <a:rPr lang="en-US" sz="2400" dirty="0"/>
              <a:t>Programmers want unlimited amounts of memory with low latency</a:t>
            </a:r>
          </a:p>
          <a:p>
            <a:pPr>
              <a:lnSpc>
                <a:spcPct val="90000"/>
              </a:lnSpc>
            </a:pPr>
            <a:r>
              <a:rPr lang="en-US" sz="2400" dirty="0"/>
              <a:t>Fast memory technology is more expensive per bit than slower memory</a:t>
            </a:r>
          </a:p>
          <a:p>
            <a:pPr>
              <a:lnSpc>
                <a:spcPct val="90000"/>
              </a:lnSpc>
            </a:pPr>
            <a:r>
              <a:rPr lang="en-US" sz="2400" dirty="0"/>
              <a:t>Solution:  organize memory system into a hierarchy</a:t>
            </a:r>
          </a:p>
          <a:p>
            <a:pPr lvl="1">
              <a:lnSpc>
                <a:spcPct val="90000"/>
              </a:lnSpc>
            </a:pPr>
            <a:r>
              <a:rPr lang="en-US" sz="2000" dirty="0"/>
              <a:t>Entire addressable memory space available in largest, slowest memory</a:t>
            </a:r>
          </a:p>
          <a:p>
            <a:pPr lvl="1">
              <a:lnSpc>
                <a:spcPct val="90000"/>
              </a:lnSpc>
            </a:pPr>
            <a:r>
              <a:rPr lang="en-US" sz="2000" dirty="0"/>
              <a:t>Incrementally smaller and faster memories, each containing a subset of the memory below it, proceed in steps up toward the processor</a:t>
            </a:r>
          </a:p>
          <a:p>
            <a:pPr>
              <a:lnSpc>
                <a:spcPct val="90000"/>
              </a:lnSpc>
            </a:pPr>
            <a:r>
              <a:rPr lang="en-US" sz="2400" dirty="0"/>
              <a:t>Temporal and spatial locality insures that nearly all references can be found in smaller memories </a:t>
            </a:r>
            <a:r>
              <a:rPr lang="en-US" sz="1800" dirty="0">
                <a:solidFill>
                  <a:srgbClr val="FF0000"/>
                </a:solidFill>
              </a:rPr>
              <a:t>(Q. What are temporal and spatial localities?)</a:t>
            </a:r>
          </a:p>
          <a:p>
            <a:pPr lvl="1">
              <a:lnSpc>
                <a:spcPct val="90000"/>
              </a:lnSpc>
            </a:pPr>
            <a:r>
              <a:rPr lang="en-US" sz="2000" dirty="0"/>
              <a:t>Gives the illusion of a large, fast memory being presented to the processor</a:t>
            </a:r>
            <a:endParaRPr lang="en-US" sz="2400" dirty="0"/>
          </a:p>
        </p:txBody>
      </p:sp>
      <p:sp>
        <p:nvSpPr>
          <p:cNvPr id="242693" name="Text Box 5"/>
          <p:cNvSpPr txBox="1">
            <a:spLocks noChangeArrowheads="1"/>
          </p:cNvSpPr>
          <p:nvPr/>
        </p:nvSpPr>
        <p:spPr bwMode="auto">
          <a:xfrm rot="5400000">
            <a:off x="8265583" y="511587"/>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spTree>
    <p:extLst>
      <p:ext uri="{BB962C8B-B14F-4D97-AF65-F5344CB8AC3E}">
        <p14:creationId xmlns:p14="http://schemas.microsoft.com/office/powerpoint/2010/main" val="34666571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ChangeArrowheads="1"/>
          </p:cNvSpPr>
          <p:nvPr>
            <p:ph type="title"/>
          </p:nvPr>
        </p:nvSpPr>
        <p:spPr>
          <a:noFill/>
          <a:ln/>
        </p:spPr>
        <p:txBody>
          <a:bodyPr lIns="90488" rIns="90488"/>
          <a:lstStyle/>
          <a:p>
            <a:r>
              <a:rPr lang="en-US" dirty="0"/>
              <a:t>How to Improve Cache Performance?</a:t>
            </a:r>
          </a:p>
        </p:txBody>
      </p:sp>
      <p:sp>
        <p:nvSpPr>
          <p:cNvPr id="578563" name="Rectangle 3"/>
          <p:cNvSpPr>
            <a:spLocks noGrp="1" noChangeArrowheads="1"/>
          </p:cNvSpPr>
          <p:nvPr>
            <p:ph type="body" idx="1"/>
          </p:nvPr>
        </p:nvSpPr>
        <p:spPr>
          <a:xfrm>
            <a:off x="914400" y="3194050"/>
            <a:ext cx="7162800" cy="2209800"/>
          </a:xfrm>
          <a:noFill/>
          <a:ln/>
        </p:spPr>
        <p:txBody>
          <a:bodyPr lIns="90488" rIns="90488"/>
          <a:lstStyle/>
          <a:p>
            <a:pPr>
              <a:buFontTx/>
              <a:buNone/>
            </a:pPr>
            <a:r>
              <a:rPr lang="en-US" i="1" u="sng" dirty="0">
                <a:solidFill>
                  <a:schemeClr val="hlink"/>
                </a:solidFill>
              </a:rPr>
              <a:t>1. Reduce the miss rate, </a:t>
            </a:r>
            <a:endParaRPr lang="en-US" dirty="0"/>
          </a:p>
          <a:p>
            <a:pPr>
              <a:buFontTx/>
              <a:buNone/>
            </a:pPr>
            <a:r>
              <a:rPr lang="en-US" dirty="0"/>
              <a:t>2. Reduce the miss penalty, or</a:t>
            </a:r>
          </a:p>
          <a:p>
            <a:pPr>
              <a:buFontTx/>
              <a:buNone/>
            </a:pPr>
            <a:r>
              <a:rPr lang="en-US" dirty="0"/>
              <a:t>3. Reduce the time to hit in the cache. </a:t>
            </a:r>
          </a:p>
          <a:p>
            <a:pPr>
              <a:buFontTx/>
              <a:buNone/>
            </a:pPr>
            <a:endParaRPr lang="en-US" dirty="0"/>
          </a:p>
        </p:txBody>
      </p:sp>
      <p:sp>
        <p:nvSpPr>
          <p:cNvPr id="578565" name="Rectangle 5"/>
          <p:cNvSpPr>
            <a:spLocks noChangeArrowheads="1"/>
          </p:cNvSpPr>
          <p:nvPr/>
        </p:nvSpPr>
        <p:spPr bwMode="auto">
          <a:xfrm>
            <a:off x="381000" y="3352800"/>
            <a:ext cx="7562850" cy="1892300"/>
          </a:xfrm>
          <a:prstGeom prst="rect">
            <a:avLst/>
          </a:prstGeom>
          <a:noFill/>
          <a:ln w="12700">
            <a:noFill/>
            <a:miter lim="800000"/>
            <a:headEnd/>
            <a:tailEnd/>
          </a:ln>
          <a:effectLst/>
        </p:spPr>
        <p:txBody>
          <a:bodyPr lIns="90488" tIns="44450" rIns="90488" bIns="44450"/>
          <a:lstStyle/>
          <a:p>
            <a:pPr marL="685800" lvl="1" indent="-228600" algn="l">
              <a:lnSpc>
                <a:spcPct val="90000"/>
              </a:lnSpc>
              <a:spcBef>
                <a:spcPct val="30000"/>
              </a:spcBef>
              <a:buSzPct val="100000"/>
            </a:pPr>
            <a:endParaRPr lang="en-US" dirty="0">
              <a:solidFill>
                <a:schemeClr val="hlink"/>
              </a:solidFill>
            </a:endParaRPr>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a:p>
            <a:pPr marL="285750" indent="-285750" algn="l">
              <a:lnSpc>
                <a:spcPct val="90000"/>
              </a:lnSpc>
              <a:spcBef>
                <a:spcPct val="30000"/>
              </a:spcBef>
              <a:buSzPct val="100000"/>
              <a:buFontTx/>
              <a:buChar char="•"/>
            </a:pPr>
            <a:endParaRPr lang="en-US" sz="2400" dirty="0"/>
          </a:p>
        </p:txBody>
      </p:sp>
      <p:graphicFrame>
        <p:nvGraphicFramePr>
          <p:cNvPr id="578567" name="Object 7"/>
          <p:cNvGraphicFramePr>
            <a:graphicFrameLocks noChangeAspect="1"/>
          </p:cNvGraphicFramePr>
          <p:nvPr/>
        </p:nvGraphicFramePr>
        <p:xfrm>
          <a:off x="304800" y="2514600"/>
          <a:ext cx="8153400" cy="506413"/>
        </p:xfrm>
        <a:graphic>
          <a:graphicData uri="http://schemas.openxmlformats.org/presentationml/2006/ole">
            <mc:AlternateContent xmlns:mc="http://schemas.openxmlformats.org/markup-compatibility/2006">
              <mc:Choice xmlns:v="urn:schemas-microsoft-com:vml" Requires="v">
                <p:oleObj spid="_x0000_s110601" name="Equation" r:id="rId3" imgW="4267080" imgH="266400" progId="Equation.3">
                  <p:embed/>
                </p:oleObj>
              </mc:Choice>
              <mc:Fallback>
                <p:oleObj name="Equation" r:id="rId3" imgW="4267080" imgH="26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514600"/>
                        <a:ext cx="8153400" cy="506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1010162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14400" y="0"/>
            <a:ext cx="7162800" cy="1143000"/>
          </a:xfrm>
        </p:spPr>
        <p:txBody>
          <a:bodyPr/>
          <a:lstStyle/>
          <a:p>
            <a:r>
              <a:rPr lang="en-US" dirty="0"/>
              <a:t>Memory Hierarchy Basics</a:t>
            </a:r>
            <a:endParaRPr lang="en-AU" dirty="0"/>
          </a:p>
        </p:txBody>
      </p:sp>
      <p:sp>
        <p:nvSpPr>
          <p:cNvPr id="242691" name="Rectangle 3"/>
          <p:cNvSpPr>
            <a:spLocks noGrp="1" noChangeArrowheads="1"/>
          </p:cNvSpPr>
          <p:nvPr>
            <p:ph type="body" idx="1"/>
          </p:nvPr>
        </p:nvSpPr>
        <p:spPr>
          <a:xfrm>
            <a:off x="990600" y="1143000"/>
            <a:ext cx="7162800" cy="4114800"/>
          </a:xfrm>
        </p:spPr>
        <p:txBody>
          <a:bodyPr/>
          <a:lstStyle/>
          <a:p>
            <a:pPr>
              <a:lnSpc>
                <a:spcPct val="90000"/>
              </a:lnSpc>
            </a:pPr>
            <a:r>
              <a:rPr lang="en-US" sz="2800" dirty="0"/>
              <a:t>Basic cache optimizations:</a:t>
            </a:r>
          </a:p>
          <a:p>
            <a:pPr lvl="1">
              <a:lnSpc>
                <a:spcPct val="90000"/>
              </a:lnSpc>
            </a:pPr>
            <a:r>
              <a:rPr lang="en-US" sz="2000" dirty="0"/>
              <a:t>Larger block size</a:t>
            </a:r>
          </a:p>
          <a:p>
            <a:pPr lvl="2">
              <a:lnSpc>
                <a:spcPct val="90000"/>
              </a:lnSpc>
            </a:pPr>
            <a:r>
              <a:rPr lang="en-US" sz="1600" dirty="0"/>
              <a:t>Reduces compulsory misses</a:t>
            </a:r>
          </a:p>
          <a:p>
            <a:pPr lvl="2">
              <a:lnSpc>
                <a:spcPct val="90000"/>
              </a:lnSpc>
            </a:pPr>
            <a:r>
              <a:rPr lang="en-US" sz="1600" dirty="0"/>
              <a:t>Increases capacity and conflict misses, increases miss penalty</a:t>
            </a:r>
          </a:p>
          <a:p>
            <a:pPr lvl="1">
              <a:lnSpc>
                <a:spcPct val="90000"/>
              </a:lnSpc>
            </a:pPr>
            <a:r>
              <a:rPr lang="en-US" sz="2000" dirty="0"/>
              <a:t>Larger total cache capacity to reduce miss rate</a:t>
            </a:r>
          </a:p>
          <a:p>
            <a:pPr lvl="2">
              <a:lnSpc>
                <a:spcPct val="90000"/>
              </a:lnSpc>
            </a:pPr>
            <a:r>
              <a:rPr lang="en-US" sz="1600" dirty="0"/>
              <a:t>Increases hit time, </a:t>
            </a:r>
            <a:r>
              <a:rPr lang="en-US" sz="1600" dirty="0">
                <a:solidFill>
                  <a:srgbClr val="FF0000"/>
                </a:solidFill>
              </a:rPr>
              <a:t>increases power consumption</a:t>
            </a:r>
          </a:p>
          <a:p>
            <a:pPr lvl="1">
              <a:lnSpc>
                <a:spcPct val="90000"/>
              </a:lnSpc>
            </a:pPr>
            <a:r>
              <a:rPr lang="en-US" sz="2000" dirty="0"/>
              <a:t>Higher associativity</a:t>
            </a:r>
          </a:p>
          <a:p>
            <a:pPr lvl="2">
              <a:lnSpc>
                <a:spcPct val="90000"/>
              </a:lnSpc>
            </a:pPr>
            <a:r>
              <a:rPr lang="en-US" sz="1600" dirty="0"/>
              <a:t>Reduces conflict misses</a:t>
            </a:r>
          </a:p>
          <a:p>
            <a:pPr lvl="2">
              <a:lnSpc>
                <a:spcPct val="90000"/>
              </a:lnSpc>
            </a:pPr>
            <a:r>
              <a:rPr lang="en-US" sz="1600" dirty="0"/>
              <a:t>Increases hit time, </a:t>
            </a:r>
            <a:r>
              <a:rPr lang="en-US" sz="1600" dirty="0">
                <a:solidFill>
                  <a:srgbClr val="FF0000"/>
                </a:solidFill>
              </a:rPr>
              <a:t>increases power consumption</a:t>
            </a:r>
          </a:p>
        </p:txBody>
      </p:sp>
      <p:sp>
        <p:nvSpPr>
          <p:cNvPr id="6" name="Text Box 5"/>
          <p:cNvSpPr txBox="1">
            <a:spLocks noChangeArrowheads="1"/>
          </p:cNvSpPr>
          <p:nvPr/>
        </p:nvSpPr>
        <p:spPr bwMode="auto">
          <a:xfrm rot="5400000">
            <a:off x="8265583" y="511587"/>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spTree>
    <p:extLst>
      <p:ext uri="{BB962C8B-B14F-4D97-AF65-F5344CB8AC3E}">
        <p14:creationId xmlns:p14="http://schemas.microsoft.com/office/powerpoint/2010/main" val="2026155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6754" name="Picture 2"/>
          <p:cNvPicPr>
            <a:picLocks noChangeArrowheads="1"/>
          </p:cNvPicPr>
          <p:nvPr/>
        </p:nvPicPr>
        <p:blipFill>
          <a:blip r:embed="rId2" cstate="print"/>
          <a:srcRect/>
          <a:stretch>
            <a:fillRect/>
          </a:stretch>
        </p:blipFill>
        <p:spPr bwMode="auto">
          <a:xfrm>
            <a:off x="685800" y="838200"/>
            <a:ext cx="7442200" cy="5003800"/>
          </a:xfrm>
          <a:prstGeom prst="rect">
            <a:avLst/>
          </a:prstGeom>
          <a:noFill/>
          <a:ln w="25400">
            <a:noFill/>
            <a:miter lim="800000"/>
            <a:headEnd/>
            <a:tailEnd/>
          </a:ln>
          <a:effectLst/>
        </p:spPr>
      </p:pic>
      <p:sp>
        <p:nvSpPr>
          <p:cNvPr id="586755" name="Rectangle 3"/>
          <p:cNvSpPr>
            <a:spLocks noGrp="1" noChangeArrowheads="1"/>
          </p:cNvSpPr>
          <p:nvPr>
            <p:ph type="title"/>
          </p:nvPr>
        </p:nvSpPr>
        <p:spPr>
          <a:xfrm>
            <a:off x="990600" y="457200"/>
            <a:ext cx="7162800" cy="762000"/>
          </a:xfrm>
          <a:noFill/>
          <a:ln/>
        </p:spPr>
        <p:txBody>
          <a:bodyPr lIns="90488" rIns="90488"/>
          <a:lstStyle/>
          <a:p>
            <a:r>
              <a:rPr lang="en-US"/>
              <a:t>Larger Block Size </a:t>
            </a:r>
            <a:br>
              <a:rPr lang="en-US"/>
            </a:br>
            <a:r>
              <a:rPr lang="en-US"/>
              <a:t>(fixed size&amp;assoc)</a:t>
            </a:r>
          </a:p>
        </p:txBody>
      </p:sp>
      <p:grpSp>
        <p:nvGrpSpPr>
          <p:cNvPr id="2" name="Group 7"/>
          <p:cNvGrpSpPr>
            <a:grpSpLocks/>
          </p:cNvGrpSpPr>
          <p:nvPr/>
        </p:nvGrpSpPr>
        <p:grpSpPr bwMode="auto">
          <a:xfrm>
            <a:off x="304800" y="2209800"/>
            <a:ext cx="3352800" cy="2744788"/>
            <a:chOff x="192" y="1584"/>
            <a:chExt cx="2112" cy="1729"/>
          </a:xfrm>
        </p:grpSpPr>
        <p:sp>
          <p:nvSpPr>
            <p:cNvPr id="586756" name="Text Box 4"/>
            <p:cNvSpPr txBox="1">
              <a:spLocks noChangeArrowheads="1"/>
            </p:cNvSpPr>
            <p:nvPr/>
          </p:nvSpPr>
          <p:spPr bwMode="auto">
            <a:xfrm>
              <a:off x="192" y="2736"/>
              <a:ext cx="864" cy="577"/>
            </a:xfrm>
            <a:prstGeom prst="rect">
              <a:avLst/>
            </a:prstGeom>
            <a:noFill/>
            <a:ln w="19050">
              <a:noFill/>
              <a:miter lim="800000"/>
              <a:headEnd/>
              <a:tailEnd/>
            </a:ln>
            <a:effectLst/>
          </p:spPr>
          <p:txBody>
            <a:bodyPr wrap="none">
              <a:spAutoFit/>
            </a:bodyPr>
            <a:lstStyle/>
            <a:p>
              <a:r>
                <a:rPr lang="en-US">
                  <a:solidFill>
                    <a:schemeClr val="accent2"/>
                  </a:solidFill>
                </a:rPr>
                <a:t>Reduced </a:t>
              </a:r>
            </a:p>
            <a:p>
              <a:r>
                <a:rPr lang="en-US">
                  <a:solidFill>
                    <a:schemeClr val="accent2"/>
                  </a:solidFill>
                </a:rPr>
                <a:t>compulsory</a:t>
              </a:r>
            </a:p>
            <a:p>
              <a:r>
                <a:rPr lang="en-US">
                  <a:solidFill>
                    <a:schemeClr val="accent2"/>
                  </a:solidFill>
                </a:rPr>
                <a:t>misses</a:t>
              </a:r>
            </a:p>
          </p:txBody>
        </p:sp>
        <p:sp>
          <p:nvSpPr>
            <p:cNvPr id="586757" name="Oval 5"/>
            <p:cNvSpPr>
              <a:spLocks noChangeArrowheads="1"/>
            </p:cNvSpPr>
            <p:nvPr/>
          </p:nvSpPr>
          <p:spPr bwMode="auto">
            <a:xfrm>
              <a:off x="1056" y="1584"/>
              <a:ext cx="1248" cy="528"/>
            </a:xfrm>
            <a:prstGeom prst="ellipse">
              <a:avLst/>
            </a:prstGeom>
            <a:noFill/>
            <a:ln w="19050">
              <a:solidFill>
                <a:schemeClr val="accent2"/>
              </a:solidFill>
              <a:round/>
              <a:headEnd/>
              <a:tailEnd/>
            </a:ln>
            <a:effectLst/>
          </p:spPr>
          <p:txBody>
            <a:bodyPr wrap="none" anchor="ctr">
              <a:spAutoFit/>
            </a:bodyPr>
            <a:lstStyle/>
            <a:p>
              <a:endParaRPr lang="en-US"/>
            </a:p>
          </p:txBody>
        </p:sp>
        <p:sp>
          <p:nvSpPr>
            <p:cNvPr id="586758" name="Line 6"/>
            <p:cNvSpPr>
              <a:spLocks noChangeShapeType="1"/>
            </p:cNvSpPr>
            <p:nvPr/>
          </p:nvSpPr>
          <p:spPr bwMode="auto">
            <a:xfrm flipH="1">
              <a:off x="912" y="2064"/>
              <a:ext cx="480" cy="576"/>
            </a:xfrm>
            <a:prstGeom prst="line">
              <a:avLst/>
            </a:prstGeom>
            <a:noFill/>
            <a:ln w="19050">
              <a:solidFill>
                <a:schemeClr val="accent2"/>
              </a:solidFill>
              <a:round/>
              <a:headEnd/>
              <a:tailEnd/>
            </a:ln>
            <a:effectLst/>
          </p:spPr>
          <p:txBody>
            <a:bodyPr wrap="none" anchor="ctr">
              <a:spAutoFit/>
            </a:bodyPr>
            <a:lstStyle/>
            <a:p>
              <a:endParaRPr lang="en-US"/>
            </a:p>
          </p:txBody>
        </p:sp>
      </p:grpSp>
      <p:grpSp>
        <p:nvGrpSpPr>
          <p:cNvPr id="3" name="Group 12"/>
          <p:cNvGrpSpPr>
            <a:grpSpLocks/>
          </p:cNvGrpSpPr>
          <p:nvPr/>
        </p:nvGrpSpPr>
        <p:grpSpPr bwMode="auto">
          <a:xfrm>
            <a:off x="4419600" y="1447800"/>
            <a:ext cx="3048000" cy="4211638"/>
            <a:chOff x="2784" y="1104"/>
            <a:chExt cx="1920" cy="2653"/>
          </a:xfrm>
        </p:grpSpPr>
        <p:sp>
          <p:nvSpPr>
            <p:cNvPr id="586761" name="Text Box 9"/>
            <p:cNvSpPr txBox="1">
              <a:spLocks noChangeArrowheads="1"/>
            </p:cNvSpPr>
            <p:nvPr/>
          </p:nvSpPr>
          <p:spPr bwMode="auto">
            <a:xfrm>
              <a:off x="3882" y="3168"/>
              <a:ext cx="822" cy="589"/>
            </a:xfrm>
            <a:prstGeom prst="rect">
              <a:avLst/>
            </a:prstGeom>
            <a:noFill/>
            <a:ln w="19050">
              <a:solidFill>
                <a:schemeClr val="hlink"/>
              </a:solidFill>
              <a:miter lim="800000"/>
              <a:headEnd/>
              <a:tailEnd/>
            </a:ln>
            <a:effectLst/>
          </p:spPr>
          <p:txBody>
            <a:bodyPr wrap="none">
              <a:spAutoFit/>
            </a:bodyPr>
            <a:lstStyle/>
            <a:p>
              <a:r>
                <a:rPr lang="en-US">
                  <a:solidFill>
                    <a:schemeClr val="hlink"/>
                  </a:solidFill>
                </a:rPr>
                <a:t>Increased</a:t>
              </a:r>
            </a:p>
            <a:p>
              <a:r>
                <a:rPr lang="en-US">
                  <a:solidFill>
                    <a:schemeClr val="hlink"/>
                  </a:solidFill>
                </a:rPr>
                <a:t>Conflict</a:t>
              </a:r>
            </a:p>
            <a:p>
              <a:r>
                <a:rPr lang="en-US">
                  <a:solidFill>
                    <a:schemeClr val="hlink"/>
                  </a:solidFill>
                </a:rPr>
                <a:t>Misses</a:t>
              </a:r>
            </a:p>
          </p:txBody>
        </p:sp>
        <p:sp>
          <p:nvSpPr>
            <p:cNvPr id="586762" name="Oval 10"/>
            <p:cNvSpPr>
              <a:spLocks noChangeArrowheads="1"/>
            </p:cNvSpPr>
            <p:nvPr/>
          </p:nvSpPr>
          <p:spPr bwMode="auto">
            <a:xfrm>
              <a:off x="2784" y="1104"/>
              <a:ext cx="1248" cy="816"/>
            </a:xfrm>
            <a:prstGeom prst="ellipse">
              <a:avLst/>
            </a:prstGeom>
            <a:noFill/>
            <a:ln w="19050">
              <a:solidFill>
                <a:schemeClr val="hlink"/>
              </a:solidFill>
              <a:round/>
              <a:headEnd/>
              <a:tailEnd/>
            </a:ln>
            <a:effectLst/>
          </p:spPr>
          <p:txBody>
            <a:bodyPr anchor="ctr">
              <a:spAutoFit/>
            </a:bodyPr>
            <a:lstStyle/>
            <a:p>
              <a:endParaRPr lang="en-US"/>
            </a:p>
          </p:txBody>
        </p:sp>
        <p:sp>
          <p:nvSpPr>
            <p:cNvPr id="586763" name="Line 11"/>
            <p:cNvSpPr>
              <a:spLocks noChangeShapeType="1"/>
            </p:cNvSpPr>
            <p:nvPr/>
          </p:nvSpPr>
          <p:spPr bwMode="auto">
            <a:xfrm>
              <a:off x="3552" y="1920"/>
              <a:ext cx="672" cy="1200"/>
            </a:xfrm>
            <a:prstGeom prst="line">
              <a:avLst/>
            </a:prstGeom>
            <a:noFill/>
            <a:ln w="19050">
              <a:solidFill>
                <a:schemeClr val="hlink"/>
              </a:solidFill>
              <a:round/>
              <a:headEnd/>
              <a:tailEnd/>
            </a:ln>
            <a:effectLst/>
          </p:spPr>
          <p:txBody>
            <a:bodyPr anchor="ctr">
              <a:spAutoFit/>
            </a:bodyPr>
            <a:lstStyle/>
            <a:p>
              <a:endParaRPr lang="en-US"/>
            </a:p>
          </p:txBody>
        </p:sp>
      </p:grpSp>
    </p:spTree>
    <p:extLst>
      <p:ext uri="{BB962C8B-B14F-4D97-AF65-F5344CB8AC3E}">
        <p14:creationId xmlns:p14="http://schemas.microsoft.com/office/powerpoint/2010/main" val="1520760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22" name="Rectangle 2"/>
          <p:cNvSpPr>
            <a:spLocks noGrp="1" noChangeArrowheads="1"/>
          </p:cNvSpPr>
          <p:nvPr>
            <p:ph type="title"/>
          </p:nvPr>
        </p:nvSpPr>
        <p:spPr>
          <a:xfrm>
            <a:off x="895350" y="304800"/>
            <a:ext cx="7162800" cy="1143000"/>
          </a:xfrm>
          <a:noFill/>
          <a:ln/>
        </p:spPr>
        <p:txBody>
          <a:bodyPr lIns="90488" rIns="90488"/>
          <a:lstStyle/>
          <a:p>
            <a:r>
              <a:rPr lang="en-US"/>
              <a:t>Fast Hit Time + Low Conflict =&gt; Victim Cache</a:t>
            </a:r>
          </a:p>
        </p:txBody>
      </p:sp>
      <p:sp>
        <p:nvSpPr>
          <p:cNvPr id="645123" name="Rectangle 3"/>
          <p:cNvSpPr>
            <a:spLocks noGrp="1" noChangeArrowheads="1"/>
          </p:cNvSpPr>
          <p:nvPr>
            <p:ph type="body" idx="1"/>
          </p:nvPr>
        </p:nvSpPr>
        <p:spPr>
          <a:xfrm>
            <a:off x="0" y="1790700"/>
            <a:ext cx="4248150" cy="4457700"/>
          </a:xfrm>
          <a:noFill/>
          <a:ln/>
        </p:spPr>
        <p:txBody>
          <a:bodyPr lIns="90488" rIns="90488"/>
          <a:lstStyle/>
          <a:p>
            <a:pPr marL="228600" indent="-228600">
              <a:tabLst>
                <a:tab pos="1828800" algn="r"/>
                <a:tab pos="3200400" algn="r"/>
                <a:tab pos="4572000" algn="r"/>
                <a:tab pos="5943600" algn="r"/>
              </a:tabLst>
            </a:pPr>
            <a:r>
              <a:rPr lang="en-US" sz="2000" dirty="0">
                <a:solidFill>
                  <a:schemeClr val="hlink"/>
                </a:solidFill>
              </a:rPr>
              <a:t>How to combine fast hit time of direct mapped, yet still avoid conflict misses? </a:t>
            </a:r>
            <a:endParaRPr lang="en-US" sz="2000" dirty="0"/>
          </a:p>
          <a:p>
            <a:pPr marL="228600" indent="-228600">
              <a:tabLst>
                <a:tab pos="1828800" algn="r"/>
                <a:tab pos="3200400" algn="r"/>
                <a:tab pos="4572000" algn="r"/>
                <a:tab pos="5943600" algn="r"/>
              </a:tabLst>
            </a:pPr>
            <a:r>
              <a:rPr lang="en-US" sz="2000" dirty="0"/>
              <a:t>Add buffer to place data discarded from cache</a:t>
            </a:r>
          </a:p>
          <a:p>
            <a:pPr marL="228600" indent="-228600">
              <a:tabLst>
                <a:tab pos="1828800" algn="r"/>
                <a:tab pos="3200400" algn="r"/>
                <a:tab pos="4572000" algn="r"/>
                <a:tab pos="5943600" algn="r"/>
              </a:tabLst>
            </a:pPr>
            <a:r>
              <a:rPr lang="en-US" sz="2000" dirty="0"/>
              <a:t>Check both the cache and victim buffer simultaneously on data request from the CPU</a:t>
            </a:r>
          </a:p>
          <a:p>
            <a:pPr marL="228600" indent="-228600">
              <a:tabLst>
                <a:tab pos="1828800" algn="r"/>
                <a:tab pos="3200400" algn="r"/>
                <a:tab pos="4572000" algn="r"/>
                <a:tab pos="5943600" algn="r"/>
              </a:tabLst>
            </a:pPr>
            <a:r>
              <a:rPr lang="en-US" sz="2000" dirty="0" err="1"/>
              <a:t>Jouppi</a:t>
            </a:r>
            <a:r>
              <a:rPr lang="en-US" sz="2000" dirty="0"/>
              <a:t> [1990]: 4-entry victim cache removed 20% to 95% of conflicts for a 4 KB direct mapped data cache</a:t>
            </a:r>
          </a:p>
          <a:p>
            <a:pPr marL="228600" indent="-228600">
              <a:tabLst>
                <a:tab pos="1828800" algn="r"/>
                <a:tab pos="3200400" algn="r"/>
                <a:tab pos="4572000" algn="r"/>
                <a:tab pos="5943600" algn="r"/>
              </a:tabLst>
            </a:pPr>
            <a:r>
              <a:rPr lang="en-US" sz="2000" dirty="0"/>
              <a:t>Used in Alpha, HP machines</a:t>
            </a:r>
          </a:p>
          <a:p>
            <a:pPr marL="228600" indent="-228600">
              <a:tabLst>
                <a:tab pos="1828800" algn="r"/>
                <a:tab pos="3200400" algn="r"/>
                <a:tab pos="4572000" algn="r"/>
                <a:tab pos="5943600" algn="r"/>
              </a:tabLst>
            </a:pPr>
            <a:r>
              <a:rPr lang="en-US" sz="2000" dirty="0"/>
              <a:t>Opteron L3 cache</a:t>
            </a:r>
          </a:p>
        </p:txBody>
      </p:sp>
      <p:sp>
        <p:nvSpPr>
          <p:cNvPr id="645124" name="Rectangle 4"/>
          <p:cNvSpPr>
            <a:spLocks noChangeArrowheads="1"/>
          </p:cNvSpPr>
          <p:nvPr/>
        </p:nvSpPr>
        <p:spPr bwMode="auto">
          <a:xfrm>
            <a:off x="6345238" y="5672138"/>
            <a:ext cx="1435100" cy="168275"/>
          </a:xfrm>
          <a:prstGeom prst="rect">
            <a:avLst/>
          </a:prstGeom>
          <a:noFill/>
          <a:ln w="9525">
            <a:noFill/>
            <a:miter lim="800000"/>
            <a:headEnd/>
            <a:tailEnd/>
          </a:ln>
        </p:spPr>
        <p:txBody>
          <a:bodyPr wrap="none" lIns="0" tIns="0" rIns="0" bIns="0">
            <a:spAutoFit/>
          </a:bodyPr>
          <a:lstStyle/>
          <a:p>
            <a:r>
              <a:rPr lang="en-US" sz="1100" b="0">
                <a:solidFill>
                  <a:srgbClr val="000000"/>
                </a:solidFill>
                <a:latin typeface="Arial" pitchFamily="34" charset="0"/>
              </a:rPr>
              <a:t>To Next Lower Level In</a:t>
            </a:r>
            <a:endParaRPr lang="en-US"/>
          </a:p>
        </p:txBody>
      </p:sp>
      <p:sp>
        <p:nvSpPr>
          <p:cNvPr id="645125" name="Rectangle 5"/>
          <p:cNvSpPr>
            <a:spLocks noChangeArrowheads="1"/>
          </p:cNvSpPr>
          <p:nvPr/>
        </p:nvSpPr>
        <p:spPr bwMode="auto">
          <a:xfrm>
            <a:off x="6765925" y="5834063"/>
            <a:ext cx="598488" cy="168275"/>
          </a:xfrm>
          <a:prstGeom prst="rect">
            <a:avLst/>
          </a:prstGeom>
          <a:noFill/>
          <a:ln w="9525">
            <a:noFill/>
            <a:miter lim="800000"/>
            <a:headEnd/>
            <a:tailEnd/>
          </a:ln>
        </p:spPr>
        <p:txBody>
          <a:bodyPr wrap="none" lIns="0" tIns="0" rIns="0" bIns="0">
            <a:spAutoFit/>
          </a:bodyPr>
          <a:lstStyle/>
          <a:p>
            <a:r>
              <a:rPr lang="en-US" sz="1100" b="0">
                <a:solidFill>
                  <a:srgbClr val="000000"/>
                </a:solidFill>
                <a:latin typeface="Arial" pitchFamily="34" charset="0"/>
              </a:rPr>
              <a:t>Hierarchy</a:t>
            </a:r>
            <a:endParaRPr lang="en-US"/>
          </a:p>
        </p:txBody>
      </p:sp>
      <p:sp>
        <p:nvSpPr>
          <p:cNvPr id="645126" name="Rectangle 6"/>
          <p:cNvSpPr>
            <a:spLocks noChangeArrowheads="1"/>
          </p:cNvSpPr>
          <p:nvPr/>
        </p:nvSpPr>
        <p:spPr bwMode="auto">
          <a:xfrm>
            <a:off x="5745163" y="1617663"/>
            <a:ext cx="2922587" cy="1517650"/>
          </a:xfrm>
          <a:prstGeom prst="rect">
            <a:avLst/>
          </a:prstGeom>
          <a:solidFill>
            <a:srgbClr val="FFFFFF"/>
          </a:solidFill>
          <a:ln w="3175">
            <a:solidFill>
              <a:srgbClr val="000000"/>
            </a:solidFill>
            <a:miter lim="800000"/>
            <a:headEnd/>
            <a:tailEnd/>
          </a:ln>
        </p:spPr>
        <p:txBody>
          <a:bodyPr/>
          <a:lstStyle/>
          <a:p>
            <a:endParaRPr lang="en-US"/>
          </a:p>
        </p:txBody>
      </p:sp>
      <p:sp>
        <p:nvSpPr>
          <p:cNvPr id="645127" name="Rectangle 7"/>
          <p:cNvSpPr>
            <a:spLocks noChangeArrowheads="1"/>
          </p:cNvSpPr>
          <p:nvPr/>
        </p:nvSpPr>
        <p:spPr bwMode="auto">
          <a:xfrm>
            <a:off x="6561138" y="2216150"/>
            <a:ext cx="711200" cy="320675"/>
          </a:xfrm>
          <a:prstGeom prst="rect">
            <a:avLst/>
          </a:prstGeom>
          <a:noFill/>
          <a:ln w="9525">
            <a:noFill/>
            <a:miter lim="800000"/>
            <a:headEnd/>
            <a:tailEnd/>
          </a:ln>
        </p:spPr>
        <p:txBody>
          <a:bodyPr wrap="none" lIns="0" tIns="0" rIns="0" bIns="0">
            <a:spAutoFit/>
          </a:bodyPr>
          <a:lstStyle/>
          <a:p>
            <a:r>
              <a:rPr lang="en-US" sz="2100" b="0">
                <a:solidFill>
                  <a:srgbClr val="000000"/>
                </a:solidFill>
                <a:latin typeface="Arial" pitchFamily="34" charset="0"/>
              </a:rPr>
              <a:t>DATA</a:t>
            </a:r>
            <a:endParaRPr lang="en-US"/>
          </a:p>
        </p:txBody>
      </p:sp>
      <p:sp>
        <p:nvSpPr>
          <p:cNvPr id="645128" name="Rectangle 8"/>
          <p:cNvSpPr>
            <a:spLocks noChangeArrowheads="1"/>
          </p:cNvSpPr>
          <p:nvPr/>
        </p:nvSpPr>
        <p:spPr bwMode="auto">
          <a:xfrm>
            <a:off x="5138738" y="1617663"/>
            <a:ext cx="606425" cy="1517650"/>
          </a:xfrm>
          <a:prstGeom prst="rect">
            <a:avLst/>
          </a:prstGeom>
          <a:solidFill>
            <a:srgbClr val="FFFFFF"/>
          </a:solidFill>
          <a:ln w="3175">
            <a:solidFill>
              <a:srgbClr val="000000"/>
            </a:solidFill>
            <a:miter lim="800000"/>
            <a:headEnd/>
            <a:tailEnd/>
          </a:ln>
        </p:spPr>
        <p:txBody>
          <a:bodyPr/>
          <a:lstStyle/>
          <a:p>
            <a:endParaRPr lang="en-US"/>
          </a:p>
        </p:txBody>
      </p:sp>
      <p:sp>
        <p:nvSpPr>
          <p:cNvPr id="645129" name="Rectangle 9"/>
          <p:cNvSpPr>
            <a:spLocks noChangeArrowheads="1"/>
          </p:cNvSpPr>
          <p:nvPr/>
        </p:nvSpPr>
        <p:spPr bwMode="auto">
          <a:xfrm>
            <a:off x="5210175" y="2255838"/>
            <a:ext cx="552450" cy="244475"/>
          </a:xfrm>
          <a:prstGeom prst="rect">
            <a:avLst/>
          </a:prstGeom>
          <a:noFill/>
          <a:ln w="9525">
            <a:noFill/>
            <a:miter lim="800000"/>
            <a:headEnd/>
            <a:tailEnd/>
          </a:ln>
        </p:spPr>
        <p:txBody>
          <a:bodyPr wrap="none" lIns="0" tIns="0" rIns="0" bIns="0">
            <a:spAutoFit/>
          </a:bodyPr>
          <a:lstStyle/>
          <a:p>
            <a:r>
              <a:rPr lang="en-US" sz="1600" b="0">
                <a:solidFill>
                  <a:srgbClr val="000000"/>
                </a:solidFill>
                <a:latin typeface="Arial" pitchFamily="34" charset="0"/>
              </a:rPr>
              <a:t>TAGS</a:t>
            </a:r>
            <a:endParaRPr lang="en-US"/>
          </a:p>
        </p:txBody>
      </p:sp>
      <p:sp>
        <p:nvSpPr>
          <p:cNvPr id="645130" name="Line 10"/>
          <p:cNvSpPr>
            <a:spLocks noChangeShapeType="1"/>
          </p:cNvSpPr>
          <p:nvPr/>
        </p:nvSpPr>
        <p:spPr bwMode="auto">
          <a:xfrm>
            <a:off x="4632325" y="1617663"/>
            <a:ext cx="1588" cy="2046287"/>
          </a:xfrm>
          <a:prstGeom prst="line">
            <a:avLst/>
          </a:prstGeom>
          <a:noFill/>
          <a:ln w="46038">
            <a:solidFill>
              <a:srgbClr val="000000"/>
            </a:solidFill>
            <a:round/>
            <a:headEnd/>
            <a:tailEnd/>
          </a:ln>
        </p:spPr>
        <p:txBody>
          <a:bodyPr/>
          <a:lstStyle/>
          <a:p>
            <a:endParaRPr lang="en-US"/>
          </a:p>
        </p:txBody>
      </p:sp>
      <p:sp>
        <p:nvSpPr>
          <p:cNvPr id="645131" name="Rectangle 11"/>
          <p:cNvSpPr>
            <a:spLocks noChangeArrowheads="1"/>
          </p:cNvSpPr>
          <p:nvPr/>
        </p:nvSpPr>
        <p:spPr bwMode="auto">
          <a:xfrm>
            <a:off x="5588000" y="3856038"/>
            <a:ext cx="2224088" cy="404812"/>
          </a:xfrm>
          <a:prstGeom prst="rect">
            <a:avLst/>
          </a:prstGeom>
          <a:solidFill>
            <a:srgbClr val="FFFFFF"/>
          </a:solidFill>
          <a:ln w="3175">
            <a:solidFill>
              <a:srgbClr val="000000"/>
            </a:solidFill>
            <a:miter lim="800000"/>
            <a:headEnd/>
            <a:tailEnd/>
          </a:ln>
        </p:spPr>
        <p:txBody>
          <a:bodyPr/>
          <a:lstStyle/>
          <a:p>
            <a:endParaRPr lang="en-US"/>
          </a:p>
        </p:txBody>
      </p:sp>
      <p:sp>
        <p:nvSpPr>
          <p:cNvPr id="645132" name="Rectangle 12"/>
          <p:cNvSpPr>
            <a:spLocks noChangeArrowheads="1"/>
          </p:cNvSpPr>
          <p:nvPr/>
        </p:nvSpPr>
        <p:spPr bwMode="auto">
          <a:xfrm>
            <a:off x="5695950" y="3935413"/>
            <a:ext cx="2111375" cy="244475"/>
          </a:xfrm>
          <a:prstGeom prst="rect">
            <a:avLst/>
          </a:prstGeom>
          <a:noFill/>
          <a:ln w="9525">
            <a:noFill/>
            <a:miter lim="800000"/>
            <a:headEnd/>
            <a:tailEnd/>
          </a:ln>
        </p:spPr>
        <p:txBody>
          <a:bodyPr wrap="none" lIns="0" tIns="0" rIns="0" bIns="0">
            <a:spAutoFit/>
          </a:bodyPr>
          <a:lstStyle/>
          <a:p>
            <a:r>
              <a:rPr lang="en-US" sz="1600" b="0">
                <a:solidFill>
                  <a:srgbClr val="000000"/>
                </a:solidFill>
                <a:latin typeface="Arial" pitchFamily="34" charset="0"/>
              </a:rPr>
              <a:t>One Cache line of Data</a:t>
            </a:r>
            <a:endParaRPr lang="en-US"/>
          </a:p>
        </p:txBody>
      </p:sp>
      <p:sp>
        <p:nvSpPr>
          <p:cNvPr id="645133" name="Rectangle 13"/>
          <p:cNvSpPr>
            <a:spLocks noChangeArrowheads="1"/>
          </p:cNvSpPr>
          <p:nvPr/>
        </p:nvSpPr>
        <p:spPr bwMode="auto">
          <a:xfrm>
            <a:off x="4171950" y="3856038"/>
            <a:ext cx="1416050" cy="404812"/>
          </a:xfrm>
          <a:prstGeom prst="rect">
            <a:avLst/>
          </a:prstGeom>
          <a:solidFill>
            <a:srgbClr val="FFFFFF"/>
          </a:solidFill>
          <a:ln w="3175">
            <a:solidFill>
              <a:srgbClr val="000000"/>
            </a:solidFill>
            <a:miter lim="800000"/>
            <a:headEnd/>
            <a:tailEnd/>
          </a:ln>
        </p:spPr>
        <p:txBody>
          <a:bodyPr/>
          <a:lstStyle/>
          <a:p>
            <a:endParaRPr lang="en-US"/>
          </a:p>
        </p:txBody>
      </p:sp>
      <p:sp>
        <p:nvSpPr>
          <p:cNvPr id="645134" name="Rectangle 14"/>
          <p:cNvSpPr>
            <a:spLocks noChangeArrowheads="1"/>
          </p:cNvSpPr>
          <p:nvPr/>
        </p:nvSpPr>
        <p:spPr bwMode="auto">
          <a:xfrm>
            <a:off x="4262438" y="3976688"/>
            <a:ext cx="1287462" cy="168275"/>
          </a:xfrm>
          <a:prstGeom prst="rect">
            <a:avLst/>
          </a:prstGeom>
          <a:noFill/>
          <a:ln w="9525">
            <a:noFill/>
            <a:miter lim="800000"/>
            <a:headEnd/>
            <a:tailEnd/>
          </a:ln>
        </p:spPr>
        <p:txBody>
          <a:bodyPr wrap="none" lIns="0" tIns="0" rIns="0" bIns="0">
            <a:spAutoFit/>
          </a:bodyPr>
          <a:lstStyle/>
          <a:p>
            <a:r>
              <a:rPr lang="en-US" sz="1100" b="0">
                <a:solidFill>
                  <a:srgbClr val="000000"/>
                </a:solidFill>
                <a:latin typeface="Arial" pitchFamily="34" charset="0"/>
              </a:rPr>
              <a:t>Tag and Comparator</a:t>
            </a:r>
            <a:endParaRPr lang="en-US"/>
          </a:p>
        </p:txBody>
      </p:sp>
      <p:sp>
        <p:nvSpPr>
          <p:cNvPr id="645135" name="Rectangle 15"/>
          <p:cNvSpPr>
            <a:spLocks noChangeArrowheads="1"/>
          </p:cNvSpPr>
          <p:nvPr/>
        </p:nvSpPr>
        <p:spPr bwMode="auto">
          <a:xfrm>
            <a:off x="5588000" y="4260850"/>
            <a:ext cx="2224088" cy="404813"/>
          </a:xfrm>
          <a:prstGeom prst="rect">
            <a:avLst/>
          </a:prstGeom>
          <a:solidFill>
            <a:srgbClr val="FFFFFF"/>
          </a:solidFill>
          <a:ln w="3175">
            <a:solidFill>
              <a:srgbClr val="000000"/>
            </a:solidFill>
            <a:miter lim="800000"/>
            <a:headEnd/>
            <a:tailEnd/>
          </a:ln>
        </p:spPr>
        <p:txBody>
          <a:bodyPr/>
          <a:lstStyle/>
          <a:p>
            <a:endParaRPr lang="en-US"/>
          </a:p>
        </p:txBody>
      </p:sp>
      <p:sp>
        <p:nvSpPr>
          <p:cNvPr id="645136" name="Rectangle 16"/>
          <p:cNvSpPr>
            <a:spLocks noChangeArrowheads="1"/>
          </p:cNvSpPr>
          <p:nvPr/>
        </p:nvSpPr>
        <p:spPr bwMode="auto">
          <a:xfrm>
            <a:off x="5695950" y="4341813"/>
            <a:ext cx="2111375" cy="244475"/>
          </a:xfrm>
          <a:prstGeom prst="rect">
            <a:avLst/>
          </a:prstGeom>
          <a:noFill/>
          <a:ln w="9525">
            <a:noFill/>
            <a:miter lim="800000"/>
            <a:headEnd/>
            <a:tailEnd/>
          </a:ln>
        </p:spPr>
        <p:txBody>
          <a:bodyPr wrap="none" lIns="0" tIns="0" rIns="0" bIns="0">
            <a:spAutoFit/>
          </a:bodyPr>
          <a:lstStyle/>
          <a:p>
            <a:r>
              <a:rPr lang="en-US" sz="1600" b="0">
                <a:solidFill>
                  <a:srgbClr val="000000"/>
                </a:solidFill>
                <a:latin typeface="Arial" pitchFamily="34" charset="0"/>
              </a:rPr>
              <a:t>One Cache line of Data</a:t>
            </a:r>
            <a:endParaRPr lang="en-US"/>
          </a:p>
        </p:txBody>
      </p:sp>
      <p:sp>
        <p:nvSpPr>
          <p:cNvPr id="645137" name="Rectangle 17"/>
          <p:cNvSpPr>
            <a:spLocks noChangeArrowheads="1"/>
          </p:cNvSpPr>
          <p:nvPr/>
        </p:nvSpPr>
        <p:spPr bwMode="auto">
          <a:xfrm>
            <a:off x="4171950" y="4260850"/>
            <a:ext cx="1416050" cy="404813"/>
          </a:xfrm>
          <a:prstGeom prst="rect">
            <a:avLst/>
          </a:prstGeom>
          <a:solidFill>
            <a:srgbClr val="FFFFFF"/>
          </a:solidFill>
          <a:ln w="3175">
            <a:solidFill>
              <a:srgbClr val="000000"/>
            </a:solidFill>
            <a:miter lim="800000"/>
            <a:headEnd/>
            <a:tailEnd/>
          </a:ln>
        </p:spPr>
        <p:txBody>
          <a:bodyPr/>
          <a:lstStyle/>
          <a:p>
            <a:endParaRPr lang="en-US"/>
          </a:p>
        </p:txBody>
      </p:sp>
      <p:sp>
        <p:nvSpPr>
          <p:cNvPr id="645138" name="Rectangle 18"/>
          <p:cNvSpPr>
            <a:spLocks noChangeArrowheads="1"/>
          </p:cNvSpPr>
          <p:nvPr/>
        </p:nvSpPr>
        <p:spPr bwMode="auto">
          <a:xfrm>
            <a:off x="4262438" y="4381500"/>
            <a:ext cx="1287462" cy="168275"/>
          </a:xfrm>
          <a:prstGeom prst="rect">
            <a:avLst/>
          </a:prstGeom>
          <a:noFill/>
          <a:ln w="9525">
            <a:noFill/>
            <a:miter lim="800000"/>
            <a:headEnd/>
            <a:tailEnd/>
          </a:ln>
        </p:spPr>
        <p:txBody>
          <a:bodyPr wrap="none" lIns="0" tIns="0" rIns="0" bIns="0">
            <a:spAutoFit/>
          </a:bodyPr>
          <a:lstStyle/>
          <a:p>
            <a:r>
              <a:rPr lang="en-US" sz="1100" b="0">
                <a:solidFill>
                  <a:srgbClr val="000000"/>
                </a:solidFill>
                <a:latin typeface="Arial" pitchFamily="34" charset="0"/>
              </a:rPr>
              <a:t>Tag and Comparator</a:t>
            </a:r>
            <a:endParaRPr lang="en-US"/>
          </a:p>
        </p:txBody>
      </p:sp>
      <p:sp>
        <p:nvSpPr>
          <p:cNvPr id="645139" name="Rectangle 19"/>
          <p:cNvSpPr>
            <a:spLocks noChangeArrowheads="1"/>
          </p:cNvSpPr>
          <p:nvPr/>
        </p:nvSpPr>
        <p:spPr bwMode="auto">
          <a:xfrm>
            <a:off x="5588000" y="4665663"/>
            <a:ext cx="2224088" cy="404812"/>
          </a:xfrm>
          <a:prstGeom prst="rect">
            <a:avLst/>
          </a:prstGeom>
          <a:solidFill>
            <a:srgbClr val="FFFFFF"/>
          </a:solidFill>
          <a:ln w="3175">
            <a:solidFill>
              <a:srgbClr val="000000"/>
            </a:solidFill>
            <a:miter lim="800000"/>
            <a:headEnd/>
            <a:tailEnd/>
          </a:ln>
        </p:spPr>
        <p:txBody>
          <a:bodyPr/>
          <a:lstStyle/>
          <a:p>
            <a:endParaRPr lang="en-US"/>
          </a:p>
        </p:txBody>
      </p:sp>
      <p:sp>
        <p:nvSpPr>
          <p:cNvPr id="645140" name="Rectangle 20"/>
          <p:cNvSpPr>
            <a:spLocks noChangeArrowheads="1"/>
          </p:cNvSpPr>
          <p:nvPr/>
        </p:nvSpPr>
        <p:spPr bwMode="auto">
          <a:xfrm>
            <a:off x="5695950" y="4746625"/>
            <a:ext cx="2111375" cy="244475"/>
          </a:xfrm>
          <a:prstGeom prst="rect">
            <a:avLst/>
          </a:prstGeom>
          <a:noFill/>
          <a:ln w="9525">
            <a:noFill/>
            <a:miter lim="800000"/>
            <a:headEnd/>
            <a:tailEnd/>
          </a:ln>
        </p:spPr>
        <p:txBody>
          <a:bodyPr wrap="none" lIns="0" tIns="0" rIns="0" bIns="0">
            <a:spAutoFit/>
          </a:bodyPr>
          <a:lstStyle/>
          <a:p>
            <a:r>
              <a:rPr lang="en-US" sz="1600" b="0">
                <a:solidFill>
                  <a:srgbClr val="000000"/>
                </a:solidFill>
                <a:latin typeface="Arial" pitchFamily="34" charset="0"/>
              </a:rPr>
              <a:t>One Cache line of Data</a:t>
            </a:r>
            <a:endParaRPr lang="en-US"/>
          </a:p>
        </p:txBody>
      </p:sp>
      <p:sp>
        <p:nvSpPr>
          <p:cNvPr id="645141" name="Rectangle 21"/>
          <p:cNvSpPr>
            <a:spLocks noChangeArrowheads="1"/>
          </p:cNvSpPr>
          <p:nvPr/>
        </p:nvSpPr>
        <p:spPr bwMode="auto">
          <a:xfrm>
            <a:off x="4171950" y="4665663"/>
            <a:ext cx="1416050" cy="404812"/>
          </a:xfrm>
          <a:prstGeom prst="rect">
            <a:avLst/>
          </a:prstGeom>
          <a:solidFill>
            <a:srgbClr val="FFFFFF"/>
          </a:solidFill>
          <a:ln w="3175">
            <a:solidFill>
              <a:srgbClr val="000000"/>
            </a:solidFill>
            <a:miter lim="800000"/>
            <a:headEnd/>
            <a:tailEnd/>
          </a:ln>
        </p:spPr>
        <p:txBody>
          <a:bodyPr/>
          <a:lstStyle/>
          <a:p>
            <a:endParaRPr lang="en-US"/>
          </a:p>
        </p:txBody>
      </p:sp>
      <p:sp>
        <p:nvSpPr>
          <p:cNvPr id="645142" name="Rectangle 22"/>
          <p:cNvSpPr>
            <a:spLocks noChangeArrowheads="1"/>
          </p:cNvSpPr>
          <p:nvPr/>
        </p:nvSpPr>
        <p:spPr bwMode="auto">
          <a:xfrm>
            <a:off x="4262438" y="4786313"/>
            <a:ext cx="1287462" cy="168275"/>
          </a:xfrm>
          <a:prstGeom prst="rect">
            <a:avLst/>
          </a:prstGeom>
          <a:noFill/>
          <a:ln w="9525">
            <a:noFill/>
            <a:miter lim="800000"/>
            <a:headEnd/>
            <a:tailEnd/>
          </a:ln>
        </p:spPr>
        <p:txBody>
          <a:bodyPr wrap="none" lIns="0" tIns="0" rIns="0" bIns="0">
            <a:spAutoFit/>
          </a:bodyPr>
          <a:lstStyle/>
          <a:p>
            <a:r>
              <a:rPr lang="en-US" sz="1100" b="0">
                <a:solidFill>
                  <a:srgbClr val="000000"/>
                </a:solidFill>
                <a:latin typeface="Arial" pitchFamily="34" charset="0"/>
              </a:rPr>
              <a:t>Tag and Comparator</a:t>
            </a:r>
            <a:endParaRPr lang="en-US"/>
          </a:p>
        </p:txBody>
      </p:sp>
      <p:sp>
        <p:nvSpPr>
          <p:cNvPr id="645143" name="Rectangle 23"/>
          <p:cNvSpPr>
            <a:spLocks noChangeArrowheads="1"/>
          </p:cNvSpPr>
          <p:nvPr/>
        </p:nvSpPr>
        <p:spPr bwMode="auto">
          <a:xfrm>
            <a:off x="5588000" y="5070475"/>
            <a:ext cx="2224088" cy="404813"/>
          </a:xfrm>
          <a:prstGeom prst="rect">
            <a:avLst/>
          </a:prstGeom>
          <a:solidFill>
            <a:srgbClr val="FFFFFF"/>
          </a:solidFill>
          <a:ln w="3175">
            <a:solidFill>
              <a:srgbClr val="000000"/>
            </a:solidFill>
            <a:miter lim="800000"/>
            <a:headEnd/>
            <a:tailEnd/>
          </a:ln>
        </p:spPr>
        <p:txBody>
          <a:bodyPr/>
          <a:lstStyle/>
          <a:p>
            <a:endParaRPr lang="en-US"/>
          </a:p>
        </p:txBody>
      </p:sp>
      <p:sp>
        <p:nvSpPr>
          <p:cNvPr id="645144" name="Rectangle 24"/>
          <p:cNvSpPr>
            <a:spLocks noChangeArrowheads="1"/>
          </p:cNvSpPr>
          <p:nvPr/>
        </p:nvSpPr>
        <p:spPr bwMode="auto">
          <a:xfrm>
            <a:off x="5695950" y="5151438"/>
            <a:ext cx="2111375" cy="244475"/>
          </a:xfrm>
          <a:prstGeom prst="rect">
            <a:avLst/>
          </a:prstGeom>
          <a:noFill/>
          <a:ln w="9525">
            <a:noFill/>
            <a:miter lim="800000"/>
            <a:headEnd/>
            <a:tailEnd/>
          </a:ln>
        </p:spPr>
        <p:txBody>
          <a:bodyPr wrap="none" lIns="0" tIns="0" rIns="0" bIns="0">
            <a:spAutoFit/>
          </a:bodyPr>
          <a:lstStyle/>
          <a:p>
            <a:r>
              <a:rPr lang="en-US" sz="1600" b="0">
                <a:solidFill>
                  <a:srgbClr val="000000"/>
                </a:solidFill>
                <a:latin typeface="Arial" pitchFamily="34" charset="0"/>
              </a:rPr>
              <a:t>One Cache line of Data</a:t>
            </a:r>
            <a:endParaRPr lang="en-US"/>
          </a:p>
        </p:txBody>
      </p:sp>
      <p:sp>
        <p:nvSpPr>
          <p:cNvPr id="645145" name="Rectangle 25"/>
          <p:cNvSpPr>
            <a:spLocks noChangeArrowheads="1"/>
          </p:cNvSpPr>
          <p:nvPr/>
        </p:nvSpPr>
        <p:spPr bwMode="auto">
          <a:xfrm>
            <a:off x="4171950" y="5070475"/>
            <a:ext cx="1416050" cy="404813"/>
          </a:xfrm>
          <a:prstGeom prst="rect">
            <a:avLst/>
          </a:prstGeom>
          <a:solidFill>
            <a:srgbClr val="FFFFFF"/>
          </a:solidFill>
          <a:ln w="3175">
            <a:solidFill>
              <a:srgbClr val="000000"/>
            </a:solidFill>
            <a:miter lim="800000"/>
            <a:headEnd/>
            <a:tailEnd/>
          </a:ln>
        </p:spPr>
        <p:txBody>
          <a:bodyPr/>
          <a:lstStyle/>
          <a:p>
            <a:endParaRPr lang="en-US"/>
          </a:p>
        </p:txBody>
      </p:sp>
      <p:sp>
        <p:nvSpPr>
          <p:cNvPr id="645146" name="Rectangle 26"/>
          <p:cNvSpPr>
            <a:spLocks noChangeArrowheads="1"/>
          </p:cNvSpPr>
          <p:nvPr/>
        </p:nvSpPr>
        <p:spPr bwMode="auto">
          <a:xfrm>
            <a:off x="4262438" y="5191125"/>
            <a:ext cx="1287462" cy="168275"/>
          </a:xfrm>
          <a:prstGeom prst="rect">
            <a:avLst/>
          </a:prstGeom>
          <a:noFill/>
          <a:ln w="9525">
            <a:noFill/>
            <a:miter lim="800000"/>
            <a:headEnd/>
            <a:tailEnd/>
          </a:ln>
        </p:spPr>
        <p:txBody>
          <a:bodyPr wrap="none" lIns="0" tIns="0" rIns="0" bIns="0">
            <a:spAutoFit/>
          </a:bodyPr>
          <a:lstStyle/>
          <a:p>
            <a:r>
              <a:rPr lang="en-US" sz="1100" b="0">
                <a:solidFill>
                  <a:srgbClr val="000000"/>
                </a:solidFill>
                <a:latin typeface="Arial" pitchFamily="34" charset="0"/>
              </a:rPr>
              <a:t>Tag and Comparator</a:t>
            </a:r>
            <a:endParaRPr lang="en-US"/>
          </a:p>
        </p:txBody>
      </p:sp>
      <p:sp>
        <p:nvSpPr>
          <p:cNvPr id="645147" name="Freeform 27"/>
          <p:cNvSpPr>
            <a:spLocks/>
          </p:cNvSpPr>
          <p:nvPr/>
        </p:nvSpPr>
        <p:spPr bwMode="auto">
          <a:xfrm>
            <a:off x="4552950" y="3657600"/>
            <a:ext cx="131763" cy="198438"/>
          </a:xfrm>
          <a:custGeom>
            <a:avLst/>
            <a:gdLst/>
            <a:ahLst/>
            <a:cxnLst>
              <a:cxn ang="0">
                <a:pos x="83" y="0"/>
              </a:cxn>
              <a:cxn ang="0">
                <a:pos x="41" y="125"/>
              </a:cxn>
              <a:cxn ang="0">
                <a:pos x="0" y="0"/>
              </a:cxn>
              <a:cxn ang="0">
                <a:pos x="83" y="0"/>
              </a:cxn>
            </a:cxnLst>
            <a:rect l="0" t="0" r="r" b="b"/>
            <a:pathLst>
              <a:path w="83" h="125">
                <a:moveTo>
                  <a:pt x="83" y="0"/>
                </a:moveTo>
                <a:lnTo>
                  <a:pt x="41" y="125"/>
                </a:lnTo>
                <a:lnTo>
                  <a:pt x="0" y="0"/>
                </a:lnTo>
                <a:lnTo>
                  <a:pt x="83" y="0"/>
                </a:lnTo>
                <a:close/>
              </a:path>
            </a:pathLst>
          </a:custGeom>
          <a:solidFill>
            <a:srgbClr val="000000"/>
          </a:solidFill>
          <a:ln w="9525">
            <a:noFill/>
            <a:round/>
            <a:headEnd/>
            <a:tailEnd/>
          </a:ln>
        </p:spPr>
        <p:txBody>
          <a:bodyPr/>
          <a:lstStyle/>
          <a:p>
            <a:endParaRPr lang="en-US"/>
          </a:p>
        </p:txBody>
      </p:sp>
      <p:sp>
        <p:nvSpPr>
          <p:cNvPr id="645148" name="Line 28"/>
          <p:cNvSpPr>
            <a:spLocks noChangeShapeType="1"/>
          </p:cNvSpPr>
          <p:nvPr/>
        </p:nvSpPr>
        <p:spPr bwMode="auto">
          <a:xfrm>
            <a:off x="4632325" y="2427288"/>
            <a:ext cx="323850" cy="1587"/>
          </a:xfrm>
          <a:prstGeom prst="line">
            <a:avLst/>
          </a:prstGeom>
          <a:noFill/>
          <a:ln w="46038">
            <a:solidFill>
              <a:srgbClr val="000000"/>
            </a:solidFill>
            <a:round/>
            <a:headEnd/>
            <a:tailEnd/>
          </a:ln>
        </p:spPr>
        <p:txBody>
          <a:bodyPr/>
          <a:lstStyle/>
          <a:p>
            <a:endParaRPr lang="en-US"/>
          </a:p>
        </p:txBody>
      </p:sp>
      <p:sp>
        <p:nvSpPr>
          <p:cNvPr id="645149" name="Freeform 29"/>
          <p:cNvSpPr>
            <a:spLocks/>
          </p:cNvSpPr>
          <p:nvPr/>
        </p:nvSpPr>
        <p:spPr bwMode="auto">
          <a:xfrm>
            <a:off x="4940300" y="2360613"/>
            <a:ext cx="198438" cy="133350"/>
          </a:xfrm>
          <a:custGeom>
            <a:avLst/>
            <a:gdLst/>
            <a:ahLst/>
            <a:cxnLst>
              <a:cxn ang="0">
                <a:pos x="0" y="0"/>
              </a:cxn>
              <a:cxn ang="0">
                <a:pos x="125" y="42"/>
              </a:cxn>
              <a:cxn ang="0">
                <a:pos x="0" y="84"/>
              </a:cxn>
              <a:cxn ang="0">
                <a:pos x="0" y="0"/>
              </a:cxn>
            </a:cxnLst>
            <a:rect l="0" t="0" r="r" b="b"/>
            <a:pathLst>
              <a:path w="125" h="84">
                <a:moveTo>
                  <a:pt x="0" y="0"/>
                </a:moveTo>
                <a:lnTo>
                  <a:pt x="125" y="42"/>
                </a:lnTo>
                <a:lnTo>
                  <a:pt x="0" y="84"/>
                </a:lnTo>
                <a:lnTo>
                  <a:pt x="0" y="0"/>
                </a:lnTo>
                <a:close/>
              </a:path>
            </a:pathLst>
          </a:custGeom>
          <a:solidFill>
            <a:srgbClr val="000000"/>
          </a:solidFill>
          <a:ln w="9525">
            <a:noFill/>
            <a:round/>
            <a:headEnd/>
            <a:tailEnd/>
          </a:ln>
        </p:spPr>
        <p:txBody>
          <a:bodyPr/>
          <a:lstStyle/>
          <a:p>
            <a:endParaRPr lang="en-US"/>
          </a:p>
        </p:txBody>
      </p:sp>
      <p:sp>
        <p:nvSpPr>
          <p:cNvPr id="645150" name="AutoShape 30"/>
          <p:cNvSpPr>
            <a:spLocks noChangeArrowheads="1"/>
          </p:cNvSpPr>
          <p:nvPr/>
        </p:nvSpPr>
        <p:spPr bwMode="auto">
          <a:xfrm>
            <a:off x="5924550" y="3124200"/>
            <a:ext cx="381000" cy="685800"/>
          </a:xfrm>
          <a:prstGeom prst="downArrow">
            <a:avLst>
              <a:gd name="adj1" fmla="val 50000"/>
              <a:gd name="adj2" fmla="val 45000"/>
            </a:avLst>
          </a:prstGeom>
          <a:noFill/>
          <a:ln w="19050">
            <a:solidFill>
              <a:schemeClr val="tx1"/>
            </a:solidFill>
            <a:miter lim="800000"/>
            <a:headEnd/>
            <a:tailEnd/>
          </a:ln>
          <a:effectLst/>
        </p:spPr>
        <p:txBody>
          <a:bodyPr wrap="none" anchor="ctr">
            <a:spAutoFit/>
          </a:bodyPr>
          <a:lstStyle/>
          <a:p>
            <a:endParaRPr lang="en-US"/>
          </a:p>
        </p:txBody>
      </p:sp>
      <p:sp>
        <p:nvSpPr>
          <p:cNvPr id="645151" name="AutoShape 31"/>
          <p:cNvSpPr>
            <a:spLocks noChangeArrowheads="1"/>
          </p:cNvSpPr>
          <p:nvPr/>
        </p:nvSpPr>
        <p:spPr bwMode="auto">
          <a:xfrm>
            <a:off x="5924550" y="5486400"/>
            <a:ext cx="381000" cy="685800"/>
          </a:xfrm>
          <a:prstGeom prst="downArrow">
            <a:avLst>
              <a:gd name="adj1" fmla="val 50000"/>
              <a:gd name="adj2" fmla="val 45000"/>
            </a:avLst>
          </a:prstGeom>
          <a:noFill/>
          <a:ln w="19050">
            <a:solidFill>
              <a:schemeClr val="tx1"/>
            </a:solidFill>
            <a:miter lim="800000"/>
            <a:headEnd/>
            <a:tailEnd/>
          </a:ln>
          <a:effectLst/>
        </p:spPr>
        <p:txBody>
          <a:bodyPr wrap="none" anchor="ctr">
            <a:spAutoFit/>
          </a:bodyPr>
          <a:lstStyle/>
          <a:p>
            <a:endParaRPr lang="en-US"/>
          </a:p>
        </p:txBody>
      </p:sp>
      <p:sp>
        <p:nvSpPr>
          <p:cNvPr id="645152" name="AutoShape 32"/>
          <p:cNvSpPr>
            <a:spLocks noChangeArrowheads="1"/>
          </p:cNvSpPr>
          <p:nvPr/>
        </p:nvSpPr>
        <p:spPr bwMode="auto">
          <a:xfrm>
            <a:off x="7905750" y="3124200"/>
            <a:ext cx="304800" cy="2819400"/>
          </a:xfrm>
          <a:prstGeom prst="upArrow">
            <a:avLst>
              <a:gd name="adj1" fmla="val 50000"/>
              <a:gd name="adj2" fmla="val 113013"/>
            </a:avLst>
          </a:prstGeom>
          <a:noFill/>
          <a:ln w="19050">
            <a:solidFill>
              <a:schemeClr val="tx1"/>
            </a:solidFill>
            <a:miter lim="800000"/>
            <a:headEnd/>
            <a:tailEnd/>
          </a:ln>
          <a:effectLst/>
        </p:spPr>
        <p:txBody>
          <a:bodyPr wrap="none" anchor="ctr">
            <a:spAutoFit/>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23">
                                            <p:txEl>
                                              <p:pRg st="0" end="0"/>
                                            </p:txEl>
                                          </p:spTgt>
                                        </p:tgtEl>
                                        <p:attrNameLst>
                                          <p:attrName>style.visibility</p:attrName>
                                        </p:attrNameLst>
                                      </p:cBhvr>
                                      <p:to>
                                        <p:strVal val="visible"/>
                                      </p:to>
                                    </p:set>
                                    <p:anim calcmode="lin" valueType="num">
                                      <p:cBhvr additive="base">
                                        <p:cTn id="7" dur="500" fill="hold"/>
                                        <p:tgtEl>
                                          <p:spTgt spid="6451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51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23">
                                            <p:txEl>
                                              <p:pRg st="1" end="1"/>
                                            </p:txEl>
                                          </p:spTgt>
                                        </p:tgtEl>
                                        <p:attrNameLst>
                                          <p:attrName>style.visibility</p:attrName>
                                        </p:attrNameLst>
                                      </p:cBhvr>
                                      <p:to>
                                        <p:strVal val="visible"/>
                                      </p:to>
                                    </p:set>
                                    <p:anim calcmode="lin" valueType="num">
                                      <p:cBhvr additive="base">
                                        <p:cTn id="13" dur="500" fill="hold"/>
                                        <p:tgtEl>
                                          <p:spTgt spid="6451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51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45123">
                                            <p:txEl>
                                              <p:pRg st="2" end="2"/>
                                            </p:txEl>
                                          </p:spTgt>
                                        </p:tgtEl>
                                        <p:attrNameLst>
                                          <p:attrName>style.visibility</p:attrName>
                                        </p:attrNameLst>
                                      </p:cBhvr>
                                      <p:to>
                                        <p:strVal val="visible"/>
                                      </p:to>
                                    </p:set>
                                    <p:anim calcmode="lin" valueType="num">
                                      <p:cBhvr additive="base">
                                        <p:cTn id="19" dur="500" fill="hold"/>
                                        <p:tgtEl>
                                          <p:spTgt spid="6451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451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45123">
                                            <p:txEl>
                                              <p:pRg st="3" end="3"/>
                                            </p:txEl>
                                          </p:spTgt>
                                        </p:tgtEl>
                                        <p:attrNameLst>
                                          <p:attrName>style.visibility</p:attrName>
                                        </p:attrNameLst>
                                      </p:cBhvr>
                                      <p:to>
                                        <p:strVal val="visible"/>
                                      </p:to>
                                    </p:set>
                                    <p:anim calcmode="lin" valueType="num">
                                      <p:cBhvr additive="base">
                                        <p:cTn id="25" dur="500" fill="hold"/>
                                        <p:tgtEl>
                                          <p:spTgt spid="64512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451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45123">
                                            <p:txEl>
                                              <p:pRg st="4" end="4"/>
                                            </p:txEl>
                                          </p:spTgt>
                                        </p:tgtEl>
                                        <p:attrNameLst>
                                          <p:attrName>style.visibility</p:attrName>
                                        </p:attrNameLst>
                                      </p:cBhvr>
                                      <p:to>
                                        <p:strVal val="visible"/>
                                      </p:to>
                                    </p:set>
                                    <p:anim calcmode="lin" valueType="num">
                                      <p:cBhvr additive="base">
                                        <p:cTn id="31" dur="500" fill="hold"/>
                                        <p:tgtEl>
                                          <p:spTgt spid="64512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4512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45123">
                                            <p:txEl>
                                              <p:pRg st="5" end="5"/>
                                            </p:txEl>
                                          </p:spTgt>
                                        </p:tgtEl>
                                        <p:attrNameLst>
                                          <p:attrName>style.visibility</p:attrName>
                                        </p:attrNameLst>
                                      </p:cBhvr>
                                      <p:to>
                                        <p:strVal val="visible"/>
                                      </p:to>
                                    </p:set>
                                    <p:anim calcmode="lin" valueType="num">
                                      <p:cBhvr additive="base">
                                        <p:cTn id="37" dur="500" fill="hold"/>
                                        <p:tgtEl>
                                          <p:spTgt spid="64512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4512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2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a:xfrm>
            <a:off x="152400" y="0"/>
            <a:ext cx="8534400" cy="1143000"/>
          </a:xfrm>
          <a:noFill/>
          <a:ln/>
        </p:spPr>
        <p:txBody>
          <a:bodyPr lIns="90488" rIns="90488"/>
          <a:lstStyle/>
          <a:p>
            <a:r>
              <a:rPr lang="en-US" sz="3200"/>
              <a:t>Reducing Misses by </a:t>
            </a:r>
            <a:r>
              <a:rPr lang="en-US" sz="3200" u="sng"/>
              <a:t>Hardware</a:t>
            </a:r>
            <a:r>
              <a:rPr lang="en-US" sz="3200"/>
              <a:t> Prefetching of Instructions &amp; Data</a:t>
            </a:r>
            <a:r>
              <a:rPr lang="en-US"/>
              <a:t> </a:t>
            </a:r>
          </a:p>
        </p:txBody>
      </p:sp>
      <p:sp>
        <p:nvSpPr>
          <p:cNvPr id="672771" name="Rectangle 3"/>
          <p:cNvSpPr>
            <a:spLocks noGrp="1" noChangeArrowheads="1"/>
          </p:cNvSpPr>
          <p:nvPr>
            <p:ph type="body" idx="1"/>
          </p:nvPr>
        </p:nvSpPr>
        <p:spPr>
          <a:xfrm>
            <a:off x="762000" y="1143000"/>
            <a:ext cx="7620000" cy="5181600"/>
          </a:xfrm>
          <a:noFill/>
          <a:ln/>
        </p:spPr>
        <p:txBody>
          <a:bodyPr lIns="90488" rIns="90488"/>
          <a:lstStyle/>
          <a:p>
            <a:r>
              <a:rPr lang="en-US" sz="2000" dirty="0"/>
              <a:t>E.g., Instruction </a:t>
            </a:r>
            <a:r>
              <a:rPr lang="en-US" sz="2000" dirty="0" err="1"/>
              <a:t>Prefetching</a:t>
            </a:r>
            <a:endParaRPr lang="en-US" sz="2000" dirty="0"/>
          </a:p>
          <a:p>
            <a:pPr lvl="1"/>
            <a:r>
              <a:rPr lang="en-US" sz="1600" dirty="0">
                <a:solidFill>
                  <a:schemeClr val="accent2"/>
                </a:solidFill>
              </a:rPr>
              <a:t>Sequential </a:t>
            </a:r>
            <a:r>
              <a:rPr lang="en-US" sz="1600" dirty="0" err="1">
                <a:solidFill>
                  <a:schemeClr val="accent2"/>
                </a:solidFill>
              </a:rPr>
              <a:t>prefetch</a:t>
            </a:r>
            <a:r>
              <a:rPr lang="en-US" sz="1600" dirty="0">
                <a:solidFill>
                  <a:schemeClr val="accent2"/>
                </a:solidFill>
              </a:rPr>
              <a:t> or block </a:t>
            </a:r>
            <a:r>
              <a:rPr lang="en-US" sz="1600" dirty="0" err="1">
                <a:solidFill>
                  <a:schemeClr val="accent2"/>
                </a:solidFill>
              </a:rPr>
              <a:t>prefetching</a:t>
            </a:r>
            <a:endParaRPr lang="en-US" sz="1600" dirty="0">
              <a:solidFill>
                <a:schemeClr val="accent2"/>
              </a:solidFill>
            </a:endParaRPr>
          </a:p>
          <a:p>
            <a:pPr lvl="1"/>
            <a:r>
              <a:rPr lang="en-US" sz="1600" dirty="0"/>
              <a:t>Most processors fetch 2 blocks of instructions on a miss</a:t>
            </a:r>
          </a:p>
          <a:p>
            <a:pPr lvl="1"/>
            <a:r>
              <a:rPr lang="en-US" sz="1600" dirty="0">
                <a:solidFill>
                  <a:schemeClr val="accent2"/>
                </a:solidFill>
              </a:rPr>
              <a:t>Cache Pollution </a:t>
            </a:r>
            <a:r>
              <a:rPr lang="en-US" sz="1600" dirty="0"/>
              <a:t>if fetched block is unused!</a:t>
            </a:r>
          </a:p>
          <a:p>
            <a:pPr lvl="1"/>
            <a:r>
              <a:rPr lang="en-US" sz="1600" dirty="0"/>
              <a:t>Extra block placed in “</a:t>
            </a:r>
            <a:r>
              <a:rPr lang="en-US" sz="1600" u="sng" dirty="0">
                <a:solidFill>
                  <a:schemeClr val="hlink"/>
                </a:solidFill>
              </a:rPr>
              <a:t>stream buffer</a:t>
            </a:r>
            <a:r>
              <a:rPr lang="en-US" sz="1600" dirty="0"/>
              <a:t>”</a:t>
            </a:r>
          </a:p>
          <a:p>
            <a:pPr lvl="1"/>
            <a:r>
              <a:rPr lang="en-US" sz="1600" dirty="0"/>
              <a:t>On miss check stream buffer</a:t>
            </a:r>
          </a:p>
          <a:p>
            <a:r>
              <a:rPr lang="en-US" sz="2000" dirty="0"/>
              <a:t>Works with data blocks too:</a:t>
            </a:r>
          </a:p>
          <a:p>
            <a:pPr lvl="1"/>
            <a:r>
              <a:rPr lang="en-US" sz="1600" dirty="0" err="1"/>
              <a:t>Jouppi</a:t>
            </a:r>
            <a:r>
              <a:rPr lang="en-US" sz="1600" dirty="0"/>
              <a:t> [1990] 1 data stream buffer satisfied 25% misses from 4KB cache; 4 streams got 43%</a:t>
            </a:r>
          </a:p>
          <a:p>
            <a:pPr lvl="1"/>
            <a:r>
              <a:rPr lang="en-US" sz="1600" dirty="0" err="1"/>
              <a:t>Palacharla</a:t>
            </a:r>
            <a:r>
              <a:rPr lang="en-US" sz="1600" dirty="0"/>
              <a:t> &amp; Kessler [1994] for scientific programs for 8 streams satisfied 50% to 70% of misses from 2 64KB, 4-way set associative caches</a:t>
            </a:r>
          </a:p>
          <a:p>
            <a:pPr lvl="1"/>
            <a:r>
              <a:rPr lang="en-US" sz="1600" dirty="0">
                <a:solidFill>
                  <a:schemeClr val="accent2"/>
                </a:solidFill>
              </a:rPr>
              <a:t>Data Prediction is difficult</a:t>
            </a:r>
          </a:p>
          <a:p>
            <a:r>
              <a:rPr lang="en-US" sz="2000" dirty="0" err="1"/>
              <a:t>Prefetching</a:t>
            </a:r>
            <a:r>
              <a:rPr lang="en-US" sz="2000" dirty="0"/>
              <a:t> relies on having extra memory bandwidth that can be used without penalty</a:t>
            </a:r>
          </a:p>
          <a:p>
            <a:r>
              <a:rPr lang="en-US" sz="2000" dirty="0">
                <a:solidFill>
                  <a:schemeClr val="accent2"/>
                </a:solidFill>
              </a:rPr>
              <a:t>Question: What to </a:t>
            </a:r>
            <a:r>
              <a:rPr lang="en-US" sz="2000" dirty="0" err="1">
                <a:solidFill>
                  <a:schemeClr val="accent2"/>
                </a:solidFill>
              </a:rPr>
              <a:t>prefetch</a:t>
            </a:r>
            <a:r>
              <a:rPr lang="en-US" sz="2000" dirty="0">
                <a:solidFill>
                  <a:schemeClr val="accent2"/>
                </a:solidFill>
              </a:rPr>
              <a:t> and when to </a:t>
            </a:r>
            <a:r>
              <a:rPr lang="en-US" sz="2000" dirty="0" err="1">
                <a:solidFill>
                  <a:schemeClr val="accent2"/>
                </a:solidFill>
              </a:rPr>
              <a:t>prefetch</a:t>
            </a:r>
            <a:r>
              <a:rPr lang="en-US" sz="2000" dirty="0">
                <a:solidFill>
                  <a:schemeClr val="accent2"/>
                </a:solidFill>
              </a:rPr>
              <a:t>? Instruction </a:t>
            </a:r>
            <a:r>
              <a:rPr lang="en-US" sz="2000" dirty="0" err="1">
                <a:solidFill>
                  <a:schemeClr val="accent2"/>
                </a:solidFill>
              </a:rPr>
              <a:t>prefetch</a:t>
            </a:r>
            <a:r>
              <a:rPr lang="en-US" sz="2000" dirty="0">
                <a:solidFill>
                  <a:schemeClr val="accent2"/>
                </a:solidFill>
              </a:rPr>
              <a:t> is fine, but data?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72771">
                                            <p:txEl>
                                              <p:pRg st="0" end="0"/>
                                            </p:txEl>
                                          </p:spTgt>
                                        </p:tgtEl>
                                        <p:attrNameLst>
                                          <p:attrName>style.visibility</p:attrName>
                                        </p:attrNameLst>
                                      </p:cBhvr>
                                      <p:to>
                                        <p:strVal val="visible"/>
                                      </p:to>
                                    </p:set>
                                    <p:anim calcmode="lin" valueType="num">
                                      <p:cBhvr additive="base">
                                        <p:cTn id="7" dur="500" fill="hold"/>
                                        <p:tgtEl>
                                          <p:spTgt spid="67277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7277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72771">
                                            <p:txEl>
                                              <p:pRg st="1" end="1"/>
                                            </p:txEl>
                                          </p:spTgt>
                                        </p:tgtEl>
                                        <p:attrNameLst>
                                          <p:attrName>style.visibility</p:attrName>
                                        </p:attrNameLst>
                                      </p:cBhvr>
                                      <p:to>
                                        <p:strVal val="visible"/>
                                      </p:to>
                                    </p:set>
                                    <p:anim calcmode="lin" valueType="num">
                                      <p:cBhvr additive="base">
                                        <p:cTn id="11" dur="500" fill="hold"/>
                                        <p:tgtEl>
                                          <p:spTgt spid="672771">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72771">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72771">
                                            <p:txEl>
                                              <p:pRg st="2" end="2"/>
                                            </p:txEl>
                                          </p:spTgt>
                                        </p:tgtEl>
                                        <p:attrNameLst>
                                          <p:attrName>style.visibility</p:attrName>
                                        </p:attrNameLst>
                                      </p:cBhvr>
                                      <p:to>
                                        <p:strVal val="visible"/>
                                      </p:to>
                                    </p:set>
                                    <p:anim calcmode="lin" valueType="num">
                                      <p:cBhvr additive="base">
                                        <p:cTn id="15" dur="500" fill="hold"/>
                                        <p:tgtEl>
                                          <p:spTgt spid="672771">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672771">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72771">
                                            <p:txEl>
                                              <p:pRg st="3" end="3"/>
                                            </p:txEl>
                                          </p:spTgt>
                                        </p:tgtEl>
                                        <p:attrNameLst>
                                          <p:attrName>style.visibility</p:attrName>
                                        </p:attrNameLst>
                                      </p:cBhvr>
                                      <p:to>
                                        <p:strVal val="visible"/>
                                      </p:to>
                                    </p:set>
                                    <p:anim calcmode="lin" valueType="num">
                                      <p:cBhvr additive="base">
                                        <p:cTn id="19" dur="500" fill="hold"/>
                                        <p:tgtEl>
                                          <p:spTgt spid="672771">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72771">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2771">
                                            <p:txEl>
                                              <p:pRg st="4" end="4"/>
                                            </p:txEl>
                                          </p:spTgt>
                                        </p:tgtEl>
                                        <p:attrNameLst>
                                          <p:attrName>style.visibility</p:attrName>
                                        </p:attrNameLst>
                                      </p:cBhvr>
                                      <p:to>
                                        <p:strVal val="visible"/>
                                      </p:to>
                                    </p:set>
                                    <p:anim calcmode="lin" valueType="num">
                                      <p:cBhvr additive="base">
                                        <p:cTn id="23" dur="500" fill="hold"/>
                                        <p:tgtEl>
                                          <p:spTgt spid="672771">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672771">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72771">
                                            <p:txEl>
                                              <p:pRg st="5" end="5"/>
                                            </p:txEl>
                                          </p:spTgt>
                                        </p:tgtEl>
                                        <p:attrNameLst>
                                          <p:attrName>style.visibility</p:attrName>
                                        </p:attrNameLst>
                                      </p:cBhvr>
                                      <p:to>
                                        <p:strVal val="visible"/>
                                      </p:to>
                                    </p:set>
                                    <p:anim calcmode="lin" valueType="num">
                                      <p:cBhvr additive="base">
                                        <p:cTn id="27" dur="500" fill="hold"/>
                                        <p:tgtEl>
                                          <p:spTgt spid="672771">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67277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672771">
                                            <p:txEl>
                                              <p:pRg st="6" end="6"/>
                                            </p:txEl>
                                          </p:spTgt>
                                        </p:tgtEl>
                                        <p:attrNameLst>
                                          <p:attrName>style.visibility</p:attrName>
                                        </p:attrNameLst>
                                      </p:cBhvr>
                                      <p:to>
                                        <p:strVal val="visible"/>
                                      </p:to>
                                    </p:set>
                                    <p:anim calcmode="lin" valueType="num">
                                      <p:cBhvr additive="base">
                                        <p:cTn id="33" dur="500" fill="hold"/>
                                        <p:tgtEl>
                                          <p:spTgt spid="672771">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672771">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672771">
                                            <p:txEl>
                                              <p:pRg st="7" end="7"/>
                                            </p:txEl>
                                          </p:spTgt>
                                        </p:tgtEl>
                                        <p:attrNameLst>
                                          <p:attrName>style.visibility</p:attrName>
                                        </p:attrNameLst>
                                      </p:cBhvr>
                                      <p:to>
                                        <p:strVal val="visible"/>
                                      </p:to>
                                    </p:set>
                                    <p:anim calcmode="lin" valueType="num">
                                      <p:cBhvr additive="base">
                                        <p:cTn id="37" dur="500" fill="hold"/>
                                        <p:tgtEl>
                                          <p:spTgt spid="672771">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72771">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72771">
                                            <p:txEl>
                                              <p:pRg st="8" end="8"/>
                                            </p:txEl>
                                          </p:spTgt>
                                        </p:tgtEl>
                                        <p:attrNameLst>
                                          <p:attrName>style.visibility</p:attrName>
                                        </p:attrNameLst>
                                      </p:cBhvr>
                                      <p:to>
                                        <p:strVal val="visible"/>
                                      </p:to>
                                    </p:set>
                                    <p:anim calcmode="lin" valueType="num">
                                      <p:cBhvr additive="base">
                                        <p:cTn id="41" dur="500" fill="hold"/>
                                        <p:tgtEl>
                                          <p:spTgt spid="672771">
                                            <p:txEl>
                                              <p:pRg st="8" end="8"/>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672771">
                                            <p:txEl>
                                              <p:pRg st="8" end="8"/>
                                            </p:txEl>
                                          </p:spTgt>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672771">
                                            <p:txEl>
                                              <p:pRg st="9" end="9"/>
                                            </p:txEl>
                                          </p:spTgt>
                                        </p:tgtEl>
                                        <p:attrNameLst>
                                          <p:attrName>style.visibility</p:attrName>
                                        </p:attrNameLst>
                                      </p:cBhvr>
                                      <p:to>
                                        <p:strVal val="visible"/>
                                      </p:to>
                                    </p:set>
                                    <p:anim calcmode="lin" valueType="num">
                                      <p:cBhvr additive="base">
                                        <p:cTn id="45" dur="500" fill="hold"/>
                                        <p:tgtEl>
                                          <p:spTgt spid="672771">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672771">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672771">
                                            <p:txEl>
                                              <p:pRg st="10" end="10"/>
                                            </p:txEl>
                                          </p:spTgt>
                                        </p:tgtEl>
                                        <p:attrNameLst>
                                          <p:attrName>style.visibility</p:attrName>
                                        </p:attrNameLst>
                                      </p:cBhvr>
                                      <p:to>
                                        <p:strVal val="visible"/>
                                      </p:to>
                                    </p:set>
                                    <p:anim calcmode="lin" valueType="num">
                                      <p:cBhvr additive="base">
                                        <p:cTn id="51" dur="500" fill="hold"/>
                                        <p:tgtEl>
                                          <p:spTgt spid="672771">
                                            <p:txEl>
                                              <p:pRg st="10" end="1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672771">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672771">
                                            <p:txEl>
                                              <p:pRg st="11" end="11"/>
                                            </p:txEl>
                                          </p:spTgt>
                                        </p:tgtEl>
                                        <p:attrNameLst>
                                          <p:attrName>style.visibility</p:attrName>
                                        </p:attrNameLst>
                                      </p:cBhvr>
                                      <p:to>
                                        <p:strVal val="visible"/>
                                      </p:to>
                                    </p:set>
                                    <p:anim calcmode="lin" valueType="num">
                                      <p:cBhvr additive="base">
                                        <p:cTn id="57" dur="500" fill="hold"/>
                                        <p:tgtEl>
                                          <p:spTgt spid="672771">
                                            <p:txEl>
                                              <p:pRg st="11" end="11"/>
                                            </p:txEl>
                                          </p:spTgt>
                                        </p:tgtEl>
                                        <p:attrNameLst>
                                          <p:attrName>ppt_x</p:attrName>
                                        </p:attrNameLst>
                                      </p:cBhvr>
                                      <p:tavLst>
                                        <p:tav tm="0">
                                          <p:val>
                                            <p:strVal val="1+#ppt_w/2"/>
                                          </p:val>
                                        </p:tav>
                                        <p:tav tm="100000">
                                          <p:val>
                                            <p:strVal val="#ppt_x"/>
                                          </p:val>
                                        </p:tav>
                                      </p:tavLst>
                                    </p:anim>
                                    <p:anim calcmode="lin" valueType="num">
                                      <p:cBhvr additive="base">
                                        <p:cTn id="58" dur="500" fill="hold"/>
                                        <p:tgtEl>
                                          <p:spTgt spid="672771">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2771"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838200"/>
          </a:xfrm>
        </p:spPr>
        <p:txBody>
          <a:bodyPr/>
          <a:lstStyle/>
          <a:p>
            <a:r>
              <a:rPr lang="en-US" dirty="0"/>
              <a:t>Hardware </a:t>
            </a:r>
            <a:r>
              <a:rPr lang="en-US" dirty="0" err="1"/>
              <a:t>Prefetching</a:t>
            </a:r>
            <a:endParaRPr lang="en-AU" dirty="0"/>
          </a:p>
        </p:txBody>
      </p:sp>
      <p:sp>
        <p:nvSpPr>
          <p:cNvPr id="242691" name="Rectangle 3"/>
          <p:cNvSpPr>
            <a:spLocks noGrp="1" noChangeArrowheads="1"/>
          </p:cNvSpPr>
          <p:nvPr>
            <p:ph type="body" idx="1"/>
          </p:nvPr>
        </p:nvSpPr>
        <p:spPr>
          <a:xfrm>
            <a:off x="685800" y="914400"/>
            <a:ext cx="7776219" cy="5111750"/>
          </a:xfrm>
        </p:spPr>
        <p:txBody>
          <a:bodyPr/>
          <a:lstStyle/>
          <a:p>
            <a:pPr>
              <a:lnSpc>
                <a:spcPct val="90000"/>
              </a:lnSpc>
            </a:pPr>
            <a:r>
              <a:rPr lang="en-US" dirty="0"/>
              <a:t>Fetch two blocks on miss (next sequential block)</a:t>
            </a:r>
          </a:p>
        </p:txBody>
      </p:sp>
      <p:sp>
        <p:nvSpPr>
          <p:cNvPr id="7" name="Text Box 5"/>
          <p:cNvSpPr txBox="1">
            <a:spLocks noChangeArrowheads="1"/>
          </p:cNvSpPr>
          <p:nvPr/>
        </p:nvSpPr>
        <p:spPr bwMode="auto">
          <a:xfrm rot="5400000">
            <a:off x="7623071" y="1151597"/>
            <a:ext cx="2672526"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Advanced Optimizations</a:t>
            </a:r>
          </a:p>
        </p:txBody>
      </p:sp>
      <p:sp>
        <p:nvSpPr>
          <p:cNvPr id="8" name="TextBox 7"/>
          <p:cNvSpPr txBox="1"/>
          <p:nvPr/>
        </p:nvSpPr>
        <p:spPr>
          <a:xfrm>
            <a:off x="609600" y="5029200"/>
            <a:ext cx="8077200" cy="769441"/>
          </a:xfrm>
          <a:prstGeom prst="rect">
            <a:avLst/>
          </a:prstGeom>
          <a:noFill/>
        </p:spPr>
        <p:txBody>
          <a:bodyPr wrap="square" rtlCol="0">
            <a:spAutoFit/>
          </a:bodyPr>
          <a:lstStyle/>
          <a:p>
            <a:pPr algn="ctr"/>
            <a:r>
              <a:rPr lang="en-US" sz="2400" dirty="0">
                <a:solidFill>
                  <a:srgbClr val="003399"/>
                </a:solidFill>
                <a:latin typeface="+mn-lt"/>
              </a:rPr>
              <a:t>Pentium 4 Pre-fetching</a:t>
            </a:r>
          </a:p>
          <a:p>
            <a:r>
              <a:rPr lang="en-US" dirty="0">
                <a:solidFill>
                  <a:srgbClr val="003399"/>
                </a:solidFill>
                <a:latin typeface="+mn-lt"/>
              </a:rPr>
              <a:t>Intel Core i7 supports hardware </a:t>
            </a:r>
            <a:r>
              <a:rPr lang="en-US" dirty="0" err="1">
                <a:solidFill>
                  <a:srgbClr val="003399"/>
                </a:solidFill>
                <a:latin typeface="+mn-lt"/>
              </a:rPr>
              <a:t>prefetching</a:t>
            </a:r>
            <a:r>
              <a:rPr lang="en-US" dirty="0">
                <a:solidFill>
                  <a:srgbClr val="003399"/>
                </a:solidFill>
                <a:latin typeface="+mn-lt"/>
              </a:rPr>
              <a:t> to both L1 and L2 caches </a:t>
            </a:r>
          </a:p>
        </p:txBody>
      </p:sp>
      <p:pic>
        <p:nvPicPr>
          <p:cNvPr id="9218" name="Picture 2"/>
          <p:cNvPicPr>
            <a:picLocks noChangeAspect="1" noChangeArrowheads="1"/>
          </p:cNvPicPr>
          <p:nvPr/>
        </p:nvPicPr>
        <p:blipFill>
          <a:blip r:embed="rId3" cstate="print"/>
          <a:srcRect/>
          <a:stretch>
            <a:fillRect/>
          </a:stretch>
        </p:blipFill>
        <p:spPr bwMode="auto">
          <a:xfrm>
            <a:off x="914400" y="1371600"/>
            <a:ext cx="6624736" cy="3526199"/>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a:xfrm>
            <a:off x="990600" y="228600"/>
            <a:ext cx="7162800" cy="1143000"/>
          </a:xfrm>
          <a:noFill/>
          <a:ln/>
        </p:spPr>
        <p:txBody>
          <a:bodyPr lIns="90488" rIns="90488"/>
          <a:lstStyle/>
          <a:p>
            <a:r>
              <a:rPr lang="en-US" sz="3200"/>
              <a:t>Leave it to the Programmer? </a:t>
            </a:r>
            <a:br>
              <a:rPr lang="en-US" sz="3200"/>
            </a:br>
            <a:r>
              <a:rPr lang="en-US" sz="3200" u="sng"/>
              <a:t>Software</a:t>
            </a:r>
            <a:r>
              <a:rPr lang="en-US" sz="3200"/>
              <a:t> Prefetching Data</a:t>
            </a:r>
          </a:p>
        </p:txBody>
      </p:sp>
      <p:sp>
        <p:nvSpPr>
          <p:cNvPr id="673795" name="Rectangle 3"/>
          <p:cNvSpPr>
            <a:spLocks noGrp="1" noChangeArrowheads="1"/>
          </p:cNvSpPr>
          <p:nvPr>
            <p:ph type="body" idx="1"/>
          </p:nvPr>
        </p:nvSpPr>
        <p:spPr>
          <a:xfrm>
            <a:off x="304800" y="1371600"/>
            <a:ext cx="8534400" cy="4724400"/>
          </a:xfrm>
          <a:noFill/>
          <a:ln/>
        </p:spPr>
        <p:txBody>
          <a:bodyPr lIns="90488" rIns="90488"/>
          <a:lstStyle/>
          <a:p>
            <a:r>
              <a:rPr lang="en-US"/>
              <a:t>Data Prefetch – </a:t>
            </a:r>
            <a:r>
              <a:rPr lang="en-US">
                <a:solidFill>
                  <a:schemeClr val="accent2"/>
                </a:solidFill>
              </a:rPr>
              <a:t>Explicit prefetch instructions</a:t>
            </a:r>
          </a:p>
          <a:p>
            <a:pPr lvl="1"/>
            <a:r>
              <a:rPr lang="en-US"/>
              <a:t>Load data into register (HP PA-RISC loads)</a:t>
            </a:r>
          </a:p>
          <a:p>
            <a:pPr lvl="1"/>
            <a:r>
              <a:rPr lang="en-US"/>
              <a:t>Cache Prefetch: load into cache (MIPS IV, PowerPC, SPARC v. 9)</a:t>
            </a:r>
          </a:p>
          <a:p>
            <a:pPr lvl="1"/>
            <a:r>
              <a:rPr lang="en-US"/>
              <a:t>Special prefetching instructions cannot cause faults; a form of speculative execution</a:t>
            </a:r>
          </a:p>
          <a:p>
            <a:r>
              <a:rPr lang="en-US"/>
              <a:t>Prefetching comes in two flavors:</a:t>
            </a:r>
          </a:p>
          <a:p>
            <a:pPr lvl="1"/>
            <a:r>
              <a:rPr lang="en-US"/>
              <a:t>Binding prefetch: Requests load directly into register.</a:t>
            </a:r>
          </a:p>
          <a:p>
            <a:pPr lvl="2"/>
            <a:r>
              <a:rPr lang="en-US"/>
              <a:t>Must be correct address and register!</a:t>
            </a:r>
          </a:p>
          <a:p>
            <a:pPr lvl="1"/>
            <a:r>
              <a:rPr lang="en-US"/>
              <a:t>Non-Binding prefetch: Load into cache.  </a:t>
            </a:r>
          </a:p>
          <a:p>
            <a:pPr lvl="2"/>
            <a:r>
              <a:rPr lang="en-US"/>
              <a:t>Can be incorrect. Faults?</a:t>
            </a:r>
          </a:p>
          <a:p>
            <a:r>
              <a:rPr lang="en-US"/>
              <a:t>Issuing Prefetch Instructions takes time</a:t>
            </a:r>
          </a:p>
          <a:p>
            <a:pPr lvl="1"/>
            <a:r>
              <a:rPr lang="en-US"/>
              <a:t>Is cost of prefetch issues &lt; savings in reduced misses?</a:t>
            </a:r>
          </a:p>
          <a:p>
            <a:pPr lvl="1"/>
            <a:r>
              <a:rPr lang="en-US"/>
              <a:t>Higher superscalar reduces difficulty of issue bandwidth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73795">
                                            <p:txEl>
                                              <p:pRg st="0" end="0"/>
                                            </p:txEl>
                                          </p:spTgt>
                                        </p:tgtEl>
                                        <p:attrNameLst>
                                          <p:attrName>style.visibility</p:attrName>
                                        </p:attrNameLst>
                                      </p:cBhvr>
                                      <p:to>
                                        <p:strVal val="visible"/>
                                      </p:to>
                                    </p:set>
                                    <p:anim calcmode="lin" valueType="num">
                                      <p:cBhvr additive="base">
                                        <p:cTn id="7" dur="500" fill="hold"/>
                                        <p:tgtEl>
                                          <p:spTgt spid="67379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7379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73795">
                                            <p:txEl>
                                              <p:pRg st="1" end="1"/>
                                            </p:txEl>
                                          </p:spTgt>
                                        </p:tgtEl>
                                        <p:attrNameLst>
                                          <p:attrName>style.visibility</p:attrName>
                                        </p:attrNameLst>
                                      </p:cBhvr>
                                      <p:to>
                                        <p:strVal val="visible"/>
                                      </p:to>
                                    </p:set>
                                    <p:anim calcmode="lin" valueType="num">
                                      <p:cBhvr additive="base">
                                        <p:cTn id="11" dur="500" fill="hold"/>
                                        <p:tgtEl>
                                          <p:spTgt spid="67379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7379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73795">
                                            <p:txEl>
                                              <p:pRg st="2" end="2"/>
                                            </p:txEl>
                                          </p:spTgt>
                                        </p:tgtEl>
                                        <p:attrNameLst>
                                          <p:attrName>style.visibility</p:attrName>
                                        </p:attrNameLst>
                                      </p:cBhvr>
                                      <p:to>
                                        <p:strVal val="visible"/>
                                      </p:to>
                                    </p:set>
                                    <p:anim calcmode="lin" valueType="num">
                                      <p:cBhvr additive="base">
                                        <p:cTn id="15" dur="500" fill="hold"/>
                                        <p:tgtEl>
                                          <p:spTgt spid="673795">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67379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73795">
                                            <p:txEl>
                                              <p:pRg st="3" end="3"/>
                                            </p:txEl>
                                          </p:spTgt>
                                        </p:tgtEl>
                                        <p:attrNameLst>
                                          <p:attrName>style.visibility</p:attrName>
                                        </p:attrNameLst>
                                      </p:cBhvr>
                                      <p:to>
                                        <p:strVal val="visible"/>
                                      </p:to>
                                    </p:set>
                                    <p:anim calcmode="lin" valueType="num">
                                      <p:cBhvr additive="base">
                                        <p:cTn id="19" dur="500" fill="hold"/>
                                        <p:tgtEl>
                                          <p:spTgt spid="673795">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737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73795">
                                            <p:txEl>
                                              <p:pRg st="4" end="4"/>
                                            </p:txEl>
                                          </p:spTgt>
                                        </p:tgtEl>
                                        <p:attrNameLst>
                                          <p:attrName>style.visibility</p:attrName>
                                        </p:attrNameLst>
                                      </p:cBhvr>
                                      <p:to>
                                        <p:strVal val="visible"/>
                                      </p:to>
                                    </p:set>
                                    <p:anim calcmode="lin" valueType="num">
                                      <p:cBhvr additive="base">
                                        <p:cTn id="25" dur="500" fill="hold"/>
                                        <p:tgtEl>
                                          <p:spTgt spid="673795">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73795">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73795">
                                            <p:txEl>
                                              <p:pRg st="5" end="5"/>
                                            </p:txEl>
                                          </p:spTgt>
                                        </p:tgtEl>
                                        <p:attrNameLst>
                                          <p:attrName>style.visibility</p:attrName>
                                        </p:attrNameLst>
                                      </p:cBhvr>
                                      <p:to>
                                        <p:strVal val="visible"/>
                                      </p:to>
                                    </p:set>
                                    <p:anim calcmode="lin" valueType="num">
                                      <p:cBhvr additive="base">
                                        <p:cTn id="29" dur="500" fill="hold"/>
                                        <p:tgtEl>
                                          <p:spTgt spid="673795">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673795">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673795">
                                            <p:txEl>
                                              <p:pRg st="6" end="6"/>
                                            </p:txEl>
                                          </p:spTgt>
                                        </p:tgtEl>
                                        <p:attrNameLst>
                                          <p:attrName>style.visibility</p:attrName>
                                        </p:attrNameLst>
                                      </p:cBhvr>
                                      <p:to>
                                        <p:strVal val="visible"/>
                                      </p:to>
                                    </p:set>
                                    <p:anim calcmode="lin" valueType="num">
                                      <p:cBhvr additive="base">
                                        <p:cTn id="33" dur="500" fill="hold"/>
                                        <p:tgtEl>
                                          <p:spTgt spid="673795">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673795">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673795">
                                            <p:txEl>
                                              <p:pRg st="7" end="7"/>
                                            </p:txEl>
                                          </p:spTgt>
                                        </p:tgtEl>
                                        <p:attrNameLst>
                                          <p:attrName>style.visibility</p:attrName>
                                        </p:attrNameLst>
                                      </p:cBhvr>
                                      <p:to>
                                        <p:strVal val="visible"/>
                                      </p:to>
                                    </p:set>
                                    <p:anim calcmode="lin" valueType="num">
                                      <p:cBhvr additive="base">
                                        <p:cTn id="37" dur="500" fill="hold"/>
                                        <p:tgtEl>
                                          <p:spTgt spid="673795">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73795">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73795">
                                            <p:txEl>
                                              <p:pRg st="8" end="8"/>
                                            </p:txEl>
                                          </p:spTgt>
                                        </p:tgtEl>
                                        <p:attrNameLst>
                                          <p:attrName>style.visibility</p:attrName>
                                        </p:attrNameLst>
                                      </p:cBhvr>
                                      <p:to>
                                        <p:strVal val="visible"/>
                                      </p:to>
                                    </p:set>
                                    <p:anim calcmode="lin" valueType="num">
                                      <p:cBhvr additive="base">
                                        <p:cTn id="41" dur="500" fill="hold"/>
                                        <p:tgtEl>
                                          <p:spTgt spid="673795">
                                            <p:txEl>
                                              <p:pRg st="8" end="8"/>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67379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673795">
                                            <p:txEl>
                                              <p:pRg st="9" end="9"/>
                                            </p:txEl>
                                          </p:spTgt>
                                        </p:tgtEl>
                                        <p:attrNameLst>
                                          <p:attrName>style.visibility</p:attrName>
                                        </p:attrNameLst>
                                      </p:cBhvr>
                                      <p:to>
                                        <p:strVal val="visible"/>
                                      </p:to>
                                    </p:set>
                                    <p:anim calcmode="lin" valueType="num">
                                      <p:cBhvr additive="base">
                                        <p:cTn id="47" dur="500" fill="hold"/>
                                        <p:tgtEl>
                                          <p:spTgt spid="673795">
                                            <p:txEl>
                                              <p:pRg st="9" end="9"/>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673795">
                                            <p:txEl>
                                              <p:pRg st="9" end="9"/>
                                            </p:txEl>
                                          </p:spTgt>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73795">
                                            <p:txEl>
                                              <p:pRg st="10" end="10"/>
                                            </p:txEl>
                                          </p:spTgt>
                                        </p:tgtEl>
                                        <p:attrNameLst>
                                          <p:attrName>style.visibility</p:attrName>
                                        </p:attrNameLst>
                                      </p:cBhvr>
                                      <p:to>
                                        <p:strVal val="visible"/>
                                      </p:to>
                                    </p:set>
                                    <p:anim calcmode="lin" valueType="num">
                                      <p:cBhvr additive="base">
                                        <p:cTn id="51" dur="500" fill="hold"/>
                                        <p:tgtEl>
                                          <p:spTgt spid="673795">
                                            <p:txEl>
                                              <p:pRg st="10" end="1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673795">
                                            <p:txEl>
                                              <p:pRg st="10" end="10"/>
                                            </p:txEl>
                                          </p:spTgt>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73795">
                                            <p:txEl>
                                              <p:pRg st="11" end="11"/>
                                            </p:txEl>
                                          </p:spTgt>
                                        </p:tgtEl>
                                        <p:attrNameLst>
                                          <p:attrName>style.visibility</p:attrName>
                                        </p:attrNameLst>
                                      </p:cBhvr>
                                      <p:to>
                                        <p:strVal val="visible"/>
                                      </p:to>
                                    </p:set>
                                    <p:anim calcmode="lin" valueType="num">
                                      <p:cBhvr additive="base">
                                        <p:cTn id="55" dur="500" fill="hold"/>
                                        <p:tgtEl>
                                          <p:spTgt spid="673795">
                                            <p:txEl>
                                              <p:pRg st="11" end="11"/>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673795">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795"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a:noFill/>
          <a:ln/>
        </p:spPr>
        <p:txBody>
          <a:bodyPr lIns="90488" rIns="90488"/>
          <a:lstStyle/>
          <a:p>
            <a:r>
              <a:rPr lang="en-US"/>
              <a:t>Summary: Miss Rate Reduction</a:t>
            </a:r>
          </a:p>
        </p:txBody>
      </p:sp>
      <p:sp>
        <p:nvSpPr>
          <p:cNvPr id="657411" name="Rectangle 3"/>
          <p:cNvSpPr>
            <a:spLocks noGrp="1" noChangeArrowheads="1"/>
          </p:cNvSpPr>
          <p:nvPr>
            <p:ph type="body" idx="1"/>
          </p:nvPr>
        </p:nvSpPr>
        <p:spPr>
          <a:xfrm>
            <a:off x="704850" y="2178050"/>
            <a:ext cx="7562850" cy="4133850"/>
          </a:xfrm>
          <a:noFill/>
          <a:ln/>
        </p:spPr>
        <p:txBody>
          <a:bodyPr lIns="90488" rIns="90488"/>
          <a:lstStyle/>
          <a:p>
            <a:pPr>
              <a:lnSpc>
                <a:spcPct val="80000"/>
              </a:lnSpc>
            </a:pPr>
            <a:r>
              <a:rPr lang="en-US" sz="2000"/>
              <a:t>3 Cs: Compulsory, Capacity, Conflict</a:t>
            </a:r>
            <a:endParaRPr lang="en-US" sz="1600"/>
          </a:p>
          <a:p>
            <a:pPr lvl="1">
              <a:lnSpc>
                <a:spcPct val="80000"/>
              </a:lnSpc>
              <a:buFontTx/>
              <a:buNone/>
            </a:pPr>
            <a:r>
              <a:rPr lang="en-US" sz="1600"/>
              <a:t>0. Larger cache</a:t>
            </a:r>
          </a:p>
          <a:p>
            <a:pPr lvl="1">
              <a:lnSpc>
                <a:spcPct val="80000"/>
              </a:lnSpc>
              <a:buFontTx/>
              <a:buNone/>
            </a:pPr>
            <a:r>
              <a:rPr lang="en-US" sz="1600"/>
              <a:t>1. Reduce Misses via Larger Block Size</a:t>
            </a:r>
          </a:p>
          <a:p>
            <a:pPr lvl="1">
              <a:lnSpc>
                <a:spcPct val="80000"/>
              </a:lnSpc>
              <a:buFontTx/>
              <a:buNone/>
            </a:pPr>
            <a:r>
              <a:rPr lang="en-US" sz="1600"/>
              <a:t>2. Reduce Misses via Higher Associativity</a:t>
            </a:r>
          </a:p>
          <a:p>
            <a:pPr lvl="1">
              <a:lnSpc>
                <a:spcPct val="80000"/>
              </a:lnSpc>
              <a:buFontTx/>
              <a:buNone/>
            </a:pPr>
            <a:r>
              <a:rPr lang="en-US" sz="1600"/>
              <a:t>3. Reducing Misses via Victim Cache</a:t>
            </a:r>
          </a:p>
          <a:p>
            <a:pPr lvl="1">
              <a:lnSpc>
                <a:spcPct val="80000"/>
              </a:lnSpc>
              <a:buFontTx/>
              <a:buNone/>
            </a:pPr>
            <a:r>
              <a:rPr lang="en-US" sz="1600"/>
              <a:t>4. Reducing Misses via Pseudo-Associativity</a:t>
            </a:r>
          </a:p>
          <a:p>
            <a:pPr lvl="1">
              <a:lnSpc>
                <a:spcPct val="80000"/>
              </a:lnSpc>
              <a:buFontTx/>
              <a:buNone/>
            </a:pPr>
            <a:r>
              <a:rPr lang="en-US" sz="1600"/>
              <a:t>5. Reducing Misses by HW Prefetching Instr, Data</a:t>
            </a:r>
          </a:p>
          <a:p>
            <a:pPr lvl="1">
              <a:lnSpc>
                <a:spcPct val="80000"/>
              </a:lnSpc>
              <a:buFontTx/>
              <a:buNone/>
            </a:pPr>
            <a:r>
              <a:rPr lang="en-US" sz="1600"/>
              <a:t>6. Reducing Misses by SW Prefetching Data</a:t>
            </a:r>
          </a:p>
          <a:p>
            <a:pPr lvl="1">
              <a:lnSpc>
                <a:spcPct val="80000"/>
              </a:lnSpc>
              <a:buFontTx/>
              <a:buNone/>
            </a:pPr>
            <a:r>
              <a:rPr lang="en-US" sz="1600"/>
              <a:t>7. Reducing Misses by Compiler Optimizations</a:t>
            </a:r>
          </a:p>
          <a:p>
            <a:pPr>
              <a:lnSpc>
                <a:spcPct val="80000"/>
              </a:lnSpc>
            </a:pPr>
            <a:r>
              <a:rPr lang="en-US" sz="2000"/>
              <a:t>Prefetching comes in two flavors:</a:t>
            </a:r>
          </a:p>
          <a:p>
            <a:pPr lvl="1">
              <a:lnSpc>
                <a:spcPct val="80000"/>
              </a:lnSpc>
            </a:pPr>
            <a:r>
              <a:rPr lang="en-US" sz="1600"/>
              <a:t>Binding prefetch: Requests load directly into register.</a:t>
            </a:r>
          </a:p>
          <a:p>
            <a:pPr lvl="2">
              <a:lnSpc>
                <a:spcPct val="80000"/>
              </a:lnSpc>
            </a:pPr>
            <a:r>
              <a:rPr lang="en-US" sz="1600"/>
              <a:t>Must be correct address and register!</a:t>
            </a:r>
          </a:p>
          <a:p>
            <a:pPr lvl="1">
              <a:lnSpc>
                <a:spcPct val="80000"/>
              </a:lnSpc>
            </a:pPr>
            <a:r>
              <a:rPr lang="en-US" sz="1600"/>
              <a:t>Non-Binding prefetch: Load into cache.  </a:t>
            </a:r>
          </a:p>
          <a:p>
            <a:pPr lvl="2">
              <a:lnSpc>
                <a:spcPct val="80000"/>
              </a:lnSpc>
            </a:pPr>
            <a:r>
              <a:rPr lang="en-US" sz="1600"/>
              <a:t>Can be incorrect.  Frees HW/SW to guess!</a:t>
            </a:r>
          </a:p>
        </p:txBody>
      </p:sp>
      <p:graphicFrame>
        <p:nvGraphicFramePr>
          <p:cNvPr id="657412" name="Object 4">
            <a:hlinkClick r:id="" action="ppaction://ole?verb=0"/>
          </p:cNvPr>
          <p:cNvGraphicFramePr>
            <a:graphicFrameLocks/>
          </p:cNvGraphicFramePr>
          <p:nvPr/>
        </p:nvGraphicFramePr>
        <p:xfrm>
          <a:off x="114300" y="1536700"/>
          <a:ext cx="8864600" cy="533400"/>
        </p:xfrm>
        <a:graphic>
          <a:graphicData uri="http://schemas.openxmlformats.org/presentationml/2006/ole">
            <mc:AlternateContent xmlns:mc="http://schemas.openxmlformats.org/markup-compatibility/2006">
              <mc:Choice xmlns:v="urn:schemas-microsoft-com:vml" Requires="v">
                <p:oleObj spid="_x0000_s109582" name="Equation" r:id="rId3" imgW="6657840" imgH="409320" progId="Equation.3">
                  <p:embed/>
                </p:oleObj>
              </mc:Choice>
              <mc:Fallback>
                <p:oleObj name="Equation" r:id="rId3" imgW="6657840" imgH="409320" progId="Equation.3">
                  <p:embed/>
                  <p:pic>
                    <p:nvPicPr>
                      <p:cNvPr id="0"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 y="1536700"/>
                        <a:ext cx="8864600" cy="533400"/>
                      </a:xfrm>
                      <a:prstGeom prst="rect">
                        <a:avLst/>
                      </a:prstGeom>
                      <a:noFill/>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57413" name="Oval 5"/>
          <p:cNvSpPr>
            <a:spLocks noChangeArrowheads="1"/>
          </p:cNvSpPr>
          <p:nvPr/>
        </p:nvSpPr>
        <p:spPr bwMode="auto">
          <a:xfrm>
            <a:off x="4565650" y="1631950"/>
            <a:ext cx="1079500" cy="355600"/>
          </a:xfrm>
          <a:prstGeom prst="ellipse">
            <a:avLst/>
          </a:prstGeom>
          <a:noFill/>
          <a:ln w="25400">
            <a:solidFill>
              <a:schemeClr val="hlink"/>
            </a:solidFill>
            <a:round/>
            <a:headEnd/>
            <a:tailEnd/>
          </a:ln>
          <a:effectLst/>
        </p:spPr>
        <p:txBody>
          <a:bodyPr wrap="none" anchor="ctr"/>
          <a:lstStyle/>
          <a:p>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6"/>
          <p:cNvSpPr>
            <a:spLocks noGrp="1"/>
          </p:cNvSpPr>
          <p:nvPr>
            <p:ph type="sldNum" sz="quarter" idx="12"/>
          </p:nvPr>
        </p:nvSpPr>
        <p:spPr/>
        <p:txBody>
          <a:bodyPr/>
          <a:lstStyle/>
          <a:p>
            <a:fld id="{C2A82044-1FBB-4B13-A18B-318C52BD74D1}" type="slidenum">
              <a:rPr lang="en-US"/>
              <a:pPr/>
              <a:t>3</a:t>
            </a:fld>
            <a:endParaRPr lang="en-US" b="0" dirty="0"/>
          </a:p>
        </p:txBody>
      </p:sp>
      <p:sp>
        <p:nvSpPr>
          <p:cNvPr id="721922" name="Rectangle 2"/>
          <p:cNvSpPr>
            <a:spLocks noGrp="1" noChangeArrowheads="1"/>
          </p:cNvSpPr>
          <p:nvPr>
            <p:ph type="title"/>
          </p:nvPr>
        </p:nvSpPr>
        <p:spPr>
          <a:noFill/>
          <a:ln/>
        </p:spPr>
        <p:txBody>
          <a:bodyPr lIns="90488" tIns="44450" rIns="90488" bIns="44450"/>
          <a:lstStyle/>
          <a:p>
            <a:r>
              <a:rPr lang="en-US" dirty="0"/>
              <a:t>Why More on Memory Hierarchy?</a:t>
            </a:r>
          </a:p>
        </p:txBody>
      </p:sp>
      <p:graphicFrame>
        <p:nvGraphicFramePr>
          <p:cNvPr id="722237" name="Object 317"/>
          <p:cNvGraphicFramePr>
            <a:graphicFrameLocks noGrp="1" noChangeAspect="1"/>
          </p:cNvGraphicFramePr>
          <p:nvPr>
            <p:ph sz="half" idx="2"/>
          </p:nvPr>
        </p:nvGraphicFramePr>
        <p:xfrm>
          <a:off x="0" y="1333500"/>
          <a:ext cx="8661400" cy="4978400"/>
        </p:xfrm>
        <a:graphic>
          <a:graphicData uri="http://schemas.openxmlformats.org/presentationml/2006/ole">
            <mc:AlternateContent xmlns:mc="http://schemas.openxmlformats.org/markup-compatibility/2006">
              <mc:Choice xmlns:v="urn:schemas-microsoft-com:vml" Requires="v">
                <p:oleObj spid="_x0000_s106510" name="Chart" r:id="rId4" imgW="4248150" imgH="2438400" progId="Excel.Sheet.8">
                  <p:embed/>
                </p:oleObj>
              </mc:Choice>
              <mc:Fallback>
                <p:oleObj name="Chart" r:id="rId4" imgW="4248150" imgH="2438400" progId="Excel.Sheet.8">
                  <p:embed/>
                  <p:pic>
                    <p:nvPicPr>
                      <p:cNvPr id="0" name="Picture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33500"/>
                        <a:ext cx="8661400" cy="4978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2551" name="Line 631"/>
          <p:cNvSpPr>
            <a:spLocks noChangeShapeType="1"/>
          </p:cNvSpPr>
          <p:nvPr/>
        </p:nvSpPr>
        <p:spPr bwMode="auto">
          <a:xfrm>
            <a:off x="6735763" y="2700338"/>
            <a:ext cx="0" cy="1803400"/>
          </a:xfrm>
          <a:prstGeom prst="line">
            <a:avLst/>
          </a:prstGeom>
          <a:noFill/>
          <a:ln w="25400">
            <a:solidFill>
              <a:srgbClr val="FC0128"/>
            </a:solidFill>
            <a:round/>
            <a:headEnd type="triangle" w="med" len="med"/>
            <a:tailEnd type="triangle" w="med" len="med"/>
          </a:ln>
          <a:effectLst/>
        </p:spPr>
        <p:txBody>
          <a:bodyPr wrap="none" anchor="ctr"/>
          <a:lstStyle/>
          <a:p>
            <a:endParaRPr lang="en-US" dirty="0"/>
          </a:p>
        </p:txBody>
      </p:sp>
      <p:sp>
        <p:nvSpPr>
          <p:cNvPr id="722552" name="Rectangle 632"/>
          <p:cNvSpPr>
            <a:spLocks noChangeArrowheads="1"/>
          </p:cNvSpPr>
          <p:nvPr/>
        </p:nvSpPr>
        <p:spPr bwMode="auto">
          <a:xfrm>
            <a:off x="6662738" y="3124200"/>
            <a:ext cx="2481262" cy="1003300"/>
          </a:xfrm>
          <a:prstGeom prst="rect">
            <a:avLst/>
          </a:prstGeom>
          <a:noFill/>
          <a:ln w="12700">
            <a:noFill/>
            <a:miter lim="800000"/>
            <a:headEnd/>
            <a:tailEnd/>
          </a:ln>
          <a:effectLst/>
        </p:spPr>
        <p:txBody>
          <a:bodyPr wrap="none" lIns="90488" tIns="44450" rIns="90488" bIns="44450">
            <a:spAutoFit/>
          </a:bodyPr>
          <a:lstStyle/>
          <a:p>
            <a:r>
              <a:rPr lang="en-US" sz="2000" dirty="0"/>
              <a:t>Processor-Memory</a:t>
            </a:r>
          </a:p>
          <a:p>
            <a:r>
              <a:rPr lang="en-US" sz="2000" dirty="0"/>
              <a:t>Performance Gap</a:t>
            </a:r>
          </a:p>
          <a:p>
            <a:r>
              <a:rPr lang="en-US" sz="2000" dirty="0"/>
              <a:t>Growing</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152400"/>
            <a:ext cx="9144000" cy="1038225"/>
          </a:xfrm>
          <a:noFill/>
          <a:ln/>
        </p:spPr>
        <p:txBody>
          <a:bodyPr lIns="63500" tIns="25400" rIns="63500" bIns="25400" anchor="t">
            <a:spAutoFit/>
          </a:bodyPr>
          <a:lstStyle/>
          <a:p>
            <a:r>
              <a:rPr lang="en-US" dirty="0"/>
              <a:t>The Goal: Illusion of large, fast, cheap memory</a:t>
            </a:r>
          </a:p>
        </p:txBody>
      </p:sp>
      <p:sp>
        <p:nvSpPr>
          <p:cNvPr id="57347" name="Rectangle 3"/>
          <p:cNvSpPr>
            <a:spLocks noGrp="1" noChangeArrowheads="1"/>
          </p:cNvSpPr>
          <p:nvPr>
            <p:ph type="body" idx="1"/>
          </p:nvPr>
        </p:nvSpPr>
        <p:spPr>
          <a:xfrm>
            <a:off x="457200" y="1371600"/>
            <a:ext cx="8191500" cy="4427879"/>
          </a:xfrm>
          <a:noFill/>
          <a:ln/>
        </p:spPr>
        <p:txBody>
          <a:bodyPr lIns="63500" tIns="25400" rIns="63500" bIns="25400">
            <a:spAutoFit/>
          </a:bodyPr>
          <a:lstStyle/>
          <a:p>
            <a:pPr marL="203200" indent="-203200"/>
            <a:r>
              <a:rPr lang="en-US" dirty="0"/>
              <a:t>Fact: Large memories are slow, fast memories are small</a:t>
            </a:r>
          </a:p>
          <a:p>
            <a:pPr marL="203200" indent="-203200"/>
            <a:r>
              <a:rPr lang="en-US" dirty="0"/>
              <a:t>How do we create a memory that is large, cheap and fast (most of the time)?</a:t>
            </a:r>
          </a:p>
          <a:p>
            <a:pPr marL="203200" indent="-203200"/>
            <a:r>
              <a:rPr lang="en-US" dirty="0"/>
              <a:t>Hierarchy of Levels</a:t>
            </a:r>
          </a:p>
          <a:p>
            <a:pPr lvl="1" indent="-190500"/>
            <a:r>
              <a:rPr lang="en-US" dirty="0"/>
              <a:t>Uses smaller and faster memory technologies close to the processor </a:t>
            </a:r>
          </a:p>
          <a:p>
            <a:pPr lvl="1" indent="-190500"/>
            <a:r>
              <a:rPr lang="en-US" dirty="0"/>
              <a:t>Fast access time in highest level of hierarchy</a:t>
            </a:r>
          </a:p>
          <a:p>
            <a:pPr lvl="1" indent="-190500"/>
            <a:r>
              <a:rPr lang="en-US" dirty="0"/>
              <a:t>Cheap, slow memory furthest from processor</a:t>
            </a:r>
          </a:p>
          <a:p>
            <a:pPr marL="203200" indent="-203200"/>
            <a:r>
              <a:rPr lang="en-US" dirty="0">
                <a:solidFill>
                  <a:srgbClr val="0070C0"/>
                </a:solidFill>
              </a:rPr>
              <a:t>The aim of memory hierarchy design is to have access time close to the highest level and size equal to the lowest level</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1143000"/>
          </a:xfrm>
        </p:spPr>
        <p:txBody>
          <a:bodyPr/>
          <a:lstStyle/>
          <a:p>
            <a:r>
              <a:rPr lang="en-US" dirty="0"/>
              <a:t>Memory Hierarchy</a:t>
            </a:r>
            <a:endParaRPr lang="en-AU" dirty="0"/>
          </a:p>
        </p:txBody>
      </p:sp>
      <p:sp>
        <p:nvSpPr>
          <p:cNvPr id="9" name="Text Box 5"/>
          <p:cNvSpPr txBox="1">
            <a:spLocks noChangeArrowheads="1"/>
          </p:cNvSpPr>
          <p:nvPr/>
        </p:nvSpPr>
        <p:spPr bwMode="auto">
          <a:xfrm rot="5400000">
            <a:off x="8265583" y="511587"/>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pic>
        <p:nvPicPr>
          <p:cNvPr id="1026" name="Picture 2"/>
          <p:cNvPicPr>
            <a:picLocks noChangeAspect="1" noChangeArrowheads="1"/>
          </p:cNvPicPr>
          <p:nvPr/>
        </p:nvPicPr>
        <p:blipFill>
          <a:blip r:embed="rId3" cstate="print"/>
          <a:srcRect/>
          <a:stretch>
            <a:fillRect/>
          </a:stretch>
        </p:blipFill>
        <p:spPr bwMode="auto">
          <a:xfrm>
            <a:off x="685800" y="1219200"/>
            <a:ext cx="7291536" cy="4842036"/>
          </a:xfrm>
          <a:prstGeom prst="rect">
            <a:avLst/>
          </a:prstGeom>
          <a:noFill/>
          <a:ln w="9525">
            <a:noFill/>
            <a:miter lim="800000"/>
            <a:headEnd/>
            <a:tailEnd/>
          </a:ln>
        </p:spPr>
      </p:pic>
    </p:spTree>
    <p:extLst>
      <p:ext uri="{BB962C8B-B14F-4D97-AF65-F5344CB8AC3E}">
        <p14:creationId xmlns:p14="http://schemas.microsoft.com/office/powerpoint/2010/main" val="1303385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1191"/>
            <a:ext cx="7162800" cy="837009"/>
          </a:xfrm>
        </p:spPr>
        <p:txBody>
          <a:bodyPr/>
          <a:lstStyle/>
          <a:p>
            <a:r>
              <a:rPr lang="en-US" dirty="0">
                <a:solidFill>
                  <a:srgbClr val="0070C0"/>
                </a:solidFill>
              </a:rPr>
              <a:t>Memory Hierarchy Design</a:t>
            </a:r>
            <a:endParaRPr lang="en-AU" dirty="0">
              <a:solidFill>
                <a:srgbClr val="0070C0"/>
              </a:solidFill>
            </a:endParaRPr>
          </a:p>
        </p:txBody>
      </p:sp>
      <p:sp>
        <p:nvSpPr>
          <p:cNvPr id="242691" name="Rectangle 3"/>
          <p:cNvSpPr>
            <a:spLocks noGrp="1" noChangeArrowheads="1"/>
          </p:cNvSpPr>
          <p:nvPr>
            <p:ph type="body" idx="1"/>
          </p:nvPr>
        </p:nvSpPr>
        <p:spPr>
          <a:xfrm>
            <a:off x="838200" y="858794"/>
            <a:ext cx="7162800" cy="5389605"/>
          </a:xfrm>
        </p:spPr>
        <p:txBody>
          <a:bodyPr/>
          <a:lstStyle/>
          <a:p>
            <a:pPr>
              <a:lnSpc>
                <a:spcPct val="90000"/>
              </a:lnSpc>
            </a:pPr>
            <a:r>
              <a:rPr lang="en-US" dirty="0"/>
              <a:t>Memory hierarchy design becomes more crucial with recent multi-core processors:</a:t>
            </a:r>
          </a:p>
          <a:p>
            <a:pPr lvl="1">
              <a:lnSpc>
                <a:spcPct val="90000"/>
              </a:lnSpc>
            </a:pPr>
            <a:r>
              <a:rPr lang="en-US" sz="2400" dirty="0"/>
              <a:t>Aggregate peak bandwidth grows with # cores:</a:t>
            </a:r>
          </a:p>
          <a:p>
            <a:pPr lvl="2">
              <a:lnSpc>
                <a:spcPct val="90000"/>
              </a:lnSpc>
            </a:pPr>
            <a:r>
              <a:rPr lang="en-US" sz="2000" dirty="0"/>
              <a:t>Intel Core i7 can generate two references per core per clock</a:t>
            </a:r>
          </a:p>
          <a:p>
            <a:pPr lvl="2">
              <a:lnSpc>
                <a:spcPct val="90000"/>
              </a:lnSpc>
            </a:pPr>
            <a:r>
              <a:rPr lang="en-US" sz="2000" dirty="0"/>
              <a:t>Four cores and 3.2 GHz clock</a:t>
            </a:r>
          </a:p>
          <a:p>
            <a:pPr lvl="3">
              <a:lnSpc>
                <a:spcPct val="90000"/>
              </a:lnSpc>
            </a:pPr>
            <a:r>
              <a:rPr lang="en-US" dirty="0"/>
              <a:t>25.6 billion 64-bit data references/second +</a:t>
            </a:r>
          </a:p>
          <a:p>
            <a:pPr lvl="3">
              <a:lnSpc>
                <a:spcPct val="90000"/>
              </a:lnSpc>
            </a:pPr>
            <a:r>
              <a:rPr lang="en-US" dirty="0"/>
              <a:t>12.8 billion 128-bit instruction references</a:t>
            </a:r>
          </a:p>
          <a:p>
            <a:pPr lvl="3">
              <a:lnSpc>
                <a:spcPct val="90000"/>
              </a:lnSpc>
            </a:pPr>
            <a:r>
              <a:rPr lang="en-US" dirty="0"/>
              <a:t>= 409.6 GB/s!</a:t>
            </a:r>
          </a:p>
          <a:p>
            <a:pPr lvl="2">
              <a:lnSpc>
                <a:spcPct val="90000"/>
              </a:lnSpc>
            </a:pPr>
            <a:r>
              <a:rPr lang="en-US" dirty="0"/>
              <a:t>DRAM bandwidth is only 6% of this (25 GB/s)</a:t>
            </a:r>
          </a:p>
          <a:p>
            <a:pPr lvl="2">
              <a:lnSpc>
                <a:spcPct val="90000"/>
              </a:lnSpc>
            </a:pPr>
            <a:r>
              <a:rPr lang="en-US" dirty="0"/>
              <a:t>Requires:</a:t>
            </a:r>
          </a:p>
          <a:p>
            <a:pPr lvl="3">
              <a:lnSpc>
                <a:spcPct val="90000"/>
              </a:lnSpc>
            </a:pPr>
            <a:r>
              <a:rPr lang="en-US" dirty="0"/>
              <a:t>Multi-port, pipelined caches</a:t>
            </a:r>
          </a:p>
          <a:p>
            <a:pPr lvl="3">
              <a:lnSpc>
                <a:spcPct val="90000"/>
              </a:lnSpc>
            </a:pPr>
            <a:r>
              <a:rPr lang="en-US" dirty="0"/>
              <a:t>Two levels of cache per core</a:t>
            </a:r>
          </a:p>
          <a:p>
            <a:pPr lvl="3">
              <a:lnSpc>
                <a:spcPct val="90000"/>
              </a:lnSpc>
            </a:pPr>
            <a:r>
              <a:rPr lang="en-US" dirty="0"/>
              <a:t>Shared third-level cache on chip</a:t>
            </a:r>
          </a:p>
        </p:txBody>
      </p:sp>
      <p:sp>
        <p:nvSpPr>
          <p:cNvPr id="6" name="Text Box 5"/>
          <p:cNvSpPr txBox="1">
            <a:spLocks noChangeArrowheads="1"/>
          </p:cNvSpPr>
          <p:nvPr/>
        </p:nvSpPr>
        <p:spPr bwMode="auto">
          <a:xfrm rot="5400000">
            <a:off x="8265583" y="511587"/>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spTree>
    <p:extLst>
      <p:ext uri="{BB962C8B-B14F-4D97-AF65-F5344CB8AC3E}">
        <p14:creationId xmlns:p14="http://schemas.microsoft.com/office/powerpoint/2010/main" val="2075287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a:xfrm>
            <a:off x="814388" y="157656"/>
            <a:ext cx="7162800" cy="967882"/>
          </a:xfrm>
        </p:spPr>
        <p:txBody>
          <a:bodyPr/>
          <a:lstStyle/>
          <a:p>
            <a:r>
              <a:rPr lang="en-AU" dirty="0">
                <a:solidFill>
                  <a:srgbClr val="0332B7"/>
                </a:solidFill>
              </a:rPr>
              <a:t>Multilevel On-Chip Caches</a:t>
            </a:r>
          </a:p>
        </p:txBody>
      </p:sp>
      <p:sp>
        <p:nvSpPr>
          <p:cNvPr id="384004" name="Text Box 4"/>
          <p:cNvSpPr txBox="1">
            <a:spLocks noChangeArrowheads="1"/>
          </p:cNvSpPr>
          <p:nvPr/>
        </p:nvSpPr>
        <p:spPr bwMode="auto">
          <a:xfrm rot="5400000">
            <a:off x="5928519" y="2848769"/>
            <a:ext cx="6064250" cy="366712"/>
          </a:xfrm>
          <a:prstGeom prst="rect">
            <a:avLst/>
          </a:prstGeom>
          <a:solidFill>
            <a:schemeClr val="accent1"/>
          </a:solidFill>
          <a:ln w="9525">
            <a:noFill/>
            <a:miter lim="800000"/>
            <a:headEnd/>
            <a:tailEnd/>
          </a:ln>
          <a:effectLst/>
        </p:spPr>
        <p:txBody>
          <a:bodyPr wrap="none">
            <a:spAutoFit/>
          </a:bodyPr>
          <a:lstStyle/>
          <a:p>
            <a:r>
              <a:rPr lang="en-US">
                <a:solidFill>
                  <a:schemeClr val="folHlink"/>
                </a:solidFill>
              </a:rPr>
              <a:t>§5.10 Real Stuff: The AMD Opteron X4 and Intel Nehalem</a:t>
            </a:r>
          </a:p>
        </p:txBody>
      </p:sp>
      <p:pic>
        <p:nvPicPr>
          <p:cNvPr id="384005" name="Picture 5" descr="f05-37-P374493"/>
          <p:cNvPicPr>
            <a:picLocks noChangeAspect="1" noChangeArrowheads="1"/>
          </p:cNvPicPr>
          <p:nvPr/>
        </p:nvPicPr>
        <p:blipFill>
          <a:blip r:embed="rId3" cstate="print"/>
          <a:srcRect/>
          <a:stretch>
            <a:fillRect/>
          </a:stretch>
        </p:blipFill>
        <p:spPr bwMode="auto">
          <a:xfrm>
            <a:off x="1116013" y="1552575"/>
            <a:ext cx="6264275" cy="4108450"/>
          </a:xfrm>
          <a:prstGeom prst="rect">
            <a:avLst/>
          </a:prstGeom>
          <a:noFill/>
        </p:spPr>
      </p:pic>
      <p:sp>
        <p:nvSpPr>
          <p:cNvPr id="384006" name="Text Box 6"/>
          <p:cNvSpPr txBox="1">
            <a:spLocks noChangeArrowheads="1"/>
          </p:cNvSpPr>
          <p:nvPr/>
        </p:nvSpPr>
        <p:spPr bwMode="auto">
          <a:xfrm>
            <a:off x="1023938" y="5799138"/>
            <a:ext cx="6776214" cy="646331"/>
          </a:xfrm>
          <a:prstGeom prst="rect">
            <a:avLst/>
          </a:prstGeom>
          <a:noFill/>
          <a:ln w="9525">
            <a:noFill/>
            <a:miter lim="800000"/>
            <a:headEnd/>
            <a:tailEnd/>
          </a:ln>
          <a:effectLst/>
        </p:spPr>
        <p:txBody>
          <a:bodyPr wrap="none">
            <a:spAutoFit/>
          </a:bodyPr>
          <a:lstStyle/>
          <a:p>
            <a:r>
              <a:rPr lang="en-AU" dirty="0"/>
              <a:t>Per core: 32KB L1 I-cache, 32KB L1 D-cache, 512KB L2 cache, </a:t>
            </a:r>
          </a:p>
          <a:p>
            <a:r>
              <a:rPr lang="en-AU" dirty="0"/>
              <a:t>8 MB L3 cache, 4-way interleaved, shared by all cores.</a:t>
            </a:r>
          </a:p>
        </p:txBody>
      </p:sp>
      <p:sp>
        <p:nvSpPr>
          <p:cNvPr id="384008" name="Text Box 8"/>
          <p:cNvSpPr txBox="1">
            <a:spLocks noChangeArrowheads="1"/>
          </p:cNvSpPr>
          <p:nvPr/>
        </p:nvSpPr>
        <p:spPr bwMode="auto">
          <a:xfrm>
            <a:off x="1023938" y="1125538"/>
            <a:ext cx="3371850" cy="366712"/>
          </a:xfrm>
          <a:prstGeom prst="rect">
            <a:avLst/>
          </a:prstGeom>
          <a:noFill/>
          <a:ln w="9525">
            <a:noFill/>
            <a:miter lim="800000"/>
            <a:headEnd/>
            <a:tailEnd/>
          </a:ln>
          <a:effectLst/>
        </p:spPr>
        <p:txBody>
          <a:bodyPr wrap="none">
            <a:spAutoFit/>
          </a:bodyPr>
          <a:lstStyle/>
          <a:p>
            <a:r>
              <a:rPr lang="en-AU" dirty="0"/>
              <a:t>Intel Nehalem 4-core processor</a:t>
            </a:r>
          </a:p>
        </p:txBody>
      </p:sp>
    </p:spTree>
    <p:extLst>
      <p:ext uri="{BB962C8B-B14F-4D97-AF65-F5344CB8AC3E}">
        <p14:creationId xmlns:p14="http://schemas.microsoft.com/office/powerpoint/2010/main" val="3341860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a:xfrm>
            <a:off x="838200" y="19496"/>
            <a:ext cx="7162800" cy="1143000"/>
          </a:xfrm>
        </p:spPr>
        <p:txBody>
          <a:bodyPr/>
          <a:lstStyle/>
          <a:p>
            <a:r>
              <a:rPr lang="en-AU" dirty="0">
                <a:solidFill>
                  <a:srgbClr val="0332B7"/>
                </a:solidFill>
              </a:rPr>
              <a:t>3-Level Cache Organization</a:t>
            </a:r>
          </a:p>
        </p:txBody>
      </p:sp>
      <p:graphicFrame>
        <p:nvGraphicFramePr>
          <p:cNvPr id="420942" name="Group 78"/>
          <p:cNvGraphicFramePr>
            <a:graphicFrameLocks noGrp="1"/>
          </p:cNvGraphicFramePr>
          <p:nvPr>
            <p:extLst>
              <p:ext uri="{D42A27DB-BD31-4B8C-83A1-F6EECF244321}">
                <p14:modId xmlns:p14="http://schemas.microsoft.com/office/powerpoint/2010/main" val="3028090501"/>
              </p:ext>
            </p:extLst>
          </p:nvPr>
        </p:nvGraphicFramePr>
        <p:xfrm>
          <a:off x="609600" y="978249"/>
          <a:ext cx="8278812" cy="4901502"/>
        </p:xfrm>
        <a:graphic>
          <a:graphicData uri="http://schemas.openxmlformats.org/drawingml/2006/table">
            <a:tbl>
              <a:tblPr/>
              <a:tblGrid>
                <a:gridCol w="1439862">
                  <a:extLst>
                    <a:ext uri="{9D8B030D-6E8A-4147-A177-3AD203B41FA5}">
                      <a16:colId xmlns:a16="http://schemas.microsoft.com/office/drawing/2014/main" val="20000"/>
                    </a:ext>
                  </a:extLst>
                </a:gridCol>
                <a:gridCol w="3419475">
                  <a:extLst>
                    <a:ext uri="{9D8B030D-6E8A-4147-A177-3AD203B41FA5}">
                      <a16:colId xmlns:a16="http://schemas.microsoft.com/office/drawing/2014/main" val="20001"/>
                    </a:ext>
                  </a:extLst>
                </a:gridCol>
                <a:gridCol w="3419475">
                  <a:extLst>
                    <a:ext uri="{9D8B030D-6E8A-4147-A177-3AD203B41FA5}">
                      <a16:colId xmlns:a16="http://schemas.microsoft.com/office/drawing/2014/main" val="20002"/>
                    </a:ext>
                  </a:extLst>
                </a:gridCol>
              </a:tblGrid>
              <a:tr h="18097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Intel Nehalem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AMD Opteron X4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097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L1 caches</a:t>
                      </a:r>
                      <a:br>
                        <a:rPr kumimoji="0" lang="en-AU" sz="1800" b="0" i="0" u="none" strike="noStrike" cap="none" normalizeH="0" baseline="0">
                          <a:ln>
                            <a:noFill/>
                          </a:ln>
                          <a:solidFill>
                            <a:schemeClr val="tx1"/>
                          </a:solidFill>
                          <a:effectLst/>
                          <a:latin typeface="Arial" charset="0"/>
                        </a:rPr>
                      </a:br>
                      <a:r>
                        <a:rPr kumimoji="0" lang="en-AU" sz="1800" b="0" i="0" u="none" strike="noStrike" cap="none" normalizeH="0" baseline="0">
                          <a:ln>
                            <a:noFill/>
                          </a:ln>
                          <a:solidFill>
                            <a:schemeClr val="tx1"/>
                          </a:solidFill>
                          <a:effectLst/>
                          <a:latin typeface="Arial" charset="0"/>
                        </a:rPr>
                        <a:t>(per 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dirty="0">
                          <a:ln>
                            <a:noFill/>
                          </a:ln>
                          <a:solidFill>
                            <a:schemeClr val="tx1"/>
                          </a:solidFill>
                          <a:effectLst/>
                          <a:latin typeface="Arial" charset="0"/>
                        </a:rPr>
                        <a:t>L1 I-cache: 32KB, 64-byte blocks, 4-way, </a:t>
                      </a:r>
                      <a:r>
                        <a:rPr kumimoji="0" lang="en-AU" sz="1800" b="0" i="0" u="none" strike="noStrike" cap="none" normalizeH="0" baseline="0" dirty="0" err="1">
                          <a:ln>
                            <a:noFill/>
                          </a:ln>
                          <a:solidFill>
                            <a:schemeClr val="tx1"/>
                          </a:solidFill>
                          <a:effectLst/>
                          <a:latin typeface="Arial" charset="0"/>
                        </a:rPr>
                        <a:t>approx</a:t>
                      </a:r>
                      <a:r>
                        <a:rPr kumimoji="0" lang="en-AU" sz="1800" b="0" i="0" u="none" strike="noStrike" cap="none" normalizeH="0" baseline="0" dirty="0">
                          <a:ln>
                            <a:noFill/>
                          </a:ln>
                          <a:solidFill>
                            <a:schemeClr val="tx1"/>
                          </a:solidFill>
                          <a:effectLst/>
                          <a:latin typeface="Arial" charset="0"/>
                        </a:rPr>
                        <a:t> LRU replacement, hit time n/a</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dirty="0">
                          <a:ln>
                            <a:noFill/>
                          </a:ln>
                          <a:solidFill>
                            <a:schemeClr val="tx1"/>
                          </a:solidFill>
                          <a:effectLst/>
                          <a:latin typeface="Arial" charset="0"/>
                        </a:rPr>
                        <a:t>L1 D-cache: 32KB, 64-byte blocks, 8-way, </a:t>
                      </a:r>
                      <a:r>
                        <a:rPr kumimoji="0" lang="en-AU" sz="1800" b="0" i="0" u="none" strike="noStrike" cap="none" normalizeH="0" baseline="0" dirty="0" err="1">
                          <a:ln>
                            <a:noFill/>
                          </a:ln>
                          <a:solidFill>
                            <a:schemeClr val="tx1"/>
                          </a:solidFill>
                          <a:effectLst/>
                          <a:latin typeface="Arial" charset="0"/>
                        </a:rPr>
                        <a:t>approx</a:t>
                      </a:r>
                      <a:r>
                        <a:rPr kumimoji="0" lang="en-AU" sz="1800" b="0" i="0" u="none" strike="noStrike" cap="none" normalizeH="0" baseline="0" dirty="0">
                          <a:ln>
                            <a:noFill/>
                          </a:ln>
                          <a:solidFill>
                            <a:schemeClr val="tx1"/>
                          </a:solidFill>
                          <a:effectLst/>
                          <a:latin typeface="Arial" charset="0"/>
                        </a:rPr>
                        <a:t> LRU replacement, write-back/allocate, hit time 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L1 I-cache: 32KB, 64-byte blocks, 2-way, LRU replacement, hit time 3 cycles</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L1 D-cache: 32KB, 64-byte blocks, 2-way, LRU replacement, write-back/allocate, hit time 9 cycles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9217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L2 unified cache</a:t>
                      </a:r>
                      <a:br>
                        <a:rPr kumimoji="0" lang="en-AU" sz="1800" b="0" i="0" u="none" strike="noStrike" cap="none" normalizeH="0" baseline="0">
                          <a:ln>
                            <a:noFill/>
                          </a:ln>
                          <a:solidFill>
                            <a:schemeClr val="tx1"/>
                          </a:solidFill>
                          <a:effectLst/>
                          <a:latin typeface="Arial" charset="0"/>
                        </a:rPr>
                      </a:br>
                      <a:r>
                        <a:rPr kumimoji="0" lang="en-AU" sz="1800" b="0" i="0" u="none" strike="noStrike" cap="none" normalizeH="0" baseline="0">
                          <a:ln>
                            <a:noFill/>
                          </a:ln>
                          <a:solidFill>
                            <a:schemeClr val="tx1"/>
                          </a:solidFill>
                          <a:effectLst/>
                          <a:latin typeface="Arial" charset="0"/>
                        </a:rPr>
                        <a:t>(per 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256KB, 64-byte blocks, 8-way, approx LRU replacement, write-back/allocate, hit time 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sz="1800" b="0" i="0" u="none" strike="noStrike" cap="none" normalizeH="0" baseline="0">
                          <a:ln>
                            <a:noFill/>
                          </a:ln>
                          <a:solidFill>
                            <a:schemeClr val="tx1"/>
                          </a:solidFill>
                          <a:effectLst/>
                          <a:latin typeface="Arial" charset="0"/>
                        </a:rPr>
                        <a:t>512KB, 64-byte blocks, 16-way, approx LRU replacement, write-back/allocate, hit time 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8903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L3 unified cache (shared)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8MB, 64-byte blocks, 16-way, replacement n/a, write-back/allocate, hit time 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a:ln>
                            <a:noFill/>
                          </a:ln>
                          <a:solidFill>
                            <a:schemeClr val="tx1"/>
                          </a:solidFill>
                          <a:effectLst/>
                          <a:latin typeface="Arial" charset="0"/>
                        </a:rPr>
                        <a:t>2MB, 64-byte blocks, 32-way, replace block shared by fewest cores, write-back/allocate, hit time 32 cycles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3050">
                <a:tc gridSpan="3">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AU" sz="1800" b="0" i="0" u="none" strike="noStrike" cap="none" normalizeH="0" baseline="0" dirty="0">
                          <a:ln>
                            <a:noFill/>
                          </a:ln>
                          <a:solidFill>
                            <a:schemeClr val="tx1"/>
                          </a:solidFill>
                          <a:effectLst/>
                          <a:latin typeface="Arial" charset="0"/>
                        </a:rPr>
                        <a:t>n/a: data not available</a:t>
                      </a:r>
                    </a:p>
                  </a:txBody>
                  <a:tcPr horzOverflow="overflow">
                    <a:lnL cap="flat">
                      <a:noFill/>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C1BA6B3A-F4F3-4377-9079-EB556968D927}"/>
              </a:ext>
            </a:extLst>
          </p:cNvPr>
          <p:cNvSpPr txBox="1"/>
          <p:nvPr/>
        </p:nvSpPr>
        <p:spPr>
          <a:xfrm>
            <a:off x="489665" y="5864678"/>
            <a:ext cx="8382000" cy="707886"/>
          </a:xfrm>
          <a:prstGeom prst="rect">
            <a:avLst/>
          </a:prstGeom>
          <a:noFill/>
        </p:spPr>
        <p:txBody>
          <a:bodyPr wrap="square" rtlCol="0">
            <a:spAutoFit/>
          </a:bodyPr>
          <a:lstStyle/>
          <a:p>
            <a:r>
              <a:rPr lang="en-US" dirty="0">
                <a:solidFill>
                  <a:srgbClr val="0070C0"/>
                </a:solidFill>
              </a:rPr>
              <a:t>Unified cache: Instructions and Data are put together in the same cache. </a:t>
            </a:r>
            <a:r>
              <a:rPr lang="en-US" dirty="0">
                <a:solidFill>
                  <a:srgbClr val="FF0000"/>
                </a:solidFill>
              </a:rPr>
              <a:t>Q: Why is L1 cache usually split?</a:t>
            </a:r>
          </a:p>
        </p:txBody>
      </p:sp>
    </p:spTree>
    <p:extLst>
      <p:ext uri="{BB962C8B-B14F-4D97-AF65-F5344CB8AC3E}">
        <p14:creationId xmlns:p14="http://schemas.microsoft.com/office/powerpoint/2010/main" val="397435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371600" y="152400"/>
            <a:ext cx="5600700" cy="544513"/>
          </a:xfrm>
          <a:noFill/>
          <a:ln/>
        </p:spPr>
        <p:txBody>
          <a:bodyPr wrap="none" lIns="63500" tIns="25400" rIns="63500" bIns="25400" anchor="t">
            <a:spAutoFit/>
          </a:bodyPr>
          <a:lstStyle/>
          <a:p>
            <a:r>
              <a:rPr lang="en-US">
                <a:latin typeface="Arial Narrow" pitchFamily="34" charset="0"/>
              </a:rPr>
              <a:t>Memory Hierarchy Technology</a:t>
            </a:r>
          </a:p>
        </p:txBody>
      </p:sp>
      <p:sp>
        <p:nvSpPr>
          <p:cNvPr id="100355" name="Rectangle 3"/>
          <p:cNvSpPr>
            <a:spLocks noGrp="1" noChangeArrowheads="1"/>
          </p:cNvSpPr>
          <p:nvPr>
            <p:ph type="body" idx="1"/>
          </p:nvPr>
        </p:nvSpPr>
        <p:spPr>
          <a:xfrm>
            <a:off x="685800" y="609600"/>
            <a:ext cx="8001000" cy="5834418"/>
          </a:xfrm>
          <a:noFill/>
          <a:ln/>
        </p:spPr>
        <p:txBody>
          <a:bodyPr lIns="63500" tIns="25400" rIns="63500" bIns="25400">
            <a:spAutoFit/>
          </a:bodyPr>
          <a:lstStyle/>
          <a:p>
            <a:pPr marL="203200" indent="-203200">
              <a:lnSpc>
                <a:spcPct val="95000"/>
              </a:lnSpc>
            </a:pPr>
            <a:r>
              <a:rPr lang="en-US" sz="2000" dirty="0"/>
              <a:t>Random Access:</a:t>
            </a:r>
          </a:p>
          <a:p>
            <a:pPr marL="508000" lvl="1" indent="-190500">
              <a:lnSpc>
                <a:spcPct val="95000"/>
              </a:lnSpc>
            </a:pPr>
            <a:r>
              <a:rPr lang="en-US" dirty="0"/>
              <a:t>“Random” is good: </a:t>
            </a:r>
            <a:r>
              <a:rPr lang="en-US" dirty="0">
                <a:solidFill>
                  <a:srgbClr val="0070C0"/>
                </a:solidFill>
              </a:rPr>
              <a:t>access time is the same for all locations</a:t>
            </a:r>
          </a:p>
          <a:p>
            <a:pPr marL="508000" lvl="1" indent="-190500">
              <a:lnSpc>
                <a:spcPct val="95000"/>
              </a:lnSpc>
            </a:pPr>
            <a:r>
              <a:rPr lang="en-US" dirty="0">
                <a:solidFill>
                  <a:schemeClr val="accent2"/>
                </a:solidFill>
              </a:rPr>
              <a:t>DRAM:</a:t>
            </a:r>
            <a:r>
              <a:rPr lang="en-US" dirty="0"/>
              <a:t> Dynamic Random Access Memory</a:t>
            </a:r>
          </a:p>
          <a:p>
            <a:pPr marL="965200" lvl="2" indent="-342900">
              <a:lnSpc>
                <a:spcPct val="95000"/>
              </a:lnSpc>
            </a:pPr>
            <a:r>
              <a:rPr lang="en-US" dirty="0"/>
              <a:t>High density, low power, cheap, slow</a:t>
            </a:r>
          </a:p>
          <a:p>
            <a:pPr marL="965200" lvl="2" indent="-342900">
              <a:lnSpc>
                <a:spcPct val="95000"/>
              </a:lnSpc>
            </a:pPr>
            <a:r>
              <a:rPr lang="en-US" dirty="0"/>
              <a:t>Dynamic: need to be “refreshed” regularly</a:t>
            </a:r>
          </a:p>
          <a:p>
            <a:pPr marL="508000" lvl="1" indent="-190500">
              <a:lnSpc>
                <a:spcPct val="95000"/>
              </a:lnSpc>
            </a:pPr>
            <a:r>
              <a:rPr lang="en-US" dirty="0">
                <a:solidFill>
                  <a:schemeClr val="accent2"/>
                </a:solidFill>
              </a:rPr>
              <a:t>SRAM:</a:t>
            </a:r>
            <a:r>
              <a:rPr lang="en-US" dirty="0"/>
              <a:t> Static Random Access Memory</a:t>
            </a:r>
          </a:p>
          <a:p>
            <a:pPr marL="965200" lvl="2" indent="-342900">
              <a:lnSpc>
                <a:spcPct val="95000"/>
              </a:lnSpc>
            </a:pPr>
            <a:r>
              <a:rPr lang="en-US" dirty="0"/>
              <a:t>Low density, high power, expensive, fast</a:t>
            </a:r>
          </a:p>
          <a:p>
            <a:pPr marL="965200" lvl="2" indent="-342900">
              <a:lnSpc>
                <a:spcPct val="95000"/>
              </a:lnSpc>
            </a:pPr>
            <a:r>
              <a:rPr lang="en-US" dirty="0"/>
              <a:t>Static: content will last “forever”(until lose power)</a:t>
            </a:r>
          </a:p>
          <a:p>
            <a:pPr marL="203200" indent="-203200">
              <a:lnSpc>
                <a:spcPct val="95000"/>
              </a:lnSpc>
            </a:pPr>
            <a:r>
              <a:rPr lang="en-US" sz="2000" dirty="0"/>
              <a:t>“Not-so-random” Access Technology:</a:t>
            </a:r>
          </a:p>
          <a:p>
            <a:pPr marL="508000" lvl="1" indent="-190500">
              <a:lnSpc>
                <a:spcPct val="95000"/>
              </a:lnSpc>
            </a:pPr>
            <a:r>
              <a:rPr lang="en-US" dirty="0"/>
              <a:t>Access time varies from location to location and from time to time</a:t>
            </a:r>
          </a:p>
          <a:p>
            <a:pPr marL="508000" lvl="1" indent="-190500">
              <a:lnSpc>
                <a:spcPct val="95000"/>
              </a:lnSpc>
            </a:pPr>
            <a:r>
              <a:rPr lang="en-US" dirty="0"/>
              <a:t>Examples: Disk, CDROM</a:t>
            </a:r>
          </a:p>
          <a:p>
            <a:pPr marL="203200" indent="-203200">
              <a:lnSpc>
                <a:spcPct val="95000"/>
              </a:lnSpc>
            </a:pPr>
            <a:r>
              <a:rPr lang="en-US" sz="2000" dirty="0"/>
              <a:t>Sequential Access Technology: access time linear in location (</a:t>
            </a:r>
            <a:r>
              <a:rPr lang="en-US" sz="2000" dirty="0" err="1"/>
              <a:t>e.g.,Tape</a:t>
            </a:r>
            <a:r>
              <a:rPr lang="en-US" sz="2000" dirty="0"/>
              <a:t>)</a:t>
            </a:r>
          </a:p>
          <a:p>
            <a:pPr marL="203200" indent="-203200">
              <a:lnSpc>
                <a:spcPct val="95000"/>
              </a:lnSpc>
            </a:pPr>
            <a:r>
              <a:rPr lang="en-US" sz="2000" dirty="0"/>
              <a:t>We will concentrate on random access technology</a:t>
            </a:r>
          </a:p>
          <a:p>
            <a:pPr marL="508000" lvl="1" indent="-190500">
              <a:lnSpc>
                <a:spcPct val="95000"/>
              </a:lnSpc>
            </a:pPr>
            <a:r>
              <a:rPr lang="en-US" dirty="0"/>
              <a:t>The Main Memory: DRAMs + Caches: SRAMs</a:t>
            </a:r>
          </a:p>
        </p:txBody>
      </p:sp>
    </p:spTree>
  </p:cSld>
  <p:clrMapOvr>
    <a:masterClrMapping/>
  </p:clrMapOvr>
  <p:transition>
    <p:wipe/>
  </p:transition>
</p:sld>
</file>

<file path=ppt/theme/theme1.xml><?xml version="1.0" encoding="utf-8"?>
<a:theme xmlns:a="http://schemas.openxmlformats.org/drawingml/2006/main" name="Default Desig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932</TotalTime>
  <Pages>45</Pages>
  <Words>2602</Words>
  <Application>Microsoft Office PowerPoint</Application>
  <PresentationFormat>Letter Paper (8.5x11 in)</PresentationFormat>
  <Paragraphs>368</Paragraphs>
  <Slides>27</Slides>
  <Notes>13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27</vt:i4>
      </vt:variant>
    </vt:vector>
  </HeadingPairs>
  <TitlesOfParts>
    <vt:vector size="36" baseType="lpstr">
      <vt:lpstr>Arial</vt:lpstr>
      <vt:lpstr>Arial Narrow</vt:lpstr>
      <vt:lpstr>Helvetica</vt:lpstr>
      <vt:lpstr>Symbol</vt:lpstr>
      <vt:lpstr>Times</vt:lpstr>
      <vt:lpstr>Wingdings</vt:lpstr>
      <vt:lpstr>Default Design</vt:lpstr>
      <vt:lpstr>Chart</vt:lpstr>
      <vt:lpstr>Equation</vt:lpstr>
      <vt:lpstr>Lecture 3: Appendix B (Read CS 161 material)  Memory Hierarchy—Ways to Reduce Misses</vt:lpstr>
      <vt:lpstr>Introduction</vt:lpstr>
      <vt:lpstr>Why More on Memory Hierarchy?</vt:lpstr>
      <vt:lpstr>The Goal: Illusion of large, fast, cheap memory</vt:lpstr>
      <vt:lpstr>Memory Hierarchy</vt:lpstr>
      <vt:lpstr>Memory Hierarchy Design</vt:lpstr>
      <vt:lpstr>Multilevel On-Chip Caches</vt:lpstr>
      <vt:lpstr>3-Level Cache Organization</vt:lpstr>
      <vt:lpstr>Memory Hierarchy Technology</vt:lpstr>
      <vt:lpstr>Review: Four Questions for Memory Hierarchy Designers</vt:lpstr>
      <vt:lpstr>CS 161: Cache Organization</vt:lpstr>
      <vt:lpstr>Example: 2-way Set Associative Cache</vt:lpstr>
      <vt:lpstr>Write Policy: Write-Through vs Write-Back</vt:lpstr>
      <vt:lpstr>Review: Cache performance</vt:lpstr>
      <vt:lpstr>EXAMPLE: Impact on Performance</vt:lpstr>
      <vt:lpstr>Unified vs Split Caches</vt:lpstr>
      <vt:lpstr>Where do misses come from?</vt:lpstr>
      <vt:lpstr>3Cs Absolute Miss Rate (SPEC92)</vt:lpstr>
      <vt:lpstr>PowerPoint Presentation</vt:lpstr>
      <vt:lpstr>How to Improve Cache Performance?</vt:lpstr>
      <vt:lpstr>Memory Hierarchy Basics</vt:lpstr>
      <vt:lpstr>Larger Block Size  (fixed size&amp;assoc)</vt:lpstr>
      <vt:lpstr>Fast Hit Time + Low Conflict =&gt; Victim Cache</vt:lpstr>
      <vt:lpstr>Reducing Misses by Hardware Prefetching of Instructions &amp; Data </vt:lpstr>
      <vt:lpstr>Hardware Prefetching</vt:lpstr>
      <vt:lpstr>Leave it to the Programmer?  Software Prefetching Data</vt:lpstr>
      <vt:lpstr>Summary: Miss Rate Reduction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6: Vector</dc:title>
  <dc:creator>David A. Patterson</dc:creator>
  <cp:lastModifiedBy>bhuyan</cp:lastModifiedBy>
  <cp:revision>113</cp:revision>
  <cp:lastPrinted>1998-02-26T08:30:57Z</cp:lastPrinted>
  <dcterms:created xsi:type="dcterms:W3CDTF">1996-09-13T16:50:33Z</dcterms:created>
  <dcterms:modified xsi:type="dcterms:W3CDTF">2018-01-16T19:54:07Z</dcterms:modified>
</cp:coreProperties>
</file>