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5"/>
  </p:notesMasterIdLst>
  <p:sldIdLst>
    <p:sldId id="256" r:id="rId2"/>
    <p:sldId id="339" r:id="rId3"/>
    <p:sldId id="341" r:id="rId4"/>
    <p:sldId id="348" r:id="rId5"/>
    <p:sldId id="342" r:id="rId6"/>
    <p:sldId id="336" r:id="rId7"/>
    <p:sldId id="332" r:id="rId8"/>
    <p:sldId id="338" r:id="rId9"/>
    <p:sldId id="277" r:id="rId10"/>
    <p:sldId id="283" r:id="rId11"/>
    <p:sldId id="284" r:id="rId12"/>
    <p:sldId id="296" r:id="rId13"/>
    <p:sldId id="297" r:id="rId14"/>
    <p:sldId id="287" r:id="rId15"/>
    <p:sldId id="325" r:id="rId16"/>
    <p:sldId id="321" r:id="rId17"/>
    <p:sldId id="343" r:id="rId18"/>
    <p:sldId id="344" r:id="rId19"/>
    <p:sldId id="345" r:id="rId20"/>
    <p:sldId id="347" r:id="rId21"/>
    <p:sldId id="346" r:id="rId22"/>
    <p:sldId id="326" r:id="rId23"/>
    <p:sldId id="305" r:id="rId24"/>
    <p:sldId id="331" r:id="rId25"/>
    <p:sldId id="293" r:id="rId26"/>
    <p:sldId id="322" r:id="rId27"/>
    <p:sldId id="329" r:id="rId28"/>
    <p:sldId id="306" r:id="rId29"/>
    <p:sldId id="301" r:id="rId30"/>
    <p:sldId id="316" r:id="rId31"/>
    <p:sldId id="317" r:id="rId32"/>
    <p:sldId id="318" r:id="rId33"/>
    <p:sldId id="295" r:id="rId34"/>
  </p:sldIdLst>
  <p:sldSz cx="9144000" cy="6858000" type="screen4x3"/>
  <p:notesSz cx="7086600" cy="9372600"/>
  <p:defaultTextStyle>
    <a:defPPr>
      <a:defRPr lang="en-US"/>
    </a:defPPr>
    <a:lvl1pPr algn="l" rtl="0" fontAlgn="base">
      <a:spcBef>
        <a:spcPct val="0"/>
      </a:spcBef>
      <a:spcAft>
        <a:spcPct val="0"/>
      </a:spcAft>
      <a:defRPr sz="2000" u="sng" kern="1200">
        <a:solidFill>
          <a:schemeClr val="tx1"/>
        </a:solidFill>
        <a:latin typeface="Comic Sans MS" pitchFamily="66" charset="0"/>
        <a:ea typeface="+mn-ea"/>
        <a:cs typeface="+mn-cs"/>
      </a:defRPr>
    </a:lvl1pPr>
    <a:lvl2pPr marL="457200" algn="l" rtl="0" fontAlgn="base">
      <a:spcBef>
        <a:spcPct val="0"/>
      </a:spcBef>
      <a:spcAft>
        <a:spcPct val="0"/>
      </a:spcAft>
      <a:defRPr sz="2000" u="sng" kern="1200">
        <a:solidFill>
          <a:schemeClr val="tx1"/>
        </a:solidFill>
        <a:latin typeface="Comic Sans MS" pitchFamily="66" charset="0"/>
        <a:ea typeface="+mn-ea"/>
        <a:cs typeface="+mn-cs"/>
      </a:defRPr>
    </a:lvl2pPr>
    <a:lvl3pPr marL="914400" algn="l" rtl="0" fontAlgn="base">
      <a:spcBef>
        <a:spcPct val="0"/>
      </a:spcBef>
      <a:spcAft>
        <a:spcPct val="0"/>
      </a:spcAft>
      <a:defRPr sz="2000" u="sng" kern="1200">
        <a:solidFill>
          <a:schemeClr val="tx1"/>
        </a:solidFill>
        <a:latin typeface="Comic Sans MS" pitchFamily="66" charset="0"/>
        <a:ea typeface="+mn-ea"/>
        <a:cs typeface="+mn-cs"/>
      </a:defRPr>
    </a:lvl3pPr>
    <a:lvl4pPr marL="1371600" algn="l" rtl="0" fontAlgn="base">
      <a:spcBef>
        <a:spcPct val="0"/>
      </a:spcBef>
      <a:spcAft>
        <a:spcPct val="0"/>
      </a:spcAft>
      <a:defRPr sz="2000" u="sng" kern="1200">
        <a:solidFill>
          <a:schemeClr val="tx1"/>
        </a:solidFill>
        <a:latin typeface="Comic Sans MS" pitchFamily="66" charset="0"/>
        <a:ea typeface="+mn-ea"/>
        <a:cs typeface="+mn-cs"/>
      </a:defRPr>
    </a:lvl4pPr>
    <a:lvl5pPr marL="1828800" algn="l" rtl="0" fontAlgn="base">
      <a:spcBef>
        <a:spcPct val="0"/>
      </a:spcBef>
      <a:spcAft>
        <a:spcPct val="0"/>
      </a:spcAft>
      <a:defRPr sz="2000" u="sng" kern="1200">
        <a:solidFill>
          <a:schemeClr val="tx1"/>
        </a:solidFill>
        <a:latin typeface="Comic Sans MS" pitchFamily="66" charset="0"/>
        <a:ea typeface="+mn-ea"/>
        <a:cs typeface="+mn-cs"/>
      </a:defRPr>
    </a:lvl5pPr>
    <a:lvl6pPr marL="2286000" algn="l" defTabSz="914400" rtl="0" eaLnBrk="1" latinLnBrk="0" hangingPunct="1">
      <a:defRPr sz="2000" u="sng" kern="1200">
        <a:solidFill>
          <a:schemeClr val="tx1"/>
        </a:solidFill>
        <a:latin typeface="Comic Sans MS" pitchFamily="66" charset="0"/>
        <a:ea typeface="+mn-ea"/>
        <a:cs typeface="+mn-cs"/>
      </a:defRPr>
    </a:lvl6pPr>
    <a:lvl7pPr marL="2743200" algn="l" defTabSz="914400" rtl="0" eaLnBrk="1" latinLnBrk="0" hangingPunct="1">
      <a:defRPr sz="2000" u="sng" kern="1200">
        <a:solidFill>
          <a:schemeClr val="tx1"/>
        </a:solidFill>
        <a:latin typeface="Comic Sans MS" pitchFamily="66" charset="0"/>
        <a:ea typeface="+mn-ea"/>
        <a:cs typeface="+mn-cs"/>
      </a:defRPr>
    </a:lvl7pPr>
    <a:lvl8pPr marL="3200400" algn="l" defTabSz="914400" rtl="0" eaLnBrk="1" latinLnBrk="0" hangingPunct="1">
      <a:defRPr sz="2000" u="sng" kern="1200">
        <a:solidFill>
          <a:schemeClr val="tx1"/>
        </a:solidFill>
        <a:latin typeface="Comic Sans MS" pitchFamily="66" charset="0"/>
        <a:ea typeface="+mn-ea"/>
        <a:cs typeface="+mn-cs"/>
      </a:defRPr>
    </a:lvl8pPr>
    <a:lvl9pPr marL="3657600" algn="l" defTabSz="914400" rtl="0" eaLnBrk="1" latinLnBrk="0" hangingPunct="1">
      <a:defRPr sz="2000" u="sng"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FF0000"/>
    <a:srgbClr val="CC00CC"/>
    <a:srgbClr val="008000"/>
    <a:srgbClr val="CB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70860" cy="46863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lvl1pPr>
              <a:defRPr sz="1200" u="none">
                <a:latin typeface="Arial" charset="0"/>
              </a:defRPr>
            </a:lvl1pPr>
          </a:lstStyle>
          <a:p>
            <a:endParaRPr lang="en-US"/>
          </a:p>
        </p:txBody>
      </p:sp>
      <p:sp>
        <p:nvSpPr>
          <p:cNvPr id="10243" name="Rectangle 3"/>
          <p:cNvSpPr>
            <a:spLocks noGrp="1" noChangeArrowheads="1"/>
          </p:cNvSpPr>
          <p:nvPr>
            <p:ph type="dt" idx="1"/>
          </p:nvPr>
        </p:nvSpPr>
        <p:spPr bwMode="auto">
          <a:xfrm>
            <a:off x="4014100" y="0"/>
            <a:ext cx="3070860" cy="46863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lvl1pPr algn="r">
              <a:defRPr sz="1200" u="none">
                <a:latin typeface="Arial" charset="0"/>
              </a:defRPr>
            </a:lvl1pPr>
          </a:lstStyle>
          <a:p>
            <a:endParaRPr lang="en-US"/>
          </a:p>
        </p:txBody>
      </p:sp>
      <p:sp>
        <p:nvSpPr>
          <p:cNvPr id="10244" name="Rectangle 4"/>
          <p:cNvSpPr>
            <a:spLocks noGrp="1" noRot="1" noChangeAspect="1" noChangeArrowheads="1" noTextEdit="1"/>
          </p:cNvSpPr>
          <p:nvPr>
            <p:ph type="sldImg" idx="2"/>
          </p:nvPr>
        </p:nvSpPr>
        <p:spPr bwMode="auto">
          <a:xfrm>
            <a:off x="1200150" y="703263"/>
            <a:ext cx="4686300" cy="3514725"/>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708660" y="4451985"/>
            <a:ext cx="5669280" cy="421767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6" name="Rectangle 6"/>
          <p:cNvSpPr>
            <a:spLocks noGrp="1" noChangeArrowheads="1"/>
          </p:cNvSpPr>
          <p:nvPr>
            <p:ph type="ftr" sz="quarter" idx="4"/>
          </p:nvPr>
        </p:nvSpPr>
        <p:spPr bwMode="auto">
          <a:xfrm>
            <a:off x="0" y="8902343"/>
            <a:ext cx="3070860" cy="468630"/>
          </a:xfrm>
          <a:prstGeom prst="rect">
            <a:avLst/>
          </a:prstGeom>
          <a:noFill/>
          <a:ln w="9525">
            <a:noFill/>
            <a:miter lim="800000"/>
            <a:headEnd/>
            <a:tailEnd/>
          </a:ln>
          <a:effectLst/>
        </p:spPr>
        <p:txBody>
          <a:bodyPr vert="horz" wrap="square" lIns="94046" tIns="47023" rIns="94046" bIns="47023" numCol="1" anchor="b" anchorCtr="0" compatLnSpc="1">
            <a:prstTxWarp prst="textNoShape">
              <a:avLst/>
            </a:prstTxWarp>
          </a:bodyPr>
          <a:lstStyle>
            <a:lvl1pPr>
              <a:defRPr sz="1200" u="none">
                <a:latin typeface="Arial" charset="0"/>
              </a:defRPr>
            </a:lvl1pPr>
          </a:lstStyle>
          <a:p>
            <a:endParaRPr lang="en-US"/>
          </a:p>
        </p:txBody>
      </p:sp>
      <p:sp>
        <p:nvSpPr>
          <p:cNvPr id="10247" name="Rectangle 7"/>
          <p:cNvSpPr>
            <a:spLocks noGrp="1" noChangeArrowheads="1"/>
          </p:cNvSpPr>
          <p:nvPr>
            <p:ph type="sldNum" sz="quarter" idx="5"/>
          </p:nvPr>
        </p:nvSpPr>
        <p:spPr bwMode="auto">
          <a:xfrm>
            <a:off x="4014100" y="8902343"/>
            <a:ext cx="3070860" cy="468630"/>
          </a:xfrm>
          <a:prstGeom prst="rect">
            <a:avLst/>
          </a:prstGeom>
          <a:noFill/>
          <a:ln w="9525">
            <a:noFill/>
            <a:miter lim="800000"/>
            <a:headEnd/>
            <a:tailEnd/>
          </a:ln>
          <a:effectLst/>
        </p:spPr>
        <p:txBody>
          <a:bodyPr vert="horz" wrap="square" lIns="94046" tIns="47023" rIns="94046" bIns="47023" numCol="1" anchor="b" anchorCtr="0" compatLnSpc="1">
            <a:prstTxWarp prst="textNoShape">
              <a:avLst/>
            </a:prstTxWarp>
          </a:bodyPr>
          <a:lstStyle>
            <a:lvl1pPr algn="r">
              <a:defRPr sz="1200" u="none">
                <a:latin typeface="Arial" charset="0"/>
              </a:defRPr>
            </a:lvl1pPr>
          </a:lstStyle>
          <a:p>
            <a:fld id="{97728FD1-ECCE-4934-BBF8-648207318ADF}" type="slidenum">
              <a:rPr lang="en-US"/>
              <a:pPr/>
              <a:t>‹#›</a:t>
            </a:fld>
            <a:endParaRPr lang="en-US"/>
          </a:p>
        </p:txBody>
      </p:sp>
    </p:spTree>
    <p:extLst>
      <p:ext uri="{BB962C8B-B14F-4D97-AF65-F5344CB8AC3E}">
        <p14:creationId xmlns:p14="http://schemas.microsoft.com/office/powerpoint/2010/main" val="326276670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89CDF3-B437-4AE0-B5B8-F8C02E2A6324}" type="slidenum">
              <a:rPr lang="en-US"/>
              <a:pPr/>
              <a:t>1</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11996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457C1-F934-449E-A231-6596D720748A}" type="slidenum">
              <a:rPr lang="en-US"/>
              <a:pPr/>
              <a:t>14</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51220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4EBB7B72-1CFA-4CFB-98BC-EF7B52EA8A35}" type="datetime3">
              <a:rPr lang="en-AU"/>
              <a:pPr/>
              <a:t>26 January, 2017</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45CF4071-E8CE-4B98-97B4-4DC0DA31AF6B}" type="slidenum">
              <a:rPr lang="en-AU"/>
              <a:pPr/>
              <a:t>16</a:t>
            </a:fld>
            <a:endParaRPr lang="en-AU"/>
          </a:p>
        </p:txBody>
      </p:sp>
      <p:sp>
        <p:nvSpPr>
          <p:cNvPr id="431106" name="Rectangle 2"/>
          <p:cNvSpPr>
            <a:spLocks noGrp="1" noRot="1" noChangeAspect="1" noChangeArrowheads="1" noTextEdit="1"/>
          </p:cNvSpPr>
          <p:nvPr>
            <p:ph type="sldImg"/>
          </p:nvPr>
        </p:nvSpPr>
        <p:spPr>
          <a:ln/>
        </p:spPr>
      </p:sp>
      <p:sp>
        <p:nvSpPr>
          <p:cNvPr id="4311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87185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C28D0C-E103-4B80-A64F-6E565DD9A1D3}" type="slidenum">
              <a:rPr lang="en-US"/>
              <a:pPr/>
              <a:t>23</a:t>
            </a:fld>
            <a:endParaRPr lang="en-US"/>
          </a:p>
        </p:txBody>
      </p:sp>
      <p:sp>
        <p:nvSpPr>
          <p:cNvPr id="116738" name="Rectangle 2"/>
          <p:cNvSpPr>
            <a:spLocks noGrp="1" noChangeArrowheads="1"/>
          </p:cNvSpPr>
          <p:nvPr>
            <p:ph type="body" idx="1"/>
          </p:nvPr>
        </p:nvSpPr>
        <p:spPr bwMode="auto">
          <a:xfrm>
            <a:off x="534776" y="4451985"/>
            <a:ext cx="6103991" cy="4217670"/>
          </a:xfrm>
          <a:prstGeom prst="rect">
            <a:avLst/>
          </a:prstGeom>
          <a:noFill/>
          <a:ln w="12700">
            <a:miter lim="800000"/>
            <a:headEnd/>
            <a:tailEnd/>
          </a:ln>
        </p:spPr>
        <p:txBody>
          <a:bodyPr lIns="93066" tIns="45717" rIns="93066" bIns="45717"/>
          <a:lstStyle/>
          <a:p>
            <a:endParaRPr lang="en-US"/>
          </a:p>
        </p:txBody>
      </p:sp>
      <p:sp>
        <p:nvSpPr>
          <p:cNvPr id="116739" name="Rectangle 3"/>
          <p:cNvSpPr>
            <a:spLocks noGrp="1" noRot="1" noChangeAspect="1" noChangeArrowheads="1" noTextEdit="1"/>
          </p:cNvSpPr>
          <p:nvPr>
            <p:ph type="sldImg"/>
          </p:nvPr>
        </p:nvSpPr>
        <p:spPr bwMode="auto">
          <a:xfrm>
            <a:off x="1214438" y="601663"/>
            <a:ext cx="4668837" cy="3502025"/>
          </a:xfrm>
          <a:prstGeom prst="rect">
            <a:avLst/>
          </a:prstGeom>
          <a:noFill/>
          <a:ln w="12700">
            <a:miter lim="800000"/>
            <a:headEnd/>
            <a:tailEnd/>
          </a:ln>
        </p:spPr>
      </p:sp>
    </p:spTree>
    <p:extLst>
      <p:ext uri="{BB962C8B-B14F-4D97-AF65-F5344CB8AC3E}">
        <p14:creationId xmlns:p14="http://schemas.microsoft.com/office/powerpoint/2010/main" val="734190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558E2E-8F59-495C-88A8-3076335471AA}" type="slidenum">
              <a:rPr lang="en-US"/>
              <a:pPr/>
              <a:t>24</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03369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6D07D4-D19C-4F5D-A54E-B18B92900BC0}" type="slidenum">
              <a:rPr lang="en-US"/>
              <a:pPr/>
              <a:t>25</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87785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083C9A3F-C923-4CDD-8843-17744414E365}" type="datetime3">
              <a:rPr lang="en-AU"/>
              <a:pPr/>
              <a:t>26 January, 2017</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8A431BF4-F2C6-4762-996F-A512B89C8B4E}" type="slidenum">
              <a:rPr lang="en-AU"/>
              <a:pPr/>
              <a:t>26</a:t>
            </a:fld>
            <a:endParaRPr lang="en-AU"/>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61537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3B377F-3117-40DA-BE63-1C5358004462}" type="slidenum">
              <a:rPr lang="en-US"/>
              <a:pPr/>
              <a:t>28</a:t>
            </a:fld>
            <a:endParaRPr lang="en-US"/>
          </a:p>
        </p:txBody>
      </p:sp>
      <p:sp>
        <p:nvSpPr>
          <p:cNvPr id="118786" name="Rectangle 2"/>
          <p:cNvSpPr>
            <a:spLocks noGrp="1" noRot="1" noChangeAspect="1" noChangeArrowheads="1" noTextEdit="1"/>
          </p:cNvSpPr>
          <p:nvPr>
            <p:ph type="sldImg"/>
          </p:nvPr>
        </p:nvSpPr>
        <p:spPr bwMode="auto">
          <a:xfrm>
            <a:off x="1200150" y="703263"/>
            <a:ext cx="4686300" cy="3514725"/>
          </a:xfrm>
          <a:prstGeom prst="rect">
            <a:avLst/>
          </a:prstGeom>
          <a:solidFill>
            <a:srgbClr val="FFFFFF"/>
          </a:solidFill>
          <a:ln>
            <a:solidFill>
              <a:srgbClr val="000000"/>
            </a:solidFill>
            <a:miter lim="800000"/>
            <a:headEnd/>
            <a:tailEnd/>
          </a:ln>
        </p:spPr>
      </p:sp>
      <p:sp>
        <p:nvSpPr>
          <p:cNvPr id="118787" name="Rectangle 3"/>
          <p:cNvSpPr>
            <a:spLocks noGrp="1" noChangeArrowheads="1"/>
          </p:cNvSpPr>
          <p:nvPr>
            <p:ph type="body" idx="1"/>
          </p:nvPr>
        </p:nvSpPr>
        <p:spPr bwMode="auto">
          <a:xfrm>
            <a:off x="708660" y="4451985"/>
            <a:ext cx="5669280" cy="421767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1127045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54C116-BA05-46AF-B213-6211F020D6EA}" type="slidenum">
              <a:rPr lang="en-US"/>
              <a:pPr/>
              <a:t>29</a:t>
            </a:fld>
            <a:endParaRPr lang="en-US"/>
          </a:p>
        </p:txBody>
      </p:sp>
      <p:sp>
        <p:nvSpPr>
          <p:cNvPr id="104450" name="Rectangle 2"/>
          <p:cNvSpPr>
            <a:spLocks noGrp="1" noChangeArrowheads="1"/>
          </p:cNvSpPr>
          <p:nvPr>
            <p:ph type="body" idx="1"/>
          </p:nvPr>
        </p:nvSpPr>
        <p:spPr bwMode="auto">
          <a:xfrm>
            <a:off x="944880" y="4451985"/>
            <a:ext cx="5196840" cy="4217670"/>
          </a:xfrm>
          <a:prstGeom prst="rect">
            <a:avLst/>
          </a:prstGeom>
          <a:noFill/>
          <a:ln w="12700">
            <a:miter lim="800000"/>
            <a:headEnd/>
            <a:tailEnd/>
          </a:ln>
        </p:spPr>
        <p:txBody>
          <a:bodyPr lIns="93066" tIns="45717" rIns="93066" bIns="45717"/>
          <a:lstStyle/>
          <a:p>
            <a:r>
              <a:rPr lang="en-US"/>
              <a:t>Integer programs, major delay is branch stalls</a:t>
            </a:r>
          </a:p>
          <a:p>
            <a:endParaRPr lang="en-US"/>
          </a:p>
          <a:p>
            <a:r>
              <a:rPr lang="en-US"/>
              <a:t>FP its structural stalls</a:t>
            </a:r>
          </a:p>
        </p:txBody>
      </p:sp>
      <p:sp>
        <p:nvSpPr>
          <p:cNvPr id="104451" name="Rectangle 3"/>
          <p:cNvSpPr>
            <a:spLocks noGrp="1" noRot="1" noChangeAspect="1" noChangeArrowheads="1" noTextEdit="1"/>
          </p:cNvSpPr>
          <p:nvPr>
            <p:ph type="sldImg"/>
          </p:nvPr>
        </p:nvSpPr>
        <p:spPr bwMode="auto">
          <a:xfrm>
            <a:off x="1208088" y="709613"/>
            <a:ext cx="4670425" cy="3502025"/>
          </a:xfrm>
          <a:prstGeom prst="rect">
            <a:avLst/>
          </a:prstGeom>
          <a:noFill/>
          <a:ln w="12700" cap="flat">
            <a:solidFill>
              <a:schemeClr val="tx1"/>
            </a:solidFill>
            <a:miter lim="800000"/>
            <a:headEnd/>
            <a:tailEnd/>
          </a:ln>
        </p:spPr>
      </p:sp>
    </p:spTree>
    <p:extLst>
      <p:ext uri="{BB962C8B-B14F-4D97-AF65-F5344CB8AC3E}">
        <p14:creationId xmlns:p14="http://schemas.microsoft.com/office/powerpoint/2010/main" val="4018564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D37DC1-C009-4658-BCFA-DC19AB2DC5A1}" type="slidenum">
              <a:rPr lang="en-US"/>
              <a:pPr/>
              <a:t>32</a:t>
            </a:fld>
            <a:endParaRPr lang="en-US"/>
          </a:p>
        </p:txBody>
      </p:sp>
      <p:sp>
        <p:nvSpPr>
          <p:cNvPr id="288770" name="Rectangle 2"/>
          <p:cNvSpPr>
            <a:spLocks noGrp="1" noChangeArrowheads="1"/>
          </p:cNvSpPr>
          <p:nvPr>
            <p:ph type="body" idx="1"/>
          </p:nvPr>
        </p:nvSpPr>
        <p:spPr>
          <a:noFill/>
          <a:ln/>
        </p:spPr>
        <p:txBody>
          <a:bodyPr lIns="93058" tIns="45713" rIns="93058" bIns="45713"/>
          <a:lstStyle/>
          <a:p>
            <a:r>
              <a:rPr lang="en-US"/>
              <a:t>3 clocks doing work, 3 overhead (stall, branch, sub)</a:t>
            </a:r>
          </a:p>
        </p:txBody>
      </p:sp>
      <p:sp>
        <p:nvSpPr>
          <p:cNvPr id="288771" name="Rectangle 3"/>
          <p:cNvSpPr>
            <a:spLocks noGrp="1" noRot="1" noChangeAspect="1" noChangeArrowheads="1" noTextEdit="1"/>
          </p:cNvSpPr>
          <p:nvPr>
            <p:ph type="sldImg"/>
          </p:nvPr>
        </p:nvSpPr>
        <p:spPr>
          <a:xfrm>
            <a:off x="1208088" y="709613"/>
            <a:ext cx="4670425" cy="3502025"/>
          </a:xfrm>
          <a:ln w="12700" cap="flat">
            <a:solidFill>
              <a:schemeClr val="tx1"/>
            </a:solidFill>
          </a:ln>
        </p:spPr>
      </p:sp>
    </p:spTree>
    <p:extLst>
      <p:ext uri="{BB962C8B-B14F-4D97-AF65-F5344CB8AC3E}">
        <p14:creationId xmlns:p14="http://schemas.microsoft.com/office/powerpoint/2010/main" val="2875994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185DC8-13D6-4F0D-9519-B3AB9EAEDDDE}" type="slidenum">
              <a:rPr lang="en-US"/>
              <a:pPr/>
              <a:t>33</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69163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24E127AA-EDBA-4389-9A40-1129140A84EC}" type="datetime3">
              <a:rPr lang="en-AU"/>
              <a:pPr/>
              <a:t>26 January, 2017</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AAF08587-F63B-4396-A1F5-87293859C1E1}" type="slidenum">
              <a:rPr lang="en-AU"/>
              <a:pPr/>
              <a:t>5</a:t>
            </a:fld>
            <a:endParaRPr lang="en-AU"/>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8654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8902343"/>
            <a:ext cx="3070860" cy="468630"/>
          </a:xfrm>
          <a:prstGeom prst="rect">
            <a:avLst/>
          </a:prstGeom>
          <a:ln/>
        </p:spPr>
        <p:txBody>
          <a:bodyPr/>
          <a:lstStyle/>
          <a:p>
            <a:fld id="{703B377F-3117-40DA-BE63-1C5358004462}" type="slidenum">
              <a:rPr lang="en-US"/>
              <a:pPr/>
              <a:t>6</a:t>
            </a:fld>
            <a:endParaRPr lang="en-US"/>
          </a:p>
        </p:txBody>
      </p:sp>
      <p:sp>
        <p:nvSpPr>
          <p:cNvPr id="118786" name="Rectangle 2"/>
          <p:cNvSpPr>
            <a:spLocks noGrp="1" noRot="1" noChangeAspect="1" noChangeArrowheads="1" noTextEdit="1"/>
          </p:cNvSpPr>
          <p:nvPr>
            <p:ph type="sldImg"/>
          </p:nvPr>
        </p:nvSpPr>
        <p:spPr bwMode="auto">
          <a:xfrm>
            <a:off x="1200150" y="703263"/>
            <a:ext cx="4686300" cy="3514725"/>
          </a:xfrm>
          <a:prstGeom prst="rect">
            <a:avLst/>
          </a:prstGeom>
          <a:solidFill>
            <a:srgbClr val="FFFFFF"/>
          </a:solidFill>
          <a:ln>
            <a:solidFill>
              <a:srgbClr val="000000"/>
            </a:solidFill>
            <a:miter lim="800000"/>
            <a:headEnd/>
            <a:tailEnd/>
          </a:ln>
        </p:spPr>
      </p:sp>
      <p:sp>
        <p:nvSpPr>
          <p:cNvPr id="118787" name="Rectangle 3"/>
          <p:cNvSpPr>
            <a:spLocks noGrp="1" noChangeArrowheads="1"/>
          </p:cNvSpPr>
          <p:nvPr>
            <p:ph type="body" idx="1"/>
          </p:nvPr>
        </p:nvSpPr>
        <p:spPr bwMode="auto">
          <a:xfrm>
            <a:off x="708660" y="4451985"/>
            <a:ext cx="5669280" cy="421767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254533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8902343"/>
            <a:ext cx="3070860" cy="468630"/>
          </a:xfrm>
          <a:prstGeom prst="rect">
            <a:avLst/>
          </a:prstGeom>
          <a:ln/>
        </p:spPr>
        <p:txBody>
          <a:bodyPr/>
          <a:lstStyle/>
          <a:p>
            <a:fld id="{B354C116-BA05-46AF-B213-6211F020D6EA}" type="slidenum">
              <a:rPr lang="en-US"/>
              <a:pPr/>
              <a:t>8</a:t>
            </a:fld>
            <a:endParaRPr lang="en-US"/>
          </a:p>
        </p:txBody>
      </p:sp>
      <p:sp>
        <p:nvSpPr>
          <p:cNvPr id="104450" name="Rectangle 2"/>
          <p:cNvSpPr>
            <a:spLocks noGrp="1" noChangeArrowheads="1"/>
          </p:cNvSpPr>
          <p:nvPr>
            <p:ph type="body" idx="1"/>
          </p:nvPr>
        </p:nvSpPr>
        <p:spPr bwMode="auto">
          <a:xfrm>
            <a:off x="944880" y="4451985"/>
            <a:ext cx="5196840" cy="4217670"/>
          </a:xfrm>
          <a:prstGeom prst="rect">
            <a:avLst/>
          </a:prstGeom>
          <a:noFill/>
          <a:ln w="12700">
            <a:miter lim="800000"/>
            <a:headEnd/>
            <a:tailEnd/>
          </a:ln>
        </p:spPr>
        <p:txBody>
          <a:bodyPr lIns="93066" tIns="45717" rIns="93066" bIns="45717"/>
          <a:lstStyle/>
          <a:p>
            <a:r>
              <a:rPr lang="en-US"/>
              <a:t>Integer programs, major delay is branch stalls</a:t>
            </a:r>
          </a:p>
          <a:p>
            <a:endParaRPr lang="en-US"/>
          </a:p>
          <a:p>
            <a:r>
              <a:rPr lang="en-US"/>
              <a:t>FP its structural stalls</a:t>
            </a:r>
          </a:p>
        </p:txBody>
      </p:sp>
      <p:sp>
        <p:nvSpPr>
          <p:cNvPr id="104451" name="Rectangle 3"/>
          <p:cNvSpPr>
            <a:spLocks noGrp="1" noRot="1" noChangeAspect="1" noChangeArrowheads="1" noTextEdit="1"/>
          </p:cNvSpPr>
          <p:nvPr>
            <p:ph type="sldImg"/>
          </p:nvPr>
        </p:nvSpPr>
        <p:spPr bwMode="auto">
          <a:xfrm>
            <a:off x="1208088" y="709613"/>
            <a:ext cx="4670425" cy="3502025"/>
          </a:xfrm>
          <a:prstGeom prst="rect">
            <a:avLst/>
          </a:prstGeom>
          <a:noFill/>
          <a:ln w="12700" cap="flat">
            <a:solidFill>
              <a:schemeClr val="tx1"/>
            </a:solidFill>
            <a:miter lim="800000"/>
            <a:headEnd/>
            <a:tailEnd/>
          </a:ln>
        </p:spPr>
      </p:sp>
    </p:spTree>
    <p:extLst>
      <p:ext uri="{BB962C8B-B14F-4D97-AF65-F5344CB8AC3E}">
        <p14:creationId xmlns:p14="http://schemas.microsoft.com/office/powerpoint/2010/main" val="3514368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C7EA67-777B-41F8-BCD9-F338CDF34F26}" type="slidenum">
              <a:rPr lang="en-US"/>
              <a:pPr/>
              <a:t>9</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96713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4B4DBC-B63E-435A-AC3F-763856AEA06E}" type="slidenum">
              <a:rPr lang="en-US"/>
              <a:pPr/>
              <a:t>10</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23192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9E4C96-B871-4955-AB04-845321DEAEDA}" type="slidenum">
              <a:rPr lang="en-US"/>
              <a:pPr/>
              <a:t>11</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1695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B518BB-B637-49D9-B6BA-4D91E6B082F0}" type="slidenum">
              <a:rPr lang="en-US"/>
              <a:pPr/>
              <a:t>12</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5937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CE2F96-9F93-420A-AD4E-0F24F3FFA246}" type="slidenum">
              <a:rPr lang="en-US"/>
              <a:pPr/>
              <a:t>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3349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2A495C8-8DF0-42B9-85AE-B4635CC4673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4C35FD6-C589-4FCE-B120-E725A11282A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52400"/>
            <a:ext cx="1943100"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52400"/>
            <a:ext cx="5676900"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EF513A2-25C8-4896-AA22-8C4B173DCDB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371600"/>
            <a:ext cx="77724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3962400"/>
            <a:ext cx="77724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A1C8C14F-6223-43C5-B51B-C2A80897954C}"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371600"/>
            <a:ext cx="38100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D60BC3D3-8577-4C27-871A-28C4DAE5E46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467ABE-31F6-44D3-A6AB-48437703CDA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CF31A2-C231-4493-9B7C-F7C2300F96B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20AFEA8-6F38-476C-8A38-4F6FF296B3A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B733D64-AB3F-452C-A8BD-A7ED4A65890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9251A10-E651-439A-ACF7-DB33C0E01CE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98A0120-3FD8-4CF4-9242-C7B84A3B9B8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774A7DC-26C3-46EF-B006-501564A199D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24F775-3F59-4204-BE66-62B5399A729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152400"/>
            <a:ext cx="77724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685800" y="1371600"/>
            <a:ext cx="7772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u="none">
                <a:latin typeface="Times New Roman" pitchFamily="18" charset="0"/>
              </a:defRPr>
            </a:lvl1pPr>
          </a:lstStyle>
          <a:p>
            <a:endParaRPr lang="en-US"/>
          </a:p>
        </p:txBody>
      </p:sp>
      <p:sp>
        <p:nvSpPr>
          <p:cNvPr id="4101"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u="none">
                <a:latin typeface="Times New Roman" pitchFamily="18" charset="0"/>
              </a:defRPr>
            </a:lvl1pPr>
          </a:lstStyle>
          <a:p>
            <a:endParaRPr lang="en-US"/>
          </a:p>
        </p:txBody>
      </p:sp>
      <p:sp>
        <p:nvSpPr>
          <p:cNvPr id="4102" name="Rectangle 6"/>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u="none">
                <a:latin typeface="Times New Roman" pitchFamily="18" charset="0"/>
              </a:defRPr>
            </a:lvl1pPr>
          </a:lstStyle>
          <a:p>
            <a:fld id="{3291F753-550D-494A-A544-D8BDEE059F07}" type="slidenum">
              <a:rPr lang="en-US"/>
              <a:pPr/>
              <a:t>‹#›</a:t>
            </a:fld>
            <a:endParaRPr lang="en-US"/>
          </a:p>
        </p:txBody>
      </p:sp>
      <p:sp>
        <p:nvSpPr>
          <p:cNvPr id="4103" name="Line 7"/>
          <p:cNvSpPr>
            <a:spLocks noChangeShapeType="1"/>
          </p:cNvSpPr>
          <p:nvPr userDrawn="1"/>
        </p:nvSpPr>
        <p:spPr bwMode="auto">
          <a:xfrm>
            <a:off x="0" y="990600"/>
            <a:ext cx="9144000" cy="0"/>
          </a:xfrm>
          <a:prstGeom prst="line">
            <a:avLst/>
          </a:prstGeom>
          <a:noFill/>
          <a:ln w="38100" cmpd="dbl">
            <a:solidFill>
              <a:srgbClr val="0000FF"/>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lvl1pPr algn="ctr" rtl="0" fontAlgn="base">
        <a:spcBef>
          <a:spcPct val="0"/>
        </a:spcBef>
        <a:spcAft>
          <a:spcPct val="0"/>
        </a:spcAft>
        <a:defRPr sz="3200">
          <a:solidFill>
            <a:schemeClr val="tx2"/>
          </a:solidFill>
          <a:latin typeface="+mj-lt"/>
          <a:ea typeface="+mj-ea"/>
          <a:cs typeface="+mj-cs"/>
        </a:defRPr>
      </a:lvl1pPr>
      <a:lvl2pPr algn="ctr" rtl="0" fontAlgn="base">
        <a:spcBef>
          <a:spcPct val="0"/>
        </a:spcBef>
        <a:spcAft>
          <a:spcPct val="0"/>
        </a:spcAft>
        <a:defRPr sz="3200">
          <a:solidFill>
            <a:schemeClr val="tx2"/>
          </a:solidFill>
          <a:latin typeface="Comic Sans MS" pitchFamily="66" charset="0"/>
        </a:defRPr>
      </a:lvl2pPr>
      <a:lvl3pPr algn="ctr" rtl="0" fontAlgn="base">
        <a:spcBef>
          <a:spcPct val="0"/>
        </a:spcBef>
        <a:spcAft>
          <a:spcPct val="0"/>
        </a:spcAft>
        <a:defRPr sz="3200">
          <a:solidFill>
            <a:schemeClr val="tx2"/>
          </a:solidFill>
          <a:latin typeface="Comic Sans MS" pitchFamily="66" charset="0"/>
        </a:defRPr>
      </a:lvl3pPr>
      <a:lvl4pPr algn="ctr" rtl="0" fontAlgn="base">
        <a:spcBef>
          <a:spcPct val="0"/>
        </a:spcBef>
        <a:spcAft>
          <a:spcPct val="0"/>
        </a:spcAft>
        <a:defRPr sz="3200">
          <a:solidFill>
            <a:schemeClr val="tx2"/>
          </a:solidFill>
          <a:latin typeface="Comic Sans MS" pitchFamily="66" charset="0"/>
        </a:defRPr>
      </a:lvl4pPr>
      <a:lvl5pPr algn="ctr" rtl="0" fontAlgn="base">
        <a:spcBef>
          <a:spcPct val="0"/>
        </a:spcBef>
        <a:spcAft>
          <a:spcPct val="0"/>
        </a:spcAft>
        <a:defRPr sz="3200">
          <a:solidFill>
            <a:schemeClr val="tx2"/>
          </a:solidFill>
          <a:latin typeface="Comic Sans MS" pitchFamily="66" charset="0"/>
        </a:defRPr>
      </a:lvl5pPr>
      <a:lvl6pPr marL="457200" algn="ctr" rtl="0" fontAlgn="base">
        <a:spcBef>
          <a:spcPct val="0"/>
        </a:spcBef>
        <a:spcAft>
          <a:spcPct val="0"/>
        </a:spcAft>
        <a:defRPr sz="3200">
          <a:solidFill>
            <a:schemeClr val="tx2"/>
          </a:solidFill>
          <a:latin typeface="Comic Sans MS" pitchFamily="66" charset="0"/>
        </a:defRPr>
      </a:lvl6pPr>
      <a:lvl7pPr marL="914400" algn="ctr" rtl="0" fontAlgn="base">
        <a:spcBef>
          <a:spcPct val="0"/>
        </a:spcBef>
        <a:spcAft>
          <a:spcPct val="0"/>
        </a:spcAft>
        <a:defRPr sz="3200">
          <a:solidFill>
            <a:schemeClr val="tx2"/>
          </a:solidFill>
          <a:latin typeface="Comic Sans MS" pitchFamily="66" charset="0"/>
        </a:defRPr>
      </a:lvl7pPr>
      <a:lvl8pPr marL="1371600" algn="ctr" rtl="0" fontAlgn="base">
        <a:spcBef>
          <a:spcPct val="0"/>
        </a:spcBef>
        <a:spcAft>
          <a:spcPct val="0"/>
        </a:spcAft>
        <a:defRPr sz="3200">
          <a:solidFill>
            <a:schemeClr val="tx2"/>
          </a:solidFill>
          <a:latin typeface="Comic Sans MS" pitchFamily="66" charset="0"/>
        </a:defRPr>
      </a:lvl8pPr>
      <a:lvl9pPr marL="1828800" algn="ctr" rtl="0" fontAlgn="base">
        <a:spcBef>
          <a:spcPct val="0"/>
        </a:spcBef>
        <a:spcAft>
          <a:spcPct val="0"/>
        </a:spcAft>
        <a:defRPr sz="3200">
          <a:solidFill>
            <a:schemeClr val="tx2"/>
          </a:solidFill>
          <a:latin typeface="Comic Sans MS" pitchFamily="66" charset="0"/>
        </a:defRPr>
      </a:lvl9pPr>
    </p:titleStyle>
    <p:bodyStyle>
      <a:lvl1pPr marL="342900" indent="-342900" algn="l" rtl="0" fontAlgn="base">
        <a:spcBef>
          <a:spcPct val="20000"/>
        </a:spcBef>
        <a:spcAft>
          <a:spcPct val="0"/>
        </a:spcAft>
        <a:buChar char="•"/>
        <a:defRPr sz="2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6CD19981-FCF4-42AC-89B8-00B8ABAB290E}" type="slidenum">
              <a:rPr lang="en-US"/>
              <a:pPr/>
              <a:t>1</a:t>
            </a:fld>
            <a:endParaRPr lang="en-US"/>
          </a:p>
        </p:txBody>
      </p:sp>
      <p:sp>
        <p:nvSpPr>
          <p:cNvPr id="2050" name="Rectangle 2"/>
          <p:cNvSpPr>
            <a:spLocks noGrp="1" noChangeArrowheads="1"/>
          </p:cNvSpPr>
          <p:nvPr>
            <p:ph type="ctrTitle"/>
          </p:nvPr>
        </p:nvSpPr>
        <p:spPr/>
        <p:txBody>
          <a:bodyPr/>
          <a:lstStyle/>
          <a:p>
            <a:r>
              <a:rPr lang="en-US" sz="3600" dirty="0">
                <a:solidFill>
                  <a:srgbClr val="990000"/>
                </a:solidFill>
              </a:rPr>
              <a:t>Lecture </a:t>
            </a:r>
            <a:r>
              <a:rPr lang="en-US" sz="3600" dirty="0" smtClean="0">
                <a:solidFill>
                  <a:srgbClr val="990000"/>
                </a:solidFill>
              </a:rPr>
              <a:t>4</a:t>
            </a:r>
            <a:r>
              <a:rPr lang="en-US" sz="3600" dirty="0">
                <a:solidFill>
                  <a:srgbClr val="990000"/>
                </a:solidFill>
              </a:rPr>
              <a:t/>
            </a:r>
            <a:br>
              <a:rPr lang="en-US" sz="3600" dirty="0">
                <a:solidFill>
                  <a:srgbClr val="990000"/>
                </a:solidFill>
              </a:rPr>
            </a:br>
            <a:r>
              <a:rPr lang="en-US" b="1" dirty="0" smtClean="0">
                <a:solidFill>
                  <a:srgbClr val="990000"/>
                </a:solidFill>
              </a:rPr>
              <a:t>Pipeline Contd. (Appendix C)</a:t>
            </a:r>
            <a:endParaRPr lang="en-US" b="1" dirty="0">
              <a:solidFill>
                <a:srgbClr val="990000"/>
              </a:solidFill>
            </a:endParaRPr>
          </a:p>
        </p:txBody>
      </p:sp>
      <p:sp>
        <p:nvSpPr>
          <p:cNvPr id="2051" name="Rectangle 3"/>
          <p:cNvSpPr>
            <a:spLocks noGrp="1" noChangeArrowheads="1"/>
          </p:cNvSpPr>
          <p:nvPr>
            <p:ph type="subTitle" idx="1"/>
          </p:nvPr>
        </p:nvSpPr>
        <p:spPr/>
        <p:txBody>
          <a:bodyPr/>
          <a:lstStyle/>
          <a:p>
            <a:r>
              <a:rPr lang="en-US"/>
              <a:t>Instructor: L.N. Bhuyan</a:t>
            </a:r>
          </a:p>
        </p:txBody>
      </p:sp>
      <p:sp>
        <p:nvSpPr>
          <p:cNvPr id="2053" name="Rectangle 5"/>
          <p:cNvSpPr>
            <a:spLocks noChangeArrowheads="1"/>
          </p:cNvSpPr>
          <p:nvPr/>
        </p:nvSpPr>
        <p:spPr bwMode="auto">
          <a:xfrm>
            <a:off x="1841500" y="120650"/>
            <a:ext cx="5895975" cy="946150"/>
          </a:xfrm>
          <a:prstGeom prst="rect">
            <a:avLst/>
          </a:prstGeom>
          <a:noFill/>
          <a:ln w="9525">
            <a:noFill/>
            <a:miter lim="800000"/>
            <a:headEnd/>
            <a:tailEnd/>
          </a:ln>
          <a:effectLst/>
        </p:spPr>
        <p:txBody>
          <a:bodyPr wrap="none">
            <a:spAutoFit/>
          </a:bodyPr>
          <a:lstStyle/>
          <a:p>
            <a:pPr algn="ctr"/>
            <a:r>
              <a:rPr lang="en-US" sz="2800" b="1" u="none">
                <a:solidFill>
                  <a:schemeClr val="tx2"/>
                </a:solidFill>
              </a:rPr>
              <a:t>CS 203A</a:t>
            </a:r>
            <a:br>
              <a:rPr lang="en-US" sz="2800" b="1" u="none">
                <a:solidFill>
                  <a:schemeClr val="tx2"/>
                </a:solidFill>
              </a:rPr>
            </a:br>
            <a:r>
              <a:rPr lang="en-US" sz="2800" b="1" u="none">
                <a:solidFill>
                  <a:schemeClr val="tx2"/>
                </a:solidFill>
              </a:rPr>
              <a:t>Advanced Computer Architecture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77186A-1D5F-4B8D-8AB1-372854FBBB43}" type="slidenum">
              <a:rPr lang="en-US"/>
              <a:pPr/>
              <a:t>10</a:t>
            </a:fld>
            <a:endParaRPr lang="en-US" dirty="0"/>
          </a:p>
        </p:txBody>
      </p:sp>
      <p:sp>
        <p:nvSpPr>
          <p:cNvPr id="60418" name="Rectangle 2"/>
          <p:cNvSpPr>
            <a:spLocks noGrp="1" noChangeArrowheads="1"/>
          </p:cNvSpPr>
          <p:nvPr>
            <p:ph type="title"/>
          </p:nvPr>
        </p:nvSpPr>
        <p:spPr/>
        <p:txBody>
          <a:bodyPr/>
          <a:lstStyle/>
          <a:p>
            <a:r>
              <a:rPr lang="en-US"/>
              <a:t>WAR: Why do they exist?</a:t>
            </a:r>
            <a:br>
              <a:rPr lang="en-US"/>
            </a:br>
            <a:r>
              <a:rPr lang="en-US">
                <a:solidFill>
                  <a:srgbClr val="3333FF"/>
                </a:solidFill>
              </a:rPr>
              <a:t>(Antidependence)</a:t>
            </a:r>
          </a:p>
        </p:txBody>
      </p:sp>
      <p:sp>
        <p:nvSpPr>
          <p:cNvPr id="60419" name="Rectangle 3"/>
          <p:cNvSpPr>
            <a:spLocks noGrp="1" noChangeArrowheads="1"/>
          </p:cNvSpPr>
          <p:nvPr>
            <p:ph type="body" idx="1"/>
          </p:nvPr>
        </p:nvSpPr>
        <p:spPr/>
        <p:txBody>
          <a:bodyPr/>
          <a:lstStyle/>
          <a:p>
            <a:r>
              <a:rPr lang="en-US" sz="2400" dirty="0"/>
              <a:t>Recall WAR</a:t>
            </a:r>
          </a:p>
          <a:p>
            <a:pPr lvl="1">
              <a:buFontTx/>
              <a:buNone/>
            </a:pPr>
            <a:r>
              <a:rPr lang="en-US" sz="1400" dirty="0">
                <a:latin typeface="Arial Unicode MS" pitchFamily="34" charset="-128"/>
                <a:ea typeface="Arial Unicode MS" pitchFamily="34" charset="-128"/>
                <a:cs typeface="Arial Unicode MS" pitchFamily="34" charset="-128"/>
              </a:rPr>
              <a:t>add	R1, </a:t>
            </a:r>
            <a:r>
              <a:rPr lang="en-US" sz="1400" dirty="0">
                <a:solidFill>
                  <a:srgbClr val="3333FF"/>
                </a:solidFill>
                <a:latin typeface="Arial Unicode MS" pitchFamily="34" charset="-128"/>
                <a:ea typeface="Arial Unicode MS" pitchFamily="34" charset="-128"/>
                <a:cs typeface="Arial Unicode MS" pitchFamily="34" charset="-128"/>
              </a:rPr>
              <a:t>R2</a:t>
            </a:r>
            <a:r>
              <a:rPr lang="en-US" sz="1400" dirty="0">
                <a:latin typeface="Arial Unicode MS" pitchFamily="34" charset="-128"/>
                <a:ea typeface="Arial Unicode MS" pitchFamily="34" charset="-128"/>
                <a:cs typeface="Arial Unicode MS" pitchFamily="34" charset="-128"/>
              </a:rPr>
              <a:t>, R3</a:t>
            </a:r>
          </a:p>
          <a:p>
            <a:pPr lvl="1">
              <a:buFontTx/>
              <a:buNone/>
            </a:pPr>
            <a:r>
              <a:rPr lang="en-US" sz="1400" dirty="0">
                <a:latin typeface="Arial Unicode MS" pitchFamily="34" charset="-128"/>
                <a:ea typeface="Arial Unicode MS" pitchFamily="34" charset="-128"/>
                <a:cs typeface="Arial Unicode MS" pitchFamily="34" charset="-128"/>
              </a:rPr>
              <a:t>sub	</a:t>
            </a:r>
            <a:r>
              <a:rPr lang="en-US" sz="1400" dirty="0">
                <a:solidFill>
                  <a:srgbClr val="3333FF"/>
                </a:solidFill>
                <a:latin typeface="Arial Unicode MS" pitchFamily="34" charset="-128"/>
                <a:ea typeface="Arial Unicode MS" pitchFamily="34" charset="-128"/>
                <a:cs typeface="Arial Unicode MS" pitchFamily="34" charset="-128"/>
              </a:rPr>
              <a:t>R2</a:t>
            </a:r>
            <a:r>
              <a:rPr lang="en-US" sz="1400" dirty="0">
                <a:latin typeface="Arial Unicode MS" pitchFamily="34" charset="-128"/>
                <a:ea typeface="Arial Unicode MS" pitchFamily="34" charset="-128"/>
                <a:cs typeface="Arial Unicode MS" pitchFamily="34" charset="-128"/>
              </a:rPr>
              <a:t>, R4, R1</a:t>
            </a:r>
          </a:p>
          <a:p>
            <a:pPr lvl="1">
              <a:buFontTx/>
              <a:buNone/>
            </a:pPr>
            <a:r>
              <a:rPr lang="en-US" sz="1400" dirty="0">
                <a:latin typeface="Arial Unicode MS" pitchFamily="34" charset="-128"/>
                <a:ea typeface="Arial Unicode MS" pitchFamily="34" charset="-128"/>
                <a:cs typeface="Arial Unicode MS" pitchFamily="34" charset="-128"/>
              </a:rPr>
              <a:t>or	R1, R6, R3</a:t>
            </a:r>
          </a:p>
          <a:p>
            <a:r>
              <a:rPr lang="en-US" sz="2400" dirty="0"/>
              <a:t>Problem: swap means introducing false RAW </a:t>
            </a:r>
            <a:r>
              <a:rPr lang="en-US" sz="2400" dirty="0" smtClean="0"/>
              <a:t>hazards if sub finishes earlier than add</a:t>
            </a:r>
          </a:p>
          <a:p>
            <a:r>
              <a:rPr lang="en-US" sz="2400" dirty="0" smtClean="0"/>
              <a:t>Can’t happen in in-order pipeline since reads happen in ID but writes happen in WB</a:t>
            </a:r>
          </a:p>
          <a:p>
            <a:r>
              <a:rPr lang="en-US" sz="2400" dirty="0" smtClean="0"/>
              <a:t>Can happen in out-of-order reads, e.g. out-of-order execution</a:t>
            </a:r>
            <a:endParaRPr lang="en-US" sz="1600" dirty="0" smtClean="0">
              <a:latin typeface="Arial Unicode MS" pitchFamily="34" charset="-128"/>
              <a:ea typeface="Arial Unicode MS" pitchFamily="34" charset="-128"/>
              <a:cs typeface="Arial Unicode MS" pitchFamily="34" charset="-128"/>
            </a:endParaRPr>
          </a:p>
          <a:p>
            <a:r>
              <a:rPr lang="en-US" sz="2400" dirty="0" smtClean="0"/>
              <a:t>Artificial</a:t>
            </a:r>
            <a:r>
              <a:rPr lang="en-US" sz="2400" dirty="0"/>
              <a:t>: can be removed if sub used a different destination </a:t>
            </a:r>
            <a:r>
              <a:rPr lang="en-US" sz="2400" dirty="0" smtClean="0"/>
              <a:t>register =&gt; </a:t>
            </a:r>
            <a:r>
              <a:rPr lang="en-US" sz="2400" dirty="0" smtClean="0">
                <a:solidFill>
                  <a:srgbClr val="3333FF"/>
                </a:solidFill>
              </a:rPr>
              <a:t>Register Renaming</a:t>
            </a:r>
            <a:endParaRPr lang="en-US" sz="2400" dirty="0">
              <a:solidFill>
                <a:srgbClr val="3333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3B51DA0-D488-43AA-AEBC-4E2652A622C3}" type="slidenum">
              <a:rPr lang="en-US"/>
              <a:pPr/>
              <a:t>11</a:t>
            </a:fld>
            <a:endParaRPr lang="en-US"/>
          </a:p>
        </p:txBody>
      </p:sp>
      <p:sp>
        <p:nvSpPr>
          <p:cNvPr id="61442" name="Rectangle 2"/>
          <p:cNvSpPr>
            <a:spLocks noGrp="1" noChangeArrowheads="1"/>
          </p:cNvSpPr>
          <p:nvPr>
            <p:ph type="title"/>
          </p:nvPr>
        </p:nvSpPr>
        <p:spPr/>
        <p:txBody>
          <a:bodyPr/>
          <a:lstStyle/>
          <a:p>
            <a:r>
              <a:rPr lang="en-US" dirty="0"/>
              <a:t>WAW (Output </a:t>
            </a:r>
            <a:r>
              <a:rPr lang="en-US" dirty="0" err="1"/>
              <a:t>Depndence</a:t>
            </a:r>
            <a:r>
              <a:rPr lang="en-US" dirty="0"/>
              <a:t>) </a:t>
            </a:r>
          </a:p>
        </p:txBody>
      </p:sp>
      <p:sp>
        <p:nvSpPr>
          <p:cNvPr id="61443" name="Rectangle 3"/>
          <p:cNvSpPr>
            <a:spLocks noGrp="1" noChangeArrowheads="1"/>
          </p:cNvSpPr>
          <p:nvPr>
            <p:ph type="body" idx="1"/>
          </p:nvPr>
        </p:nvSpPr>
        <p:spPr/>
        <p:txBody>
          <a:bodyPr/>
          <a:lstStyle/>
          <a:p>
            <a:pPr lvl="2">
              <a:lnSpc>
                <a:spcPct val="90000"/>
              </a:lnSpc>
              <a:buFontTx/>
              <a:buNone/>
            </a:pPr>
            <a:r>
              <a:rPr lang="en-US" dirty="0"/>
              <a:t>add	</a:t>
            </a:r>
            <a:r>
              <a:rPr lang="en-US" dirty="0">
                <a:solidFill>
                  <a:srgbClr val="008000"/>
                </a:solidFill>
              </a:rPr>
              <a:t>R1</a:t>
            </a:r>
            <a:r>
              <a:rPr lang="en-US" dirty="0"/>
              <a:t>, R2, R3</a:t>
            </a:r>
          </a:p>
          <a:p>
            <a:pPr lvl="2">
              <a:lnSpc>
                <a:spcPct val="90000"/>
              </a:lnSpc>
              <a:buFontTx/>
              <a:buNone/>
            </a:pPr>
            <a:r>
              <a:rPr lang="en-US" dirty="0"/>
              <a:t>sub	R2, R4, R1</a:t>
            </a:r>
          </a:p>
          <a:p>
            <a:pPr lvl="2">
              <a:lnSpc>
                <a:spcPct val="90000"/>
              </a:lnSpc>
              <a:buFontTx/>
              <a:buNone/>
            </a:pPr>
            <a:r>
              <a:rPr lang="en-US" dirty="0"/>
              <a:t>or	</a:t>
            </a:r>
            <a:r>
              <a:rPr lang="en-US" dirty="0">
                <a:solidFill>
                  <a:srgbClr val="008000"/>
                </a:solidFill>
              </a:rPr>
              <a:t>R1</a:t>
            </a:r>
            <a:r>
              <a:rPr lang="en-US" dirty="0"/>
              <a:t>, R6, R3</a:t>
            </a:r>
          </a:p>
          <a:p>
            <a:pPr>
              <a:lnSpc>
                <a:spcPct val="90000"/>
              </a:lnSpc>
            </a:pPr>
            <a:r>
              <a:rPr lang="en-US" sz="2400" dirty="0"/>
              <a:t>Problem: </a:t>
            </a:r>
            <a:r>
              <a:rPr lang="en-US" sz="2400" dirty="0" smtClean="0"/>
              <a:t>Would </a:t>
            </a:r>
            <a:r>
              <a:rPr lang="en-US" sz="2400" dirty="0"/>
              <a:t>leave wrong value in R1 for the </a:t>
            </a:r>
            <a:r>
              <a:rPr lang="en-US" sz="2400" dirty="0" smtClean="0"/>
              <a:t>sub if it finishes earlier than add</a:t>
            </a:r>
          </a:p>
          <a:p>
            <a:pPr>
              <a:lnSpc>
                <a:spcPct val="90000"/>
              </a:lnSpc>
            </a:pPr>
            <a:r>
              <a:rPr lang="en-US" sz="2400" dirty="0" smtClean="0"/>
              <a:t>Can’t happen in in-order pipeline in which every instruction takes same cycles since writes are in-order</a:t>
            </a:r>
          </a:p>
          <a:p>
            <a:pPr>
              <a:lnSpc>
                <a:spcPct val="90000"/>
              </a:lnSpc>
            </a:pPr>
            <a:r>
              <a:rPr lang="en-US" sz="2400" dirty="0" smtClean="0"/>
              <a:t>Can happen in the presence of multi-pipeline operations, i.e., out-of-order writes</a:t>
            </a:r>
          </a:p>
          <a:p>
            <a:pPr>
              <a:lnSpc>
                <a:spcPct val="90000"/>
              </a:lnSpc>
            </a:pPr>
            <a:r>
              <a:rPr lang="en-US" sz="2400" dirty="0" smtClean="0"/>
              <a:t>Artificial</a:t>
            </a:r>
            <a:r>
              <a:rPr lang="en-US" sz="2400" dirty="0"/>
              <a:t>: using different destination register would </a:t>
            </a:r>
            <a:r>
              <a:rPr lang="en-US" sz="2400" dirty="0" smtClean="0"/>
              <a:t>solve =&gt; </a:t>
            </a:r>
            <a:r>
              <a:rPr lang="en-US" sz="2400" dirty="0" smtClean="0">
                <a:solidFill>
                  <a:srgbClr val="3333FF"/>
                </a:solidFill>
              </a:rPr>
              <a:t>Register Renaming</a:t>
            </a:r>
            <a:endParaRPr lang="en-US" sz="2400" dirty="0">
              <a:solidFill>
                <a:srgbClr val="3333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5"/>
          <p:cNvSpPr>
            <a:spLocks noGrp="1"/>
          </p:cNvSpPr>
          <p:nvPr>
            <p:ph type="sldNum" sz="quarter" idx="12"/>
          </p:nvPr>
        </p:nvSpPr>
        <p:spPr/>
        <p:txBody>
          <a:bodyPr/>
          <a:lstStyle/>
          <a:p>
            <a:fld id="{C5FAF13A-D93A-481D-88C2-755F090543C0}" type="slidenum">
              <a:rPr lang="en-US"/>
              <a:pPr/>
              <a:t>12</a:t>
            </a:fld>
            <a:endParaRPr lang="en-US"/>
          </a:p>
        </p:txBody>
      </p:sp>
      <p:sp>
        <p:nvSpPr>
          <p:cNvPr id="98306" name="Rectangle 2"/>
          <p:cNvSpPr>
            <a:spLocks noChangeArrowheads="1"/>
          </p:cNvSpPr>
          <p:nvPr/>
        </p:nvSpPr>
        <p:spPr bwMode="auto">
          <a:xfrm>
            <a:off x="914400" y="1219200"/>
            <a:ext cx="4038600" cy="2362200"/>
          </a:xfrm>
          <a:prstGeom prst="rect">
            <a:avLst/>
          </a:prstGeom>
          <a:noFill/>
          <a:ln w="9525">
            <a:noFill/>
            <a:miter lim="800000"/>
            <a:headEnd/>
            <a:tailEnd/>
          </a:ln>
          <a:effectLst/>
        </p:spPr>
        <p:txBody>
          <a:bodyPr wrap="none" anchor="ctr"/>
          <a:lstStyle/>
          <a:p>
            <a:r>
              <a:rPr lang="en-US" b="1" u="none">
                <a:latin typeface="Times New Roman" pitchFamily="18" charset="0"/>
              </a:rPr>
              <a:t>I1. Load R1, A /R1</a:t>
            </a:r>
            <a:r>
              <a:rPr lang="en-US" b="1" u="none">
                <a:latin typeface="Times New Roman" pitchFamily="18" charset="0"/>
                <a:sym typeface="Wingdings" pitchFamily="2" charset="2"/>
              </a:rPr>
              <a:t> Memory(A)/</a:t>
            </a:r>
          </a:p>
          <a:p>
            <a:r>
              <a:rPr lang="en-US" b="1" u="none">
                <a:latin typeface="Times New Roman" pitchFamily="18" charset="0"/>
                <a:sym typeface="Wingdings" pitchFamily="2" charset="2"/>
              </a:rPr>
              <a:t>I2. Add R2, R1 /R2  (R2)+(R1)/</a:t>
            </a:r>
          </a:p>
          <a:p>
            <a:r>
              <a:rPr lang="en-US" b="1" u="none">
                <a:latin typeface="Times New Roman" pitchFamily="18" charset="0"/>
                <a:sym typeface="Wingdings" pitchFamily="2" charset="2"/>
              </a:rPr>
              <a:t>I3. Add R3, R4 /R3  (R3)+(R4)/</a:t>
            </a:r>
          </a:p>
          <a:p>
            <a:r>
              <a:rPr lang="en-US" b="1" u="none">
                <a:latin typeface="Times New Roman" pitchFamily="18" charset="0"/>
                <a:sym typeface="Wingdings" pitchFamily="2" charset="2"/>
              </a:rPr>
              <a:t>I4. Mul R4, R5 /R4  (R4)*(R5)/</a:t>
            </a:r>
          </a:p>
          <a:p>
            <a:r>
              <a:rPr lang="en-US" b="1" u="none">
                <a:latin typeface="Times New Roman" pitchFamily="18" charset="0"/>
                <a:sym typeface="Wingdings" pitchFamily="2" charset="2"/>
              </a:rPr>
              <a:t>I5. Comp R6     /R6  Not(R6)/</a:t>
            </a:r>
          </a:p>
          <a:p>
            <a:r>
              <a:rPr lang="en-US" b="1" u="none">
                <a:latin typeface="Times New Roman" pitchFamily="18" charset="0"/>
                <a:sym typeface="Wingdings" pitchFamily="2" charset="2"/>
              </a:rPr>
              <a:t>I6. Mul R6, R7 /R6  (R6)*(R7)/</a:t>
            </a:r>
          </a:p>
        </p:txBody>
      </p:sp>
      <p:sp>
        <p:nvSpPr>
          <p:cNvPr id="98307" name="Rectangle 3"/>
          <p:cNvSpPr>
            <a:spLocks noChangeArrowheads="1"/>
          </p:cNvSpPr>
          <p:nvPr/>
        </p:nvSpPr>
        <p:spPr bwMode="auto">
          <a:xfrm>
            <a:off x="685800" y="3962400"/>
            <a:ext cx="7848600" cy="1676400"/>
          </a:xfrm>
          <a:prstGeom prst="rect">
            <a:avLst/>
          </a:prstGeom>
          <a:noFill/>
          <a:ln w="9525">
            <a:noFill/>
            <a:miter lim="800000"/>
            <a:headEnd/>
            <a:tailEnd/>
          </a:ln>
          <a:effectLst/>
        </p:spPr>
        <p:txBody>
          <a:bodyPr wrap="none" anchor="ctr"/>
          <a:lstStyle/>
          <a:p>
            <a:r>
              <a:rPr lang="en-US" sz="2400" u="none" dirty="0">
                <a:latin typeface="Times New Roman" pitchFamily="18" charset="0"/>
              </a:rPr>
              <a:t>      </a:t>
            </a:r>
            <a:r>
              <a:rPr lang="en-US" u="none" dirty="0">
                <a:latin typeface="Times New Roman" pitchFamily="18" charset="0"/>
              </a:rPr>
              <a:t>Due to Superscalar </a:t>
            </a:r>
            <a:r>
              <a:rPr lang="en-US" u="none" dirty="0" smtClean="0">
                <a:latin typeface="Times New Roman" pitchFamily="18" charset="0"/>
              </a:rPr>
              <a:t>(multi-pipeline) Processing</a:t>
            </a:r>
            <a:r>
              <a:rPr lang="en-US" u="none" dirty="0">
                <a:latin typeface="Times New Roman" pitchFamily="18" charset="0"/>
              </a:rPr>
              <a:t>, it is possible that I4 </a:t>
            </a:r>
            <a:endParaRPr lang="en-US" u="none" dirty="0" smtClean="0">
              <a:latin typeface="Times New Roman" pitchFamily="18" charset="0"/>
            </a:endParaRPr>
          </a:p>
          <a:p>
            <a:r>
              <a:rPr lang="en-US" u="none" dirty="0" smtClean="0">
                <a:latin typeface="Times New Roman" pitchFamily="18" charset="0"/>
              </a:rPr>
              <a:t>completes before I3 </a:t>
            </a:r>
            <a:r>
              <a:rPr lang="en-US" u="none" dirty="0">
                <a:latin typeface="Times New Roman" pitchFamily="18" charset="0"/>
              </a:rPr>
              <a:t>starts. Similarly the value of R6 depends on the </a:t>
            </a:r>
            <a:endParaRPr lang="en-US" u="none" dirty="0" smtClean="0">
              <a:latin typeface="Times New Roman" pitchFamily="18" charset="0"/>
            </a:endParaRPr>
          </a:p>
          <a:p>
            <a:r>
              <a:rPr lang="en-US" u="none" dirty="0" smtClean="0">
                <a:latin typeface="Times New Roman" pitchFamily="18" charset="0"/>
              </a:rPr>
              <a:t>beginning </a:t>
            </a:r>
            <a:r>
              <a:rPr lang="en-US" u="none" dirty="0">
                <a:latin typeface="Times New Roman" pitchFamily="18" charset="0"/>
              </a:rPr>
              <a:t>and end of </a:t>
            </a:r>
            <a:r>
              <a:rPr lang="en-US" u="none" dirty="0" smtClean="0">
                <a:latin typeface="Times New Roman" pitchFamily="18" charset="0"/>
              </a:rPr>
              <a:t>I5 and </a:t>
            </a:r>
            <a:r>
              <a:rPr lang="en-US" u="none" dirty="0">
                <a:latin typeface="Times New Roman" pitchFamily="18" charset="0"/>
              </a:rPr>
              <a:t>I6. Unpredictable result!</a:t>
            </a:r>
          </a:p>
          <a:p>
            <a:r>
              <a:rPr lang="en-US" u="none" dirty="0">
                <a:latin typeface="Times New Roman" pitchFamily="18" charset="0"/>
              </a:rPr>
              <a:t>      </a:t>
            </a:r>
          </a:p>
        </p:txBody>
      </p:sp>
      <p:sp>
        <p:nvSpPr>
          <p:cNvPr id="98308" name="Oval 4"/>
          <p:cNvSpPr>
            <a:spLocks noChangeArrowheads="1"/>
          </p:cNvSpPr>
          <p:nvPr/>
        </p:nvSpPr>
        <p:spPr bwMode="auto">
          <a:xfrm>
            <a:off x="5486400" y="914400"/>
            <a:ext cx="685800" cy="685800"/>
          </a:xfrm>
          <a:prstGeom prst="ellipse">
            <a:avLst/>
          </a:prstGeom>
          <a:noFill/>
          <a:ln w="28575">
            <a:solidFill>
              <a:schemeClr val="tx1"/>
            </a:solidFill>
            <a:round/>
            <a:headEnd/>
            <a:tailEnd/>
          </a:ln>
          <a:effectLst/>
        </p:spPr>
        <p:txBody>
          <a:bodyPr wrap="none" anchor="ctr"/>
          <a:lstStyle/>
          <a:p>
            <a:pPr algn="ctr"/>
            <a:r>
              <a:rPr lang="en-US" sz="2400" u="none" dirty="0">
                <a:latin typeface="Times New Roman" pitchFamily="18" charset="0"/>
              </a:rPr>
              <a:t>I1</a:t>
            </a:r>
          </a:p>
        </p:txBody>
      </p:sp>
      <p:sp>
        <p:nvSpPr>
          <p:cNvPr id="98309" name="Oval 5"/>
          <p:cNvSpPr>
            <a:spLocks noChangeArrowheads="1"/>
          </p:cNvSpPr>
          <p:nvPr/>
        </p:nvSpPr>
        <p:spPr bwMode="auto">
          <a:xfrm>
            <a:off x="6553200" y="9144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I3</a:t>
            </a:r>
          </a:p>
        </p:txBody>
      </p:sp>
      <p:sp>
        <p:nvSpPr>
          <p:cNvPr id="98310" name="Oval 6"/>
          <p:cNvSpPr>
            <a:spLocks noChangeArrowheads="1"/>
          </p:cNvSpPr>
          <p:nvPr/>
        </p:nvSpPr>
        <p:spPr bwMode="auto">
          <a:xfrm>
            <a:off x="7696200" y="9144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I5</a:t>
            </a:r>
          </a:p>
        </p:txBody>
      </p:sp>
      <p:sp>
        <p:nvSpPr>
          <p:cNvPr id="98311" name="Oval 7"/>
          <p:cNvSpPr>
            <a:spLocks noChangeArrowheads="1"/>
          </p:cNvSpPr>
          <p:nvPr/>
        </p:nvSpPr>
        <p:spPr bwMode="auto">
          <a:xfrm>
            <a:off x="77724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I6</a:t>
            </a:r>
          </a:p>
        </p:txBody>
      </p:sp>
      <p:sp>
        <p:nvSpPr>
          <p:cNvPr id="98312" name="Oval 8"/>
          <p:cNvSpPr>
            <a:spLocks noChangeArrowheads="1"/>
          </p:cNvSpPr>
          <p:nvPr/>
        </p:nvSpPr>
        <p:spPr bwMode="auto">
          <a:xfrm>
            <a:off x="65532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I4</a:t>
            </a:r>
          </a:p>
        </p:txBody>
      </p:sp>
      <p:sp>
        <p:nvSpPr>
          <p:cNvPr id="98313" name="Oval 9"/>
          <p:cNvSpPr>
            <a:spLocks noChangeArrowheads="1"/>
          </p:cNvSpPr>
          <p:nvPr/>
        </p:nvSpPr>
        <p:spPr bwMode="auto">
          <a:xfrm>
            <a:off x="54864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I2</a:t>
            </a:r>
          </a:p>
        </p:txBody>
      </p:sp>
      <p:sp>
        <p:nvSpPr>
          <p:cNvPr id="98314" name="Line 10"/>
          <p:cNvSpPr>
            <a:spLocks noChangeShapeType="1"/>
          </p:cNvSpPr>
          <p:nvPr/>
        </p:nvSpPr>
        <p:spPr bwMode="auto">
          <a:xfrm>
            <a:off x="58420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5" name="Line 11"/>
          <p:cNvSpPr>
            <a:spLocks noChangeShapeType="1"/>
          </p:cNvSpPr>
          <p:nvPr/>
        </p:nvSpPr>
        <p:spPr bwMode="auto">
          <a:xfrm>
            <a:off x="69342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6" name="Line 12"/>
          <p:cNvSpPr>
            <a:spLocks noChangeShapeType="1"/>
          </p:cNvSpPr>
          <p:nvPr/>
        </p:nvSpPr>
        <p:spPr bwMode="auto">
          <a:xfrm>
            <a:off x="80772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7" name="Line 13"/>
          <p:cNvSpPr>
            <a:spLocks noChangeShapeType="1"/>
          </p:cNvSpPr>
          <p:nvPr/>
        </p:nvSpPr>
        <p:spPr bwMode="auto">
          <a:xfrm>
            <a:off x="6705600" y="1905000"/>
            <a:ext cx="381000" cy="0"/>
          </a:xfrm>
          <a:prstGeom prst="line">
            <a:avLst/>
          </a:prstGeom>
          <a:noFill/>
          <a:ln w="28575">
            <a:solidFill>
              <a:schemeClr val="tx1"/>
            </a:solidFill>
            <a:round/>
            <a:headEnd/>
            <a:tailEnd/>
          </a:ln>
          <a:effectLst/>
        </p:spPr>
        <p:txBody>
          <a:bodyPr/>
          <a:lstStyle/>
          <a:p>
            <a:endParaRPr lang="en-US"/>
          </a:p>
        </p:txBody>
      </p:sp>
      <p:sp>
        <p:nvSpPr>
          <p:cNvPr id="98318" name="Arc 14"/>
          <p:cNvSpPr>
            <a:spLocks/>
          </p:cNvSpPr>
          <p:nvPr/>
        </p:nvSpPr>
        <p:spPr bwMode="auto">
          <a:xfrm rot="-9029247">
            <a:off x="7620000" y="1600200"/>
            <a:ext cx="381000" cy="533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type="triangle" w="med" len="med"/>
            <a:tailEnd/>
          </a:ln>
          <a:effectLst/>
        </p:spPr>
        <p:txBody>
          <a:bodyPr wrap="none" anchor="ctr"/>
          <a:lstStyle/>
          <a:p>
            <a:endParaRPr lang="en-US"/>
          </a:p>
        </p:txBody>
      </p:sp>
      <p:sp>
        <p:nvSpPr>
          <p:cNvPr id="98319" name="Oval 15"/>
          <p:cNvSpPr>
            <a:spLocks noChangeArrowheads="1"/>
          </p:cNvSpPr>
          <p:nvPr/>
        </p:nvSpPr>
        <p:spPr bwMode="auto">
          <a:xfrm>
            <a:off x="7924800" y="1676400"/>
            <a:ext cx="304800" cy="228600"/>
          </a:xfrm>
          <a:prstGeom prst="ellipse">
            <a:avLst/>
          </a:prstGeom>
          <a:noFill/>
          <a:ln w="28575">
            <a:solidFill>
              <a:schemeClr val="tx1"/>
            </a:solidFill>
            <a:round/>
            <a:headEnd/>
            <a:tailEnd/>
          </a:ln>
          <a:effectLst/>
        </p:spPr>
        <p:txBody>
          <a:bodyPr wrap="none" anchor="ctr"/>
          <a:lstStyle/>
          <a:p>
            <a:endParaRPr lang="en-US"/>
          </a:p>
        </p:txBody>
      </p:sp>
      <p:sp>
        <p:nvSpPr>
          <p:cNvPr id="98320" name="Rectangle 16"/>
          <p:cNvSpPr>
            <a:spLocks noChangeArrowheads="1"/>
          </p:cNvSpPr>
          <p:nvPr/>
        </p:nvSpPr>
        <p:spPr bwMode="auto">
          <a:xfrm>
            <a:off x="5334000" y="3048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RAW</a:t>
            </a:r>
          </a:p>
        </p:txBody>
      </p:sp>
      <p:sp>
        <p:nvSpPr>
          <p:cNvPr id="98321" name="Rectangle 17"/>
          <p:cNvSpPr>
            <a:spLocks noChangeArrowheads="1"/>
          </p:cNvSpPr>
          <p:nvPr/>
        </p:nvSpPr>
        <p:spPr bwMode="auto">
          <a:xfrm>
            <a:off x="6400800" y="3048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WAR</a:t>
            </a:r>
          </a:p>
        </p:txBody>
      </p:sp>
      <p:sp>
        <p:nvSpPr>
          <p:cNvPr id="98322" name="Rectangle 18"/>
          <p:cNvSpPr>
            <a:spLocks noChangeArrowheads="1"/>
          </p:cNvSpPr>
          <p:nvPr/>
        </p:nvSpPr>
        <p:spPr bwMode="auto">
          <a:xfrm>
            <a:off x="7620000" y="4572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WAW and</a:t>
            </a:r>
          </a:p>
          <a:p>
            <a:pPr algn="ctr"/>
            <a:r>
              <a:rPr lang="en-US" u="none">
                <a:latin typeface="Times New Roman" pitchFamily="18" charset="0"/>
              </a:rPr>
              <a:t>RAW</a:t>
            </a:r>
          </a:p>
        </p:txBody>
      </p:sp>
      <p:sp>
        <p:nvSpPr>
          <p:cNvPr id="98323" name="Rectangle 19"/>
          <p:cNvSpPr>
            <a:spLocks noChangeArrowheads="1"/>
          </p:cNvSpPr>
          <p:nvPr/>
        </p:nvSpPr>
        <p:spPr bwMode="auto">
          <a:xfrm>
            <a:off x="5334000" y="3124200"/>
            <a:ext cx="838200" cy="304800"/>
          </a:xfrm>
          <a:prstGeom prst="rect">
            <a:avLst/>
          </a:prstGeom>
          <a:noFill/>
          <a:ln w="9525">
            <a:noFill/>
            <a:miter lim="800000"/>
            <a:headEnd/>
            <a:tailEnd/>
          </a:ln>
          <a:effectLst/>
        </p:spPr>
        <p:txBody>
          <a:bodyPr wrap="none" anchor="ctr"/>
          <a:lstStyle/>
          <a:p>
            <a:pPr algn="ctr"/>
            <a:r>
              <a:rPr lang="en-US" sz="1800" b="1" u="none" dirty="0">
                <a:solidFill>
                  <a:schemeClr val="accent1"/>
                </a:solidFill>
                <a:latin typeface="Times New Roman" pitchFamily="18" charset="0"/>
              </a:rPr>
              <a:t>Flow</a:t>
            </a:r>
          </a:p>
          <a:p>
            <a:pPr algn="ctr"/>
            <a:r>
              <a:rPr lang="en-US" sz="1800" b="1" u="none" dirty="0">
                <a:solidFill>
                  <a:schemeClr val="accent1"/>
                </a:solidFill>
                <a:latin typeface="Times New Roman" pitchFamily="18" charset="0"/>
              </a:rPr>
              <a:t>dependence</a:t>
            </a:r>
          </a:p>
        </p:txBody>
      </p:sp>
      <p:sp>
        <p:nvSpPr>
          <p:cNvPr id="98324" name="Rectangle 20"/>
          <p:cNvSpPr>
            <a:spLocks noChangeArrowheads="1"/>
          </p:cNvSpPr>
          <p:nvPr/>
        </p:nvSpPr>
        <p:spPr bwMode="auto">
          <a:xfrm>
            <a:off x="6553200" y="3124200"/>
            <a:ext cx="838200" cy="304800"/>
          </a:xfrm>
          <a:prstGeom prst="rect">
            <a:avLst/>
          </a:prstGeom>
          <a:noFill/>
          <a:ln w="9525">
            <a:noFill/>
            <a:miter lim="800000"/>
            <a:headEnd/>
            <a:tailEnd/>
          </a:ln>
          <a:effectLst/>
        </p:spPr>
        <p:txBody>
          <a:bodyPr wrap="none" anchor="ctr"/>
          <a:lstStyle/>
          <a:p>
            <a:pPr algn="ctr"/>
            <a:r>
              <a:rPr lang="en-US" sz="1800" b="1" u="none" dirty="0">
                <a:solidFill>
                  <a:schemeClr val="accent1"/>
                </a:solidFill>
                <a:latin typeface="Times New Roman" pitchFamily="18" charset="0"/>
              </a:rPr>
              <a:t>Anti-</a:t>
            </a:r>
          </a:p>
          <a:p>
            <a:pPr algn="ctr"/>
            <a:r>
              <a:rPr lang="en-US" sz="1800" b="1" u="none" dirty="0">
                <a:solidFill>
                  <a:schemeClr val="accent1"/>
                </a:solidFill>
                <a:latin typeface="Times New Roman" pitchFamily="18" charset="0"/>
              </a:rPr>
              <a:t>dependence</a:t>
            </a:r>
          </a:p>
        </p:txBody>
      </p:sp>
      <p:sp>
        <p:nvSpPr>
          <p:cNvPr id="98325" name="Rectangle 21"/>
          <p:cNvSpPr>
            <a:spLocks noChangeArrowheads="1"/>
          </p:cNvSpPr>
          <p:nvPr/>
        </p:nvSpPr>
        <p:spPr bwMode="auto">
          <a:xfrm>
            <a:off x="7696200" y="3124200"/>
            <a:ext cx="990600" cy="304800"/>
          </a:xfrm>
          <a:prstGeom prst="rect">
            <a:avLst/>
          </a:prstGeom>
          <a:noFill/>
          <a:ln w="9525">
            <a:noFill/>
            <a:miter lim="800000"/>
            <a:headEnd/>
            <a:tailEnd/>
          </a:ln>
          <a:effectLst/>
        </p:spPr>
        <p:txBody>
          <a:bodyPr wrap="none" anchor="ctr"/>
          <a:lstStyle/>
          <a:p>
            <a:pPr algn="ctr"/>
            <a:r>
              <a:rPr lang="en-US" sz="1800" b="1" u="none" dirty="0" smtClean="0">
                <a:solidFill>
                  <a:schemeClr val="accent1"/>
                </a:solidFill>
                <a:latin typeface="Times New Roman" pitchFamily="18" charset="0"/>
              </a:rPr>
              <a:t>Flow, Anti  </a:t>
            </a:r>
          </a:p>
          <a:p>
            <a:pPr algn="ctr"/>
            <a:r>
              <a:rPr lang="en-US" sz="1800" b="1" u="none" dirty="0" smtClean="0">
                <a:solidFill>
                  <a:schemeClr val="accent1"/>
                </a:solidFill>
                <a:latin typeface="Times New Roman" pitchFamily="18" charset="0"/>
              </a:rPr>
              <a:t>and Output</a:t>
            </a:r>
            <a:endParaRPr lang="en-US" sz="1800" b="1" u="none" dirty="0">
              <a:solidFill>
                <a:schemeClr val="accent1"/>
              </a:solidFill>
              <a:latin typeface="Times New Roman" pitchFamily="18" charset="0"/>
            </a:endParaRPr>
          </a:p>
          <a:p>
            <a:pPr algn="ctr"/>
            <a:r>
              <a:rPr lang="en-US" sz="1800" b="1" u="none" dirty="0" smtClean="0">
                <a:solidFill>
                  <a:schemeClr val="accent1"/>
                </a:solidFill>
                <a:latin typeface="Times New Roman" pitchFamily="18" charset="0"/>
              </a:rPr>
              <a:t>dependence,</a:t>
            </a:r>
            <a:endParaRPr lang="en-US" sz="1800" b="1" u="none" dirty="0">
              <a:solidFill>
                <a:schemeClr val="accent1"/>
              </a:solidFill>
              <a:latin typeface="Times New Roman" pitchFamily="18" charset="0"/>
            </a:endParaRPr>
          </a:p>
        </p:txBody>
      </p:sp>
      <p:sp>
        <p:nvSpPr>
          <p:cNvPr id="98326" name="Rectangle 22"/>
          <p:cNvSpPr>
            <a:spLocks noChangeArrowheads="1"/>
          </p:cNvSpPr>
          <p:nvPr/>
        </p:nvSpPr>
        <p:spPr bwMode="auto">
          <a:xfrm>
            <a:off x="914400" y="3276600"/>
            <a:ext cx="2057400" cy="457200"/>
          </a:xfrm>
          <a:prstGeom prst="rect">
            <a:avLst/>
          </a:prstGeom>
          <a:noFill/>
          <a:ln w="9525">
            <a:noFill/>
            <a:miter lim="800000"/>
            <a:headEnd/>
            <a:tailEnd/>
          </a:ln>
          <a:effectLst/>
        </p:spPr>
        <p:txBody>
          <a:bodyPr wrap="none" anchor="ctr">
            <a:spAutoFit/>
          </a:bodyPr>
          <a:lstStyle/>
          <a:p>
            <a:endParaRPr lang="en-US"/>
          </a:p>
        </p:txBody>
      </p:sp>
      <p:sp>
        <p:nvSpPr>
          <p:cNvPr id="98327" name="Rectangle 23"/>
          <p:cNvSpPr>
            <a:spLocks noChangeArrowheads="1"/>
          </p:cNvSpPr>
          <p:nvPr/>
        </p:nvSpPr>
        <p:spPr bwMode="auto">
          <a:xfrm>
            <a:off x="685800" y="3352800"/>
            <a:ext cx="838200" cy="533400"/>
          </a:xfrm>
          <a:prstGeom prst="rect">
            <a:avLst/>
          </a:prstGeom>
          <a:noFill/>
          <a:ln w="9525">
            <a:noFill/>
            <a:miter lim="800000"/>
            <a:headEnd/>
            <a:tailEnd/>
          </a:ln>
          <a:effectLst/>
        </p:spPr>
        <p:txBody>
          <a:bodyPr wrap="none" anchor="ctr">
            <a:spAutoFit/>
          </a:bodyPr>
          <a:lstStyle/>
          <a:p>
            <a:endParaRPr lang="en-US"/>
          </a:p>
        </p:txBody>
      </p:sp>
      <p:sp>
        <p:nvSpPr>
          <p:cNvPr id="98328" name="Oval 24"/>
          <p:cNvSpPr>
            <a:spLocks noChangeArrowheads="1"/>
          </p:cNvSpPr>
          <p:nvPr/>
        </p:nvSpPr>
        <p:spPr bwMode="auto">
          <a:xfrm>
            <a:off x="457200" y="3581400"/>
            <a:ext cx="457200" cy="533400"/>
          </a:xfrm>
          <a:prstGeom prst="ellipse">
            <a:avLst/>
          </a:prstGeom>
          <a:noFill/>
          <a:ln w="9525">
            <a:noFill/>
            <a:round/>
            <a:headEnd/>
            <a:tailEnd/>
          </a:ln>
          <a:effectLst/>
        </p:spPr>
        <p:txBody>
          <a:bodyPr wrap="none" anchor="ctr">
            <a:spAutoFit/>
          </a:bodyPr>
          <a:lstStyle/>
          <a:p>
            <a:endParaRPr lang="en-US"/>
          </a:p>
        </p:txBody>
      </p:sp>
      <p:sp>
        <p:nvSpPr>
          <p:cNvPr id="98329" name="Rectangle 25"/>
          <p:cNvSpPr>
            <a:spLocks noChangeArrowheads="1"/>
          </p:cNvSpPr>
          <p:nvPr/>
        </p:nvSpPr>
        <p:spPr bwMode="auto">
          <a:xfrm rot="-10800000">
            <a:off x="381000" y="1524000"/>
            <a:ext cx="381000" cy="1143000"/>
          </a:xfrm>
          <a:prstGeom prst="rect">
            <a:avLst/>
          </a:prstGeom>
          <a:noFill/>
          <a:ln w="9525">
            <a:noFill/>
            <a:miter lim="800000"/>
            <a:headEnd/>
            <a:tailEnd/>
          </a:ln>
          <a:effectLst/>
        </p:spPr>
        <p:txBody>
          <a:bodyPr vert="eaVert" wrap="none" anchor="ctr"/>
          <a:lstStyle/>
          <a:p>
            <a:pPr algn="ctr"/>
            <a:r>
              <a:rPr lang="en-US" u="none">
                <a:latin typeface="Times New Roman" pitchFamily="18" charset="0"/>
              </a:rPr>
              <a:t>Program order</a:t>
            </a:r>
          </a:p>
        </p:txBody>
      </p:sp>
      <p:sp>
        <p:nvSpPr>
          <p:cNvPr id="98330" name="Line 26"/>
          <p:cNvSpPr>
            <a:spLocks noChangeShapeType="1"/>
          </p:cNvSpPr>
          <p:nvPr/>
        </p:nvSpPr>
        <p:spPr bwMode="auto">
          <a:xfrm>
            <a:off x="762000" y="1295400"/>
            <a:ext cx="0" cy="1752600"/>
          </a:xfrm>
          <a:prstGeom prst="line">
            <a:avLst/>
          </a:prstGeom>
          <a:noFill/>
          <a:ln w="28575">
            <a:solidFill>
              <a:schemeClr val="tx1"/>
            </a:solidFill>
            <a:round/>
            <a:headEnd/>
            <a:tailEnd type="triangle" w="med" len="med"/>
          </a:ln>
          <a:effectLst/>
        </p:spPr>
        <p:txBody>
          <a:bodyPr/>
          <a:lstStyle/>
          <a:p>
            <a:endParaRPr lang="en-US"/>
          </a:p>
        </p:txBody>
      </p:sp>
      <p:sp>
        <p:nvSpPr>
          <p:cNvPr id="98331" name="Line 27"/>
          <p:cNvSpPr>
            <a:spLocks noChangeShapeType="1"/>
          </p:cNvSpPr>
          <p:nvPr/>
        </p:nvSpPr>
        <p:spPr bwMode="auto">
          <a:xfrm>
            <a:off x="3505200" y="2438400"/>
            <a:ext cx="0" cy="1676400"/>
          </a:xfrm>
          <a:prstGeom prst="line">
            <a:avLst/>
          </a:prstGeom>
          <a:noFill/>
          <a:ln w="9525">
            <a:noFill/>
            <a:round/>
            <a:headEnd/>
            <a:tailEnd/>
          </a:ln>
          <a:effectLst/>
        </p:spPr>
        <p:txBody>
          <a:bodyPr>
            <a:spAutoFit/>
          </a:bodyPr>
          <a:lstStyle/>
          <a:p>
            <a:endParaRPr lang="en-US"/>
          </a:p>
        </p:txBody>
      </p:sp>
      <p:sp>
        <p:nvSpPr>
          <p:cNvPr id="98332" name="Line 28"/>
          <p:cNvSpPr>
            <a:spLocks noChangeShapeType="1"/>
          </p:cNvSpPr>
          <p:nvPr/>
        </p:nvSpPr>
        <p:spPr bwMode="auto">
          <a:xfrm>
            <a:off x="457200" y="3810000"/>
            <a:ext cx="685800" cy="76200"/>
          </a:xfrm>
          <a:prstGeom prst="line">
            <a:avLst/>
          </a:prstGeom>
          <a:noFill/>
          <a:ln w="9525">
            <a:noFill/>
            <a:round/>
            <a:headEnd/>
            <a:tailEnd/>
          </a:ln>
          <a:effectLst/>
        </p:spPr>
        <p:txBody>
          <a:bodyPr>
            <a:spAutoFit/>
          </a:bodyPr>
          <a:lstStyle/>
          <a:p>
            <a:endParaRPr lang="en-US"/>
          </a:p>
        </p:txBody>
      </p:sp>
      <p:sp>
        <p:nvSpPr>
          <p:cNvPr id="98333" name="Text Box 29"/>
          <p:cNvSpPr txBox="1">
            <a:spLocks noChangeArrowheads="1"/>
          </p:cNvSpPr>
          <p:nvPr/>
        </p:nvSpPr>
        <p:spPr bwMode="auto">
          <a:xfrm>
            <a:off x="228600" y="152401"/>
            <a:ext cx="5181600" cy="523220"/>
          </a:xfrm>
          <a:prstGeom prst="rect">
            <a:avLst/>
          </a:prstGeom>
          <a:noFill/>
          <a:ln w="12700">
            <a:noFill/>
            <a:miter lim="800000"/>
            <a:headEnd/>
            <a:tailEnd/>
          </a:ln>
          <a:effectLst/>
        </p:spPr>
        <p:txBody>
          <a:bodyPr wrap="square">
            <a:spAutoFit/>
          </a:bodyPr>
          <a:lstStyle/>
          <a:p>
            <a:pPr eaLnBrk="0" hangingPunct="0">
              <a:spcBef>
                <a:spcPct val="50000"/>
              </a:spcBef>
            </a:pPr>
            <a:r>
              <a:rPr lang="en-US" sz="2800" b="1" u="none" dirty="0" smtClean="0"/>
              <a:t>Dependence Graph Example</a:t>
            </a:r>
            <a:endParaRPr lang="en-US" sz="2800" b="1" u="none" dirty="0">
              <a:latin typeface="Arial" charset="0"/>
            </a:endParaRPr>
          </a:p>
        </p:txBody>
      </p:sp>
      <p:sp>
        <p:nvSpPr>
          <p:cNvPr id="31" name="Line 13"/>
          <p:cNvSpPr>
            <a:spLocks noChangeShapeType="1"/>
          </p:cNvSpPr>
          <p:nvPr/>
        </p:nvSpPr>
        <p:spPr bwMode="auto">
          <a:xfrm>
            <a:off x="7848600" y="1981200"/>
            <a:ext cx="381000" cy="0"/>
          </a:xfrm>
          <a:prstGeom prst="line">
            <a:avLst/>
          </a:prstGeom>
          <a:noFill/>
          <a:ln w="28575">
            <a:solidFill>
              <a:schemeClr val="tx1"/>
            </a:solidFill>
            <a:round/>
            <a:headEnd/>
            <a:tailEnd/>
          </a:ln>
          <a:effectLst/>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8DFBFC5-F1D3-4AE0-9476-022CB295CF75}" type="slidenum">
              <a:rPr lang="en-US"/>
              <a:pPr/>
              <a:t>13</a:t>
            </a:fld>
            <a:endParaRPr lang="en-US"/>
          </a:p>
        </p:txBody>
      </p:sp>
      <p:sp>
        <p:nvSpPr>
          <p:cNvPr id="99330" name="Rectangle 2"/>
          <p:cNvSpPr>
            <a:spLocks noGrp="1" noChangeArrowheads="1"/>
          </p:cNvSpPr>
          <p:nvPr>
            <p:ph type="title"/>
          </p:nvPr>
        </p:nvSpPr>
        <p:spPr>
          <a:xfrm>
            <a:off x="838200" y="228600"/>
            <a:ext cx="7162800" cy="1143000"/>
          </a:xfrm>
        </p:spPr>
        <p:txBody>
          <a:bodyPr/>
          <a:lstStyle/>
          <a:p>
            <a:r>
              <a:rPr lang="en-US"/>
              <a:t>Register Renaming</a:t>
            </a:r>
          </a:p>
        </p:txBody>
      </p:sp>
      <p:sp>
        <p:nvSpPr>
          <p:cNvPr id="99331" name="Rectangle 3"/>
          <p:cNvSpPr>
            <a:spLocks noGrp="1" noChangeArrowheads="1"/>
          </p:cNvSpPr>
          <p:nvPr>
            <p:ph type="body" idx="1"/>
          </p:nvPr>
        </p:nvSpPr>
        <p:spPr>
          <a:xfrm>
            <a:off x="990600" y="1295400"/>
            <a:ext cx="7620000" cy="4800600"/>
          </a:xfrm>
        </p:spPr>
        <p:txBody>
          <a:bodyPr/>
          <a:lstStyle/>
          <a:p>
            <a:pPr>
              <a:lnSpc>
                <a:spcPct val="80000"/>
              </a:lnSpc>
              <a:buFontTx/>
              <a:buNone/>
            </a:pPr>
            <a:r>
              <a:rPr lang="en-US" sz="2400" dirty="0"/>
              <a:t>Rewrite the previous program as:</a:t>
            </a:r>
          </a:p>
          <a:p>
            <a:pPr>
              <a:lnSpc>
                <a:spcPct val="80000"/>
              </a:lnSpc>
            </a:pPr>
            <a:r>
              <a:rPr lang="en-US" sz="2400" dirty="0"/>
              <a:t>I1. R1b </a:t>
            </a:r>
            <a:r>
              <a:rPr lang="en-US" sz="2400" dirty="0">
                <a:sym typeface="Wingdings" pitchFamily="2" charset="2"/>
              </a:rPr>
              <a:t> Memory (A)</a:t>
            </a:r>
          </a:p>
          <a:p>
            <a:pPr>
              <a:lnSpc>
                <a:spcPct val="80000"/>
              </a:lnSpc>
            </a:pPr>
            <a:r>
              <a:rPr lang="en-US" sz="2400" dirty="0">
                <a:sym typeface="Wingdings" pitchFamily="2" charset="2"/>
              </a:rPr>
              <a:t>I2. R2b  (R2a) + (R1b)</a:t>
            </a:r>
          </a:p>
          <a:p>
            <a:pPr>
              <a:lnSpc>
                <a:spcPct val="80000"/>
              </a:lnSpc>
            </a:pPr>
            <a:r>
              <a:rPr lang="en-US" sz="2400" dirty="0">
                <a:sym typeface="Wingdings" pitchFamily="2" charset="2"/>
              </a:rPr>
              <a:t>I3. R3b  (R3a) + (R4a)</a:t>
            </a:r>
          </a:p>
          <a:p>
            <a:pPr>
              <a:lnSpc>
                <a:spcPct val="80000"/>
              </a:lnSpc>
            </a:pPr>
            <a:r>
              <a:rPr lang="en-US" sz="2400" dirty="0">
                <a:sym typeface="Wingdings" pitchFamily="2" charset="2"/>
              </a:rPr>
              <a:t>I4. R4b  (R4a) * (R5a)</a:t>
            </a:r>
          </a:p>
          <a:p>
            <a:pPr>
              <a:lnSpc>
                <a:spcPct val="80000"/>
              </a:lnSpc>
            </a:pPr>
            <a:r>
              <a:rPr lang="en-US" sz="2400" dirty="0">
                <a:sym typeface="Wingdings" pitchFamily="2" charset="2"/>
              </a:rPr>
              <a:t>I5. R6b  -(R6a) </a:t>
            </a:r>
          </a:p>
          <a:p>
            <a:pPr>
              <a:lnSpc>
                <a:spcPct val="80000"/>
              </a:lnSpc>
            </a:pPr>
            <a:r>
              <a:rPr lang="en-US" sz="2400" dirty="0">
                <a:sym typeface="Wingdings" pitchFamily="2" charset="2"/>
              </a:rPr>
              <a:t>I6. R6</a:t>
            </a:r>
            <a:r>
              <a:rPr lang="en-US" sz="2400" dirty="0">
                <a:solidFill>
                  <a:schemeClr val="accent1"/>
                </a:solidFill>
                <a:sym typeface="Wingdings" pitchFamily="2" charset="2"/>
              </a:rPr>
              <a:t>c</a:t>
            </a:r>
            <a:r>
              <a:rPr lang="en-US" sz="2400" dirty="0">
                <a:sym typeface="Wingdings" pitchFamily="2" charset="2"/>
              </a:rPr>
              <a:t>  (R6</a:t>
            </a:r>
            <a:r>
              <a:rPr lang="en-US" sz="2400" dirty="0">
                <a:solidFill>
                  <a:schemeClr val="accent1"/>
                </a:solidFill>
                <a:sym typeface="Wingdings" pitchFamily="2" charset="2"/>
              </a:rPr>
              <a:t>b</a:t>
            </a:r>
            <a:r>
              <a:rPr lang="en-US" sz="2400" dirty="0">
                <a:sym typeface="Wingdings" pitchFamily="2" charset="2"/>
              </a:rPr>
              <a:t>) * (R7a) </a:t>
            </a:r>
          </a:p>
          <a:p>
            <a:pPr>
              <a:lnSpc>
                <a:spcPct val="80000"/>
              </a:lnSpc>
              <a:buFontTx/>
              <a:buNone/>
            </a:pPr>
            <a:r>
              <a:rPr lang="en-US" sz="2400" dirty="0"/>
              <a:t>Allocate more registers and rename the registers that really </a:t>
            </a:r>
            <a:r>
              <a:rPr lang="en-US" sz="2400" dirty="0">
                <a:solidFill>
                  <a:srgbClr val="3333FF"/>
                </a:solidFill>
              </a:rPr>
              <a:t>do not have flow dependency</a:t>
            </a:r>
            <a:r>
              <a:rPr lang="en-US" sz="2400" dirty="0"/>
              <a:t>. The WAR hazard between I3 and I4, and WAW hazard between I5 and I6 have been removed.</a:t>
            </a:r>
          </a:p>
          <a:p>
            <a:pPr>
              <a:lnSpc>
                <a:spcPct val="80000"/>
              </a:lnSpc>
              <a:buFontTx/>
              <a:buNone/>
            </a:pPr>
            <a:r>
              <a:rPr lang="en-US" sz="2400" dirty="0"/>
              <a:t>These two hazards also called </a:t>
            </a:r>
            <a:r>
              <a:rPr lang="en-US" sz="2400" dirty="0">
                <a:solidFill>
                  <a:schemeClr val="accent1"/>
                </a:solidFill>
              </a:rPr>
              <a:t>Name dependencies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700DB7A-6980-4B3B-99AD-4885BC577B62}" type="slidenum">
              <a:rPr lang="en-US"/>
              <a:pPr/>
              <a:t>14</a:t>
            </a:fld>
            <a:endParaRPr lang="en-US"/>
          </a:p>
        </p:txBody>
      </p:sp>
      <p:sp>
        <p:nvSpPr>
          <p:cNvPr id="65538" name="Rectangle 2"/>
          <p:cNvSpPr>
            <a:spLocks noGrp="1" noChangeArrowheads="1"/>
          </p:cNvSpPr>
          <p:nvPr>
            <p:ph type="title"/>
          </p:nvPr>
        </p:nvSpPr>
        <p:spPr/>
        <p:txBody>
          <a:bodyPr/>
          <a:lstStyle/>
          <a:p>
            <a:r>
              <a:rPr lang="en-US" sz="3600" b="1" dirty="0">
                <a:solidFill>
                  <a:srgbClr val="0070C0"/>
                </a:solidFill>
              </a:rPr>
              <a:t>Control Hazards</a:t>
            </a:r>
          </a:p>
        </p:txBody>
      </p:sp>
      <p:sp>
        <p:nvSpPr>
          <p:cNvPr id="65539" name="Rectangle 3"/>
          <p:cNvSpPr>
            <a:spLocks noGrp="1" noChangeArrowheads="1"/>
          </p:cNvSpPr>
          <p:nvPr>
            <p:ph type="body" idx="1"/>
          </p:nvPr>
        </p:nvSpPr>
        <p:spPr>
          <a:xfrm>
            <a:off x="685800" y="1295400"/>
            <a:ext cx="7772400" cy="5029200"/>
          </a:xfrm>
        </p:spPr>
        <p:txBody>
          <a:bodyPr/>
          <a:lstStyle/>
          <a:p>
            <a:r>
              <a:rPr lang="en-US" sz="2400" b="1" dirty="0"/>
              <a:t>Branch problem:</a:t>
            </a:r>
            <a:r>
              <a:rPr lang="en-US" sz="2400" dirty="0"/>
              <a:t>  </a:t>
            </a:r>
          </a:p>
          <a:p>
            <a:pPr lvl="1"/>
            <a:r>
              <a:rPr lang="en-US" sz="2000" dirty="0"/>
              <a:t>branches are resolved in EX stage </a:t>
            </a:r>
            <a:r>
              <a:rPr lang="en-US" sz="2000" dirty="0" smtClean="0"/>
              <a:t>(Needs adder)</a:t>
            </a:r>
            <a:endParaRPr lang="en-US" sz="2000" dirty="0"/>
          </a:p>
          <a:p>
            <a:pPr lvl="1">
              <a:buFontTx/>
              <a:buNone/>
            </a:pPr>
            <a:r>
              <a:rPr lang="en-US" sz="2000" dirty="0">
                <a:sym typeface="Symbol" pitchFamily="18" charset="2"/>
              </a:rPr>
              <a:t> 2 cycles penalty on taken branches</a:t>
            </a:r>
          </a:p>
          <a:p>
            <a:pPr lvl="1">
              <a:buFontTx/>
              <a:buNone/>
            </a:pPr>
            <a:r>
              <a:rPr lang="en-US" sz="2000" dirty="0">
                <a:sym typeface="Symbol" pitchFamily="18" charset="2"/>
              </a:rPr>
              <a:t>Ideal CPI =1. Assuming 2 cycles for all branches and 32% branch instructions   new CPI = 1 + 0.32*2 = 1.64</a:t>
            </a:r>
          </a:p>
          <a:p>
            <a:r>
              <a:rPr lang="en-US" sz="2400" b="1" dirty="0" smtClean="0">
                <a:sym typeface="Symbol" pitchFamily="18" charset="2"/>
              </a:rPr>
              <a:t>Solutions</a:t>
            </a:r>
            <a:r>
              <a:rPr lang="en-US" sz="2400" b="1" dirty="0">
                <a:sym typeface="Symbol" pitchFamily="18" charset="2"/>
              </a:rPr>
              <a:t>:</a:t>
            </a:r>
            <a:endParaRPr lang="en-US" sz="2400" dirty="0">
              <a:sym typeface="Symbol" pitchFamily="18" charset="2"/>
            </a:endParaRPr>
          </a:p>
          <a:p>
            <a:pPr lvl="1"/>
            <a:r>
              <a:rPr lang="en-US" sz="2000" dirty="0">
                <a:sym typeface="Symbol" pitchFamily="18" charset="2"/>
              </a:rPr>
              <a:t>Reduce branch penalty: change the </a:t>
            </a:r>
            <a:r>
              <a:rPr lang="en-US" sz="2000" dirty="0" err="1">
                <a:sym typeface="Symbol" pitchFamily="18" charset="2"/>
              </a:rPr>
              <a:t>datapath</a:t>
            </a:r>
            <a:r>
              <a:rPr lang="en-US" sz="2000" dirty="0">
                <a:sym typeface="Symbol" pitchFamily="18" charset="2"/>
              </a:rPr>
              <a:t> – new adder needed in ID stage</a:t>
            </a:r>
            <a:r>
              <a:rPr lang="en-US" sz="2000" dirty="0" smtClean="0">
                <a:sym typeface="Symbol" pitchFamily="18" charset="2"/>
              </a:rPr>
              <a:t>. Branch delay reduced to one cycle.</a:t>
            </a:r>
            <a:endParaRPr lang="en-US" sz="2000" dirty="0">
              <a:sym typeface="Symbol" pitchFamily="18" charset="2"/>
            </a:endParaRPr>
          </a:p>
          <a:p>
            <a:pPr lvl="1"/>
            <a:r>
              <a:rPr lang="en-US" sz="2000" dirty="0">
                <a:sym typeface="Symbol" pitchFamily="18" charset="2"/>
              </a:rPr>
              <a:t>Fill </a:t>
            </a:r>
            <a:r>
              <a:rPr lang="en-US" sz="2000" dirty="0">
                <a:solidFill>
                  <a:srgbClr val="FF0000"/>
                </a:solidFill>
                <a:sym typeface="Symbol" pitchFamily="18" charset="2"/>
              </a:rPr>
              <a:t>branch </a:t>
            </a:r>
            <a:r>
              <a:rPr lang="en-US" sz="2000" dirty="0" smtClean="0">
                <a:solidFill>
                  <a:srgbClr val="FF0000"/>
                </a:solidFill>
                <a:sym typeface="Symbol" pitchFamily="18" charset="2"/>
              </a:rPr>
              <a:t>delay </a:t>
            </a:r>
            <a:r>
              <a:rPr lang="en-US" sz="2000" dirty="0">
                <a:solidFill>
                  <a:srgbClr val="FF0000"/>
                </a:solidFill>
                <a:sym typeface="Symbol" pitchFamily="18" charset="2"/>
              </a:rPr>
              <a:t>slot(s) </a:t>
            </a:r>
            <a:r>
              <a:rPr lang="en-US" sz="2000" dirty="0">
                <a:sym typeface="Symbol" pitchFamily="18" charset="2"/>
              </a:rPr>
              <a:t>with a useful instruction.</a:t>
            </a:r>
          </a:p>
          <a:p>
            <a:pPr lvl="1"/>
            <a:r>
              <a:rPr lang="en-US" sz="2000" dirty="0">
                <a:sym typeface="Symbol" pitchFamily="18" charset="2"/>
              </a:rPr>
              <a:t>Fixed branch prediction.</a:t>
            </a:r>
          </a:p>
          <a:p>
            <a:pPr lvl="1"/>
            <a:r>
              <a:rPr lang="en-US" sz="2000" dirty="0">
                <a:sym typeface="Symbol" pitchFamily="18" charset="2"/>
              </a:rPr>
              <a:t>Static branch prediction.</a:t>
            </a:r>
          </a:p>
          <a:p>
            <a:pPr lvl="1"/>
            <a:r>
              <a:rPr lang="en-US" sz="2000" dirty="0">
                <a:sym typeface="Symbol" pitchFamily="18" charset="2"/>
              </a:rPr>
              <a:t>Dynamic branch prediction.</a:t>
            </a:r>
          </a:p>
        </p:txBody>
      </p:sp>
      <p:pic>
        <p:nvPicPr>
          <p:cNvPr id="5" name="Picture 7" descr="f04-35-P374493"/>
          <p:cNvPicPr>
            <a:picLocks noChangeAspect="1" noChangeArrowheads="1"/>
          </p:cNvPicPr>
          <p:nvPr/>
        </p:nvPicPr>
        <p:blipFill>
          <a:blip r:embed="rId3" cstate="print"/>
          <a:srcRect/>
          <a:stretch>
            <a:fillRect/>
          </a:stretch>
        </p:blipFill>
        <p:spPr bwMode="auto">
          <a:xfrm>
            <a:off x="5181600" y="4800600"/>
            <a:ext cx="2993982" cy="137895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Line 2"/>
          <p:cNvSpPr>
            <a:spLocks noChangeShapeType="1"/>
          </p:cNvSpPr>
          <p:nvPr/>
        </p:nvSpPr>
        <p:spPr bwMode="auto">
          <a:xfrm>
            <a:off x="4400550" y="912813"/>
            <a:ext cx="14288" cy="5029200"/>
          </a:xfrm>
          <a:prstGeom prst="line">
            <a:avLst/>
          </a:prstGeom>
          <a:noFill/>
          <a:ln w="9525">
            <a:solidFill>
              <a:schemeClr val="accent1"/>
            </a:solidFill>
            <a:prstDash val="dash"/>
            <a:round/>
            <a:headEnd/>
            <a:tailEnd/>
          </a:ln>
          <a:effectLst/>
        </p:spPr>
        <p:txBody>
          <a:bodyPr wrap="none" anchor="ctr"/>
          <a:lstStyle/>
          <a:p>
            <a:endParaRPr lang="en-US"/>
          </a:p>
        </p:txBody>
      </p:sp>
      <p:sp>
        <p:nvSpPr>
          <p:cNvPr id="982019" name="Line 3"/>
          <p:cNvSpPr>
            <a:spLocks noChangeShapeType="1"/>
          </p:cNvSpPr>
          <p:nvPr/>
        </p:nvSpPr>
        <p:spPr bwMode="auto">
          <a:xfrm>
            <a:off x="6384925" y="917575"/>
            <a:ext cx="14288" cy="5029200"/>
          </a:xfrm>
          <a:prstGeom prst="line">
            <a:avLst/>
          </a:prstGeom>
          <a:noFill/>
          <a:ln w="9525">
            <a:solidFill>
              <a:schemeClr val="accent1"/>
            </a:solidFill>
            <a:prstDash val="dash"/>
            <a:round/>
            <a:headEnd/>
            <a:tailEnd/>
          </a:ln>
          <a:effectLst/>
        </p:spPr>
        <p:txBody>
          <a:bodyPr wrap="none" anchor="ctr"/>
          <a:lstStyle/>
          <a:p>
            <a:endParaRPr lang="en-US"/>
          </a:p>
        </p:txBody>
      </p:sp>
      <p:sp>
        <p:nvSpPr>
          <p:cNvPr id="982020" name="Line 4"/>
          <p:cNvSpPr>
            <a:spLocks noChangeShapeType="1"/>
          </p:cNvSpPr>
          <p:nvPr/>
        </p:nvSpPr>
        <p:spPr bwMode="auto">
          <a:xfrm>
            <a:off x="8356600" y="920750"/>
            <a:ext cx="14288" cy="5029200"/>
          </a:xfrm>
          <a:prstGeom prst="line">
            <a:avLst/>
          </a:prstGeom>
          <a:noFill/>
          <a:ln w="9525">
            <a:solidFill>
              <a:schemeClr val="accent1"/>
            </a:solidFill>
            <a:prstDash val="dash"/>
            <a:round/>
            <a:headEnd/>
            <a:tailEnd/>
          </a:ln>
          <a:effectLst/>
        </p:spPr>
        <p:txBody>
          <a:bodyPr wrap="none" anchor="ctr"/>
          <a:lstStyle/>
          <a:p>
            <a:endParaRPr lang="en-US"/>
          </a:p>
        </p:txBody>
      </p:sp>
      <p:sp>
        <p:nvSpPr>
          <p:cNvPr id="982021" name="Line 5"/>
          <p:cNvSpPr>
            <a:spLocks noChangeShapeType="1"/>
          </p:cNvSpPr>
          <p:nvPr/>
        </p:nvSpPr>
        <p:spPr bwMode="auto">
          <a:xfrm>
            <a:off x="2087563" y="893763"/>
            <a:ext cx="14287" cy="5029200"/>
          </a:xfrm>
          <a:prstGeom prst="line">
            <a:avLst/>
          </a:prstGeom>
          <a:noFill/>
          <a:ln w="9525">
            <a:solidFill>
              <a:schemeClr val="accent1"/>
            </a:solidFill>
            <a:prstDash val="dash"/>
            <a:round/>
            <a:headEnd/>
            <a:tailEnd/>
          </a:ln>
          <a:effectLst/>
        </p:spPr>
        <p:txBody>
          <a:bodyPr wrap="none" anchor="ctr"/>
          <a:lstStyle/>
          <a:p>
            <a:endParaRPr lang="en-US"/>
          </a:p>
        </p:txBody>
      </p:sp>
      <p:sp>
        <p:nvSpPr>
          <p:cNvPr id="982022" name="Rectangle 6"/>
          <p:cNvSpPr>
            <a:spLocks noChangeArrowheads="1"/>
          </p:cNvSpPr>
          <p:nvPr/>
        </p:nvSpPr>
        <p:spPr bwMode="auto">
          <a:xfrm>
            <a:off x="6915150" y="4229100"/>
            <a:ext cx="1162050" cy="1457325"/>
          </a:xfrm>
          <a:prstGeom prst="rect">
            <a:avLst/>
          </a:prstGeom>
          <a:solidFill>
            <a:srgbClr val="FFFFFF"/>
          </a:solidFill>
          <a:ln w="19050">
            <a:solidFill>
              <a:schemeClr val="tx1"/>
            </a:solidFill>
            <a:miter lim="800000"/>
            <a:headEnd/>
            <a:tailEnd/>
          </a:ln>
          <a:effectLst/>
        </p:spPr>
        <p:txBody>
          <a:bodyPr wrap="none" anchor="ctr"/>
          <a:lstStyle/>
          <a:p>
            <a:endParaRPr lang="en-US"/>
          </a:p>
        </p:txBody>
      </p:sp>
      <p:sp>
        <p:nvSpPr>
          <p:cNvPr id="982023" name="Rectangle 7"/>
          <p:cNvSpPr>
            <a:spLocks noChangeArrowheads="1"/>
          </p:cNvSpPr>
          <p:nvPr/>
        </p:nvSpPr>
        <p:spPr bwMode="auto">
          <a:xfrm>
            <a:off x="2847975" y="3819525"/>
            <a:ext cx="1162050" cy="1457325"/>
          </a:xfrm>
          <a:prstGeom prst="rect">
            <a:avLst/>
          </a:prstGeom>
          <a:solidFill>
            <a:srgbClr val="FFFFFF"/>
          </a:solidFill>
          <a:ln w="19050">
            <a:solidFill>
              <a:schemeClr val="tx1"/>
            </a:solidFill>
            <a:miter lim="800000"/>
            <a:headEnd/>
            <a:tailEnd/>
          </a:ln>
          <a:effectLst/>
        </p:spPr>
        <p:txBody>
          <a:bodyPr wrap="none" anchor="ctr"/>
          <a:lstStyle/>
          <a:p>
            <a:endParaRPr lang="en-US"/>
          </a:p>
        </p:txBody>
      </p:sp>
      <p:sp>
        <p:nvSpPr>
          <p:cNvPr id="982024" name="Rectangle 8"/>
          <p:cNvSpPr>
            <a:spLocks noChangeArrowheads="1"/>
          </p:cNvSpPr>
          <p:nvPr/>
        </p:nvSpPr>
        <p:spPr bwMode="auto">
          <a:xfrm>
            <a:off x="714375" y="3857625"/>
            <a:ext cx="1133475" cy="1866900"/>
          </a:xfrm>
          <a:prstGeom prst="rect">
            <a:avLst/>
          </a:prstGeom>
          <a:solidFill>
            <a:srgbClr val="FFFFFF"/>
          </a:solidFill>
          <a:ln w="19050">
            <a:solidFill>
              <a:schemeClr val="tx1"/>
            </a:solidFill>
            <a:miter lim="800000"/>
            <a:headEnd/>
            <a:tailEnd/>
          </a:ln>
          <a:effectLst/>
        </p:spPr>
        <p:txBody>
          <a:bodyPr wrap="none" anchor="ctr"/>
          <a:lstStyle/>
          <a:p>
            <a:endParaRPr lang="en-US"/>
          </a:p>
        </p:txBody>
      </p:sp>
      <p:sp>
        <p:nvSpPr>
          <p:cNvPr id="982025" name="Rectangle 9"/>
          <p:cNvSpPr>
            <a:spLocks noGrp="1" noChangeArrowheads="1"/>
          </p:cNvSpPr>
          <p:nvPr>
            <p:ph type="title"/>
          </p:nvPr>
        </p:nvSpPr>
        <p:spPr>
          <a:xfrm>
            <a:off x="306388" y="165100"/>
            <a:ext cx="8578850" cy="474663"/>
          </a:xfrm>
        </p:spPr>
        <p:txBody>
          <a:bodyPr/>
          <a:lstStyle/>
          <a:p>
            <a:r>
              <a:rPr lang="en-US" b="1" dirty="0" smtClean="0">
                <a:solidFill>
                  <a:srgbClr val="0070C0"/>
                </a:solidFill>
              </a:rPr>
              <a:t>MIPS Pipelined </a:t>
            </a:r>
            <a:r>
              <a:rPr lang="en-US" b="1" dirty="0" err="1" smtClean="0">
                <a:solidFill>
                  <a:srgbClr val="0070C0"/>
                </a:solidFill>
              </a:rPr>
              <a:t>Datapath</a:t>
            </a:r>
            <a:endParaRPr lang="en-US" b="1" dirty="0">
              <a:solidFill>
                <a:srgbClr val="0070C0"/>
              </a:solidFill>
            </a:endParaRPr>
          </a:p>
        </p:txBody>
      </p:sp>
      <p:sp>
        <p:nvSpPr>
          <p:cNvPr id="982026" name="Rectangle 10"/>
          <p:cNvSpPr>
            <a:spLocks noChangeArrowheads="1"/>
          </p:cNvSpPr>
          <p:nvPr/>
        </p:nvSpPr>
        <p:spPr bwMode="auto">
          <a:xfrm>
            <a:off x="1547813" y="4427538"/>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27" name="Rectangle 11"/>
          <p:cNvSpPr>
            <a:spLocks noChangeArrowheads="1"/>
          </p:cNvSpPr>
          <p:nvPr/>
        </p:nvSpPr>
        <p:spPr bwMode="auto">
          <a:xfrm>
            <a:off x="5624513" y="32988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28" name="Rectangle 12"/>
          <p:cNvSpPr>
            <a:spLocks noChangeArrowheads="1"/>
          </p:cNvSpPr>
          <p:nvPr/>
        </p:nvSpPr>
        <p:spPr bwMode="auto">
          <a:xfrm>
            <a:off x="4814888" y="35909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29" name="Rectangle 13"/>
          <p:cNvSpPr>
            <a:spLocks noChangeArrowheads="1"/>
          </p:cNvSpPr>
          <p:nvPr/>
        </p:nvSpPr>
        <p:spPr bwMode="auto">
          <a:xfrm>
            <a:off x="1366838" y="18764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0" name="Rectangle 14"/>
          <p:cNvSpPr>
            <a:spLocks noChangeArrowheads="1"/>
          </p:cNvSpPr>
          <p:nvPr/>
        </p:nvSpPr>
        <p:spPr bwMode="auto">
          <a:xfrm>
            <a:off x="1357313" y="19780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1" name="Rectangle 15"/>
          <p:cNvSpPr>
            <a:spLocks noChangeArrowheads="1"/>
          </p:cNvSpPr>
          <p:nvPr/>
        </p:nvSpPr>
        <p:spPr bwMode="auto">
          <a:xfrm>
            <a:off x="7126288" y="5124450"/>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2" name="Rectangle 16"/>
          <p:cNvSpPr>
            <a:spLocks noChangeArrowheads="1"/>
          </p:cNvSpPr>
          <p:nvPr/>
        </p:nvSpPr>
        <p:spPr bwMode="auto">
          <a:xfrm>
            <a:off x="8788400" y="4741863"/>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3" name="Rectangle 17"/>
          <p:cNvSpPr>
            <a:spLocks noChangeArrowheads="1"/>
          </p:cNvSpPr>
          <p:nvPr/>
        </p:nvSpPr>
        <p:spPr bwMode="auto">
          <a:xfrm>
            <a:off x="8778875" y="4837113"/>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4" name="Rectangle 18"/>
          <p:cNvSpPr>
            <a:spLocks noChangeArrowheads="1"/>
          </p:cNvSpPr>
          <p:nvPr/>
        </p:nvSpPr>
        <p:spPr bwMode="auto">
          <a:xfrm>
            <a:off x="3967163" y="4135438"/>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5" name="Rectangle 19"/>
          <p:cNvSpPr>
            <a:spLocks noChangeArrowheads="1"/>
          </p:cNvSpPr>
          <p:nvPr/>
        </p:nvSpPr>
        <p:spPr bwMode="auto">
          <a:xfrm>
            <a:off x="3967163" y="4513263"/>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6" name="Rectangle 20"/>
          <p:cNvSpPr>
            <a:spLocks noChangeArrowheads="1"/>
          </p:cNvSpPr>
          <p:nvPr/>
        </p:nvSpPr>
        <p:spPr bwMode="auto">
          <a:xfrm>
            <a:off x="3152775" y="3986213"/>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7" name="Rectangle 21"/>
          <p:cNvSpPr>
            <a:spLocks noChangeArrowheads="1"/>
          </p:cNvSpPr>
          <p:nvPr/>
        </p:nvSpPr>
        <p:spPr bwMode="auto">
          <a:xfrm>
            <a:off x="3152775" y="42894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8" name="Rectangle 22"/>
          <p:cNvSpPr>
            <a:spLocks noChangeArrowheads="1"/>
          </p:cNvSpPr>
          <p:nvPr/>
        </p:nvSpPr>
        <p:spPr bwMode="auto">
          <a:xfrm>
            <a:off x="3797300" y="5486400"/>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39" name="Rectangle 23"/>
          <p:cNvSpPr>
            <a:spLocks noChangeArrowheads="1"/>
          </p:cNvSpPr>
          <p:nvPr/>
        </p:nvSpPr>
        <p:spPr bwMode="auto">
          <a:xfrm>
            <a:off x="3146425" y="458787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0" name="Rectangle 24"/>
          <p:cNvSpPr>
            <a:spLocks noChangeArrowheads="1"/>
          </p:cNvSpPr>
          <p:nvPr/>
        </p:nvSpPr>
        <p:spPr bwMode="auto">
          <a:xfrm>
            <a:off x="3146425" y="4884738"/>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1" name="Rectangle 25"/>
          <p:cNvSpPr>
            <a:spLocks noChangeArrowheads="1"/>
          </p:cNvSpPr>
          <p:nvPr/>
        </p:nvSpPr>
        <p:spPr bwMode="auto">
          <a:xfrm>
            <a:off x="7947025" y="4565650"/>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2" name="Rectangle 26"/>
          <p:cNvSpPr>
            <a:spLocks noChangeArrowheads="1"/>
          </p:cNvSpPr>
          <p:nvPr/>
        </p:nvSpPr>
        <p:spPr bwMode="auto">
          <a:xfrm>
            <a:off x="7521575" y="4768850"/>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3" name="Rectangle 27"/>
          <p:cNvSpPr>
            <a:spLocks noChangeArrowheads="1"/>
          </p:cNvSpPr>
          <p:nvPr/>
        </p:nvSpPr>
        <p:spPr bwMode="auto">
          <a:xfrm>
            <a:off x="5816600" y="45180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4" name="Rectangle 28"/>
          <p:cNvSpPr>
            <a:spLocks noChangeArrowheads="1"/>
          </p:cNvSpPr>
          <p:nvPr/>
        </p:nvSpPr>
        <p:spPr bwMode="auto">
          <a:xfrm>
            <a:off x="5000625" y="4687888"/>
            <a:ext cx="0" cy="274637"/>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5" name="Rectangle 29"/>
          <p:cNvSpPr>
            <a:spLocks noChangeArrowheads="1"/>
          </p:cNvSpPr>
          <p:nvPr/>
        </p:nvSpPr>
        <p:spPr bwMode="auto">
          <a:xfrm>
            <a:off x="4989513" y="4784725"/>
            <a:ext cx="0" cy="274638"/>
          </a:xfrm>
          <a:prstGeom prst="rect">
            <a:avLst/>
          </a:prstGeom>
          <a:noFill/>
          <a:ln w="9525">
            <a:noFill/>
            <a:miter lim="800000"/>
            <a:headEnd/>
            <a:tailEnd/>
          </a:ln>
        </p:spPr>
        <p:txBody>
          <a:bodyPr wrap="none" lIns="0" tIns="0" rIns="0" bIns="0">
            <a:spAutoFit/>
          </a:bodyPr>
          <a:lstStyle/>
          <a:p>
            <a:endParaRPr lang="en-US" sz="1800" b="0" i="1">
              <a:latin typeface="Arial" pitchFamily="34" charset="0"/>
            </a:endParaRPr>
          </a:p>
        </p:txBody>
      </p:sp>
      <p:sp>
        <p:nvSpPr>
          <p:cNvPr id="982046" name="Freeform 30"/>
          <p:cNvSpPr>
            <a:spLocks/>
          </p:cNvSpPr>
          <p:nvPr/>
        </p:nvSpPr>
        <p:spPr bwMode="auto">
          <a:xfrm>
            <a:off x="4248150" y="6313488"/>
            <a:ext cx="47625" cy="53975"/>
          </a:xfrm>
          <a:custGeom>
            <a:avLst/>
            <a:gdLst/>
            <a:ahLst/>
            <a:cxnLst>
              <a:cxn ang="0">
                <a:pos x="0" y="0"/>
              </a:cxn>
              <a:cxn ang="0">
                <a:pos x="0" y="30"/>
              </a:cxn>
              <a:cxn ang="0">
                <a:pos x="30" y="17"/>
              </a:cxn>
              <a:cxn ang="0">
                <a:pos x="0" y="0"/>
              </a:cxn>
              <a:cxn ang="0">
                <a:pos x="0" y="0"/>
              </a:cxn>
            </a:cxnLst>
            <a:rect l="0" t="0" r="r" b="b"/>
            <a:pathLst>
              <a:path w="30" h="30">
                <a:moveTo>
                  <a:pt x="0" y="0"/>
                </a:moveTo>
                <a:lnTo>
                  <a:pt x="0" y="30"/>
                </a:lnTo>
                <a:lnTo>
                  <a:pt x="30" y="17"/>
                </a:lnTo>
                <a:lnTo>
                  <a:pt x="0" y="0"/>
                </a:lnTo>
                <a:lnTo>
                  <a:pt x="0" y="0"/>
                </a:lnTo>
                <a:close/>
              </a:path>
            </a:pathLst>
          </a:custGeom>
          <a:solidFill>
            <a:schemeClr val="tx2"/>
          </a:solidFill>
          <a:ln w="9525">
            <a:noFill/>
            <a:round/>
            <a:headEnd/>
            <a:tailEnd/>
          </a:ln>
        </p:spPr>
        <p:txBody>
          <a:bodyPr/>
          <a:lstStyle/>
          <a:p>
            <a:endParaRPr lang="en-US"/>
          </a:p>
        </p:txBody>
      </p:sp>
      <p:sp>
        <p:nvSpPr>
          <p:cNvPr id="982047" name="Freeform 31"/>
          <p:cNvSpPr>
            <a:spLocks/>
          </p:cNvSpPr>
          <p:nvPr/>
        </p:nvSpPr>
        <p:spPr bwMode="auto">
          <a:xfrm>
            <a:off x="2436813" y="5781675"/>
            <a:ext cx="1817687" cy="563563"/>
          </a:xfrm>
          <a:custGeom>
            <a:avLst/>
            <a:gdLst/>
            <a:ahLst/>
            <a:cxnLst>
              <a:cxn ang="0">
                <a:pos x="0" y="0"/>
              </a:cxn>
              <a:cxn ang="0">
                <a:pos x="0" y="312"/>
              </a:cxn>
              <a:cxn ang="0">
                <a:pos x="1121" y="312"/>
              </a:cxn>
            </a:cxnLst>
            <a:rect l="0" t="0" r="r" b="b"/>
            <a:pathLst>
              <a:path w="1121" h="312">
                <a:moveTo>
                  <a:pt x="0" y="0"/>
                </a:moveTo>
                <a:lnTo>
                  <a:pt x="0" y="312"/>
                </a:lnTo>
                <a:lnTo>
                  <a:pt x="1121" y="312"/>
                </a:lnTo>
              </a:path>
            </a:pathLst>
          </a:custGeom>
          <a:noFill/>
          <a:ln w="28575" cmpd="sng">
            <a:solidFill>
              <a:schemeClr val="tx1"/>
            </a:solidFill>
            <a:prstDash val="solid"/>
            <a:round/>
            <a:headEnd/>
            <a:tailEnd/>
          </a:ln>
        </p:spPr>
        <p:txBody>
          <a:bodyPr/>
          <a:lstStyle/>
          <a:p>
            <a:endParaRPr lang="en-US"/>
          </a:p>
        </p:txBody>
      </p:sp>
      <p:sp>
        <p:nvSpPr>
          <p:cNvPr id="982048" name="Line 32"/>
          <p:cNvSpPr>
            <a:spLocks noChangeShapeType="1"/>
          </p:cNvSpPr>
          <p:nvPr/>
        </p:nvSpPr>
        <p:spPr bwMode="auto">
          <a:xfrm>
            <a:off x="4508500" y="6337300"/>
            <a:ext cx="1773238" cy="7938"/>
          </a:xfrm>
          <a:prstGeom prst="line">
            <a:avLst/>
          </a:prstGeom>
          <a:noFill/>
          <a:ln w="28575">
            <a:solidFill>
              <a:schemeClr val="tx1"/>
            </a:solidFill>
            <a:round/>
            <a:headEnd/>
            <a:tailEnd/>
          </a:ln>
        </p:spPr>
        <p:txBody>
          <a:bodyPr/>
          <a:lstStyle/>
          <a:p>
            <a:endParaRPr lang="en-US"/>
          </a:p>
        </p:txBody>
      </p:sp>
      <p:sp>
        <p:nvSpPr>
          <p:cNvPr id="982049" name="Line 33"/>
          <p:cNvSpPr>
            <a:spLocks noChangeShapeType="1"/>
          </p:cNvSpPr>
          <p:nvPr/>
        </p:nvSpPr>
        <p:spPr bwMode="auto">
          <a:xfrm>
            <a:off x="6532563" y="6337300"/>
            <a:ext cx="1712912" cy="7938"/>
          </a:xfrm>
          <a:prstGeom prst="line">
            <a:avLst/>
          </a:prstGeom>
          <a:noFill/>
          <a:ln w="28575">
            <a:solidFill>
              <a:schemeClr val="tx1"/>
            </a:solidFill>
            <a:round/>
            <a:headEnd/>
            <a:tailEnd/>
          </a:ln>
        </p:spPr>
        <p:txBody>
          <a:bodyPr/>
          <a:lstStyle/>
          <a:p>
            <a:endParaRPr lang="en-US"/>
          </a:p>
        </p:txBody>
      </p:sp>
      <p:sp>
        <p:nvSpPr>
          <p:cNvPr id="982050" name="Freeform 34"/>
          <p:cNvSpPr>
            <a:spLocks/>
          </p:cNvSpPr>
          <p:nvPr/>
        </p:nvSpPr>
        <p:spPr bwMode="auto">
          <a:xfrm>
            <a:off x="2790825" y="4721225"/>
            <a:ext cx="53975" cy="58738"/>
          </a:xfrm>
          <a:custGeom>
            <a:avLst/>
            <a:gdLst/>
            <a:ahLst/>
            <a:cxnLst>
              <a:cxn ang="0">
                <a:pos x="0" y="0"/>
              </a:cxn>
              <a:cxn ang="0">
                <a:pos x="3" y="33"/>
              </a:cxn>
              <a:cxn ang="0">
                <a:pos x="33" y="17"/>
              </a:cxn>
              <a:cxn ang="0">
                <a:pos x="3" y="3"/>
              </a:cxn>
              <a:cxn ang="0">
                <a:pos x="3" y="3"/>
              </a:cxn>
              <a:cxn ang="0">
                <a:pos x="0" y="0"/>
              </a:cxn>
            </a:cxnLst>
            <a:rect l="0" t="0" r="r" b="b"/>
            <a:pathLst>
              <a:path w="33" h="33">
                <a:moveTo>
                  <a:pt x="0" y="0"/>
                </a:moveTo>
                <a:lnTo>
                  <a:pt x="3" y="33"/>
                </a:lnTo>
                <a:lnTo>
                  <a:pt x="33" y="17"/>
                </a:lnTo>
                <a:lnTo>
                  <a:pt x="3" y="3"/>
                </a:lnTo>
                <a:lnTo>
                  <a:pt x="3" y="3"/>
                </a:lnTo>
                <a:lnTo>
                  <a:pt x="0" y="0"/>
                </a:lnTo>
                <a:close/>
              </a:path>
            </a:pathLst>
          </a:custGeom>
          <a:solidFill>
            <a:schemeClr val="tx2"/>
          </a:solidFill>
          <a:ln w="9525">
            <a:noFill/>
            <a:round/>
            <a:headEnd/>
            <a:tailEnd/>
          </a:ln>
        </p:spPr>
        <p:txBody>
          <a:bodyPr/>
          <a:lstStyle/>
          <a:p>
            <a:endParaRPr lang="en-US"/>
          </a:p>
        </p:txBody>
      </p:sp>
      <p:sp>
        <p:nvSpPr>
          <p:cNvPr id="982051" name="Freeform 35"/>
          <p:cNvSpPr>
            <a:spLocks/>
          </p:cNvSpPr>
          <p:nvPr/>
        </p:nvSpPr>
        <p:spPr bwMode="auto">
          <a:xfrm>
            <a:off x="2322513" y="4757738"/>
            <a:ext cx="6288087" cy="1865312"/>
          </a:xfrm>
          <a:custGeom>
            <a:avLst/>
            <a:gdLst/>
            <a:ahLst/>
            <a:cxnLst>
              <a:cxn ang="0">
                <a:pos x="3809" y="878"/>
              </a:cxn>
              <a:cxn ang="0">
                <a:pos x="3880" y="882"/>
              </a:cxn>
              <a:cxn ang="0">
                <a:pos x="3880" y="1033"/>
              </a:cxn>
              <a:cxn ang="0">
                <a:pos x="0" y="1033"/>
              </a:cxn>
              <a:cxn ang="0">
                <a:pos x="0" y="0"/>
              </a:cxn>
              <a:cxn ang="0">
                <a:pos x="302" y="0"/>
              </a:cxn>
            </a:cxnLst>
            <a:rect l="0" t="0" r="r" b="b"/>
            <a:pathLst>
              <a:path w="3880" h="1033">
                <a:moveTo>
                  <a:pt x="3809" y="878"/>
                </a:moveTo>
                <a:lnTo>
                  <a:pt x="3880" y="882"/>
                </a:lnTo>
                <a:lnTo>
                  <a:pt x="3880" y="1033"/>
                </a:lnTo>
                <a:lnTo>
                  <a:pt x="0" y="1033"/>
                </a:lnTo>
                <a:lnTo>
                  <a:pt x="0" y="0"/>
                </a:lnTo>
                <a:lnTo>
                  <a:pt x="302" y="0"/>
                </a:lnTo>
              </a:path>
            </a:pathLst>
          </a:custGeom>
          <a:noFill/>
          <a:ln w="28575" cmpd="sng">
            <a:solidFill>
              <a:schemeClr val="tx1"/>
            </a:solidFill>
            <a:prstDash val="solid"/>
            <a:round/>
            <a:headEnd/>
            <a:tailEnd/>
          </a:ln>
        </p:spPr>
        <p:txBody>
          <a:bodyPr/>
          <a:lstStyle/>
          <a:p>
            <a:endParaRPr lang="en-US"/>
          </a:p>
        </p:txBody>
      </p:sp>
      <p:sp>
        <p:nvSpPr>
          <p:cNvPr id="982052" name="Line 36"/>
          <p:cNvSpPr>
            <a:spLocks noChangeShapeType="1"/>
          </p:cNvSpPr>
          <p:nvPr/>
        </p:nvSpPr>
        <p:spPr bwMode="auto">
          <a:xfrm flipH="1">
            <a:off x="4508500" y="4665663"/>
            <a:ext cx="349250" cy="3175"/>
          </a:xfrm>
          <a:prstGeom prst="line">
            <a:avLst/>
          </a:prstGeom>
          <a:noFill/>
          <a:ln w="20638">
            <a:solidFill>
              <a:srgbClr val="000000"/>
            </a:solidFill>
            <a:round/>
            <a:headEnd/>
            <a:tailEnd/>
          </a:ln>
        </p:spPr>
        <p:txBody>
          <a:bodyPr/>
          <a:lstStyle/>
          <a:p>
            <a:endParaRPr lang="en-US"/>
          </a:p>
        </p:txBody>
      </p:sp>
      <p:sp>
        <p:nvSpPr>
          <p:cNvPr id="982053" name="Freeform 37"/>
          <p:cNvSpPr>
            <a:spLocks/>
          </p:cNvSpPr>
          <p:nvPr/>
        </p:nvSpPr>
        <p:spPr bwMode="auto">
          <a:xfrm>
            <a:off x="6646863" y="4725988"/>
            <a:ext cx="1598612" cy="1055687"/>
          </a:xfrm>
          <a:custGeom>
            <a:avLst/>
            <a:gdLst/>
            <a:ahLst/>
            <a:cxnLst>
              <a:cxn ang="0">
                <a:pos x="987" y="584"/>
              </a:cxn>
              <a:cxn ang="0">
                <a:pos x="0" y="584"/>
              </a:cxn>
              <a:cxn ang="0">
                <a:pos x="0" y="0"/>
              </a:cxn>
            </a:cxnLst>
            <a:rect l="0" t="0" r="r" b="b"/>
            <a:pathLst>
              <a:path w="987" h="584">
                <a:moveTo>
                  <a:pt x="987" y="584"/>
                </a:moveTo>
                <a:lnTo>
                  <a:pt x="0" y="584"/>
                </a:lnTo>
                <a:lnTo>
                  <a:pt x="0" y="0"/>
                </a:lnTo>
              </a:path>
            </a:pathLst>
          </a:custGeom>
          <a:noFill/>
          <a:ln w="20638">
            <a:solidFill>
              <a:srgbClr val="000000"/>
            </a:solidFill>
            <a:prstDash val="solid"/>
            <a:round/>
            <a:headEnd/>
            <a:tailEnd/>
          </a:ln>
        </p:spPr>
        <p:txBody>
          <a:bodyPr/>
          <a:lstStyle/>
          <a:p>
            <a:endParaRPr lang="en-US"/>
          </a:p>
        </p:txBody>
      </p:sp>
      <p:sp>
        <p:nvSpPr>
          <p:cNvPr id="982054" name="Freeform 38"/>
          <p:cNvSpPr>
            <a:spLocks/>
          </p:cNvSpPr>
          <p:nvPr/>
        </p:nvSpPr>
        <p:spPr bwMode="auto">
          <a:xfrm>
            <a:off x="8496300" y="5235575"/>
            <a:ext cx="228600" cy="546100"/>
          </a:xfrm>
          <a:custGeom>
            <a:avLst/>
            <a:gdLst/>
            <a:ahLst/>
            <a:cxnLst>
              <a:cxn ang="0">
                <a:pos x="141" y="0"/>
              </a:cxn>
              <a:cxn ang="0">
                <a:pos x="71" y="0"/>
              </a:cxn>
              <a:cxn ang="0">
                <a:pos x="71" y="302"/>
              </a:cxn>
              <a:cxn ang="0">
                <a:pos x="0" y="302"/>
              </a:cxn>
            </a:cxnLst>
            <a:rect l="0" t="0" r="r" b="b"/>
            <a:pathLst>
              <a:path w="141" h="302">
                <a:moveTo>
                  <a:pt x="141" y="0"/>
                </a:moveTo>
                <a:lnTo>
                  <a:pt x="71" y="0"/>
                </a:lnTo>
                <a:lnTo>
                  <a:pt x="71" y="302"/>
                </a:lnTo>
                <a:lnTo>
                  <a:pt x="0" y="302"/>
                </a:lnTo>
              </a:path>
            </a:pathLst>
          </a:custGeom>
          <a:noFill/>
          <a:ln w="20638">
            <a:solidFill>
              <a:srgbClr val="000000"/>
            </a:solidFill>
            <a:prstDash val="solid"/>
            <a:round/>
            <a:headEnd/>
            <a:tailEnd/>
          </a:ln>
        </p:spPr>
        <p:txBody>
          <a:bodyPr/>
          <a:lstStyle/>
          <a:p>
            <a:endParaRPr lang="en-US"/>
          </a:p>
        </p:txBody>
      </p:sp>
      <p:sp>
        <p:nvSpPr>
          <p:cNvPr id="982055" name="Line 39"/>
          <p:cNvSpPr>
            <a:spLocks noChangeShapeType="1"/>
          </p:cNvSpPr>
          <p:nvPr/>
        </p:nvSpPr>
        <p:spPr bwMode="auto">
          <a:xfrm>
            <a:off x="6532563" y="4435475"/>
            <a:ext cx="114300" cy="1588"/>
          </a:xfrm>
          <a:prstGeom prst="line">
            <a:avLst/>
          </a:prstGeom>
          <a:noFill/>
          <a:ln w="11113">
            <a:solidFill>
              <a:srgbClr val="000000"/>
            </a:solidFill>
            <a:round/>
            <a:headEnd/>
            <a:tailEnd/>
          </a:ln>
        </p:spPr>
        <p:txBody>
          <a:bodyPr/>
          <a:lstStyle/>
          <a:p>
            <a:endParaRPr lang="en-US"/>
          </a:p>
        </p:txBody>
      </p:sp>
      <p:sp>
        <p:nvSpPr>
          <p:cNvPr id="982056" name="Freeform 40"/>
          <p:cNvSpPr>
            <a:spLocks/>
          </p:cNvSpPr>
          <p:nvPr/>
        </p:nvSpPr>
        <p:spPr bwMode="auto">
          <a:xfrm>
            <a:off x="6637338" y="4403725"/>
            <a:ext cx="47625" cy="61913"/>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057" name="Freeform 41"/>
          <p:cNvSpPr>
            <a:spLocks/>
          </p:cNvSpPr>
          <p:nvPr/>
        </p:nvSpPr>
        <p:spPr bwMode="auto">
          <a:xfrm>
            <a:off x="1027113" y="1974850"/>
            <a:ext cx="6135687" cy="1309688"/>
          </a:xfrm>
          <a:custGeom>
            <a:avLst/>
            <a:gdLst/>
            <a:ahLst/>
            <a:cxnLst>
              <a:cxn ang="0">
                <a:pos x="74" y="0"/>
              </a:cxn>
              <a:cxn ang="0">
                <a:pos x="0" y="4"/>
              </a:cxn>
              <a:cxn ang="0">
                <a:pos x="0" y="108"/>
              </a:cxn>
              <a:cxn ang="0">
                <a:pos x="3786" y="108"/>
              </a:cxn>
              <a:cxn ang="0">
                <a:pos x="3786" y="725"/>
              </a:cxn>
              <a:cxn ang="0">
                <a:pos x="3397" y="725"/>
              </a:cxn>
            </a:cxnLst>
            <a:rect l="0" t="0" r="r" b="b"/>
            <a:pathLst>
              <a:path w="3786" h="725">
                <a:moveTo>
                  <a:pt x="74" y="0"/>
                </a:moveTo>
                <a:lnTo>
                  <a:pt x="0" y="4"/>
                </a:lnTo>
                <a:lnTo>
                  <a:pt x="0" y="108"/>
                </a:lnTo>
                <a:lnTo>
                  <a:pt x="3786" y="108"/>
                </a:lnTo>
                <a:lnTo>
                  <a:pt x="3786" y="725"/>
                </a:lnTo>
                <a:lnTo>
                  <a:pt x="3397" y="725"/>
                </a:lnTo>
              </a:path>
            </a:pathLst>
          </a:custGeom>
          <a:noFill/>
          <a:ln w="20638">
            <a:solidFill>
              <a:srgbClr val="000000"/>
            </a:solidFill>
            <a:prstDash val="solid"/>
            <a:round/>
            <a:headEnd/>
            <a:tailEnd/>
          </a:ln>
        </p:spPr>
        <p:txBody>
          <a:bodyPr/>
          <a:lstStyle/>
          <a:p>
            <a:endParaRPr lang="en-US"/>
          </a:p>
        </p:txBody>
      </p:sp>
      <p:sp>
        <p:nvSpPr>
          <p:cNvPr id="982058" name="Line 42"/>
          <p:cNvSpPr>
            <a:spLocks noChangeShapeType="1"/>
          </p:cNvSpPr>
          <p:nvPr/>
        </p:nvSpPr>
        <p:spPr bwMode="auto">
          <a:xfrm>
            <a:off x="5868988" y="4435475"/>
            <a:ext cx="412750" cy="1588"/>
          </a:xfrm>
          <a:prstGeom prst="line">
            <a:avLst/>
          </a:prstGeom>
          <a:noFill/>
          <a:ln w="11113">
            <a:solidFill>
              <a:srgbClr val="000000"/>
            </a:solidFill>
            <a:round/>
            <a:headEnd/>
            <a:tailEnd/>
          </a:ln>
        </p:spPr>
        <p:txBody>
          <a:bodyPr/>
          <a:lstStyle/>
          <a:p>
            <a:endParaRPr lang="en-US"/>
          </a:p>
        </p:txBody>
      </p:sp>
      <p:sp>
        <p:nvSpPr>
          <p:cNvPr id="982059" name="Freeform 43"/>
          <p:cNvSpPr>
            <a:spLocks/>
          </p:cNvSpPr>
          <p:nvPr/>
        </p:nvSpPr>
        <p:spPr bwMode="auto">
          <a:xfrm>
            <a:off x="6272213" y="4403725"/>
            <a:ext cx="53975" cy="61913"/>
          </a:xfrm>
          <a:custGeom>
            <a:avLst/>
            <a:gdLst/>
            <a:ahLst/>
            <a:cxnLst>
              <a:cxn ang="0">
                <a:pos x="0" y="0"/>
              </a:cxn>
              <a:cxn ang="0">
                <a:pos x="0" y="34"/>
              </a:cxn>
              <a:cxn ang="0">
                <a:pos x="33" y="17"/>
              </a:cxn>
              <a:cxn ang="0">
                <a:pos x="0" y="0"/>
              </a:cxn>
              <a:cxn ang="0">
                <a:pos x="0" y="0"/>
              </a:cxn>
            </a:cxnLst>
            <a:rect l="0" t="0" r="r" b="b"/>
            <a:pathLst>
              <a:path w="33" h="34">
                <a:moveTo>
                  <a:pt x="0" y="0"/>
                </a:moveTo>
                <a:lnTo>
                  <a:pt x="0" y="34"/>
                </a:lnTo>
                <a:lnTo>
                  <a:pt x="33" y="17"/>
                </a:lnTo>
                <a:lnTo>
                  <a:pt x="0" y="0"/>
                </a:lnTo>
                <a:lnTo>
                  <a:pt x="0" y="0"/>
                </a:lnTo>
                <a:close/>
              </a:path>
            </a:pathLst>
          </a:custGeom>
          <a:solidFill>
            <a:srgbClr val="000000"/>
          </a:solidFill>
          <a:ln w="9525">
            <a:noFill/>
            <a:round/>
            <a:headEnd/>
            <a:tailEnd/>
          </a:ln>
        </p:spPr>
        <p:txBody>
          <a:bodyPr/>
          <a:lstStyle/>
          <a:p>
            <a:endParaRPr lang="en-US"/>
          </a:p>
        </p:txBody>
      </p:sp>
      <p:sp>
        <p:nvSpPr>
          <p:cNvPr id="982060" name="Freeform 44"/>
          <p:cNvSpPr>
            <a:spLocks/>
          </p:cNvSpPr>
          <p:nvPr/>
        </p:nvSpPr>
        <p:spPr bwMode="auto">
          <a:xfrm>
            <a:off x="244475" y="3860800"/>
            <a:ext cx="190500" cy="592138"/>
          </a:xfrm>
          <a:custGeom>
            <a:avLst/>
            <a:gdLst/>
            <a:ahLst/>
            <a:cxnLst>
              <a:cxn ang="0">
                <a:pos x="118" y="328"/>
              </a:cxn>
              <a:cxn ang="0">
                <a:pos x="118" y="0"/>
              </a:cxn>
              <a:cxn ang="0">
                <a:pos x="0" y="0"/>
              </a:cxn>
              <a:cxn ang="0">
                <a:pos x="0" y="328"/>
              </a:cxn>
              <a:cxn ang="0">
                <a:pos x="118" y="328"/>
              </a:cxn>
              <a:cxn ang="0">
                <a:pos x="118" y="328"/>
              </a:cxn>
            </a:cxnLst>
            <a:rect l="0" t="0" r="r" b="b"/>
            <a:pathLst>
              <a:path w="118" h="328">
                <a:moveTo>
                  <a:pt x="118" y="328"/>
                </a:moveTo>
                <a:lnTo>
                  <a:pt x="118" y="0"/>
                </a:lnTo>
                <a:lnTo>
                  <a:pt x="0" y="0"/>
                </a:lnTo>
                <a:lnTo>
                  <a:pt x="0" y="328"/>
                </a:lnTo>
                <a:lnTo>
                  <a:pt x="118" y="328"/>
                </a:lnTo>
                <a:lnTo>
                  <a:pt x="118" y="328"/>
                </a:lnTo>
                <a:close/>
              </a:path>
            </a:pathLst>
          </a:custGeom>
          <a:solidFill>
            <a:srgbClr val="FFFFFF"/>
          </a:solidFill>
          <a:ln w="9525">
            <a:noFill/>
            <a:round/>
            <a:headEnd/>
            <a:tailEnd/>
          </a:ln>
        </p:spPr>
        <p:txBody>
          <a:bodyPr/>
          <a:lstStyle/>
          <a:p>
            <a:endParaRPr lang="en-US"/>
          </a:p>
        </p:txBody>
      </p:sp>
      <p:sp>
        <p:nvSpPr>
          <p:cNvPr id="982061" name="Freeform 45"/>
          <p:cNvSpPr>
            <a:spLocks/>
          </p:cNvSpPr>
          <p:nvPr/>
        </p:nvSpPr>
        <p:spPr bwMode="auto">
          <a:xfrm>
            <a:off x="244475" y="3860800"/>
            <a:ext cx="190500" cy="592138"/>
          </a:xfrm>
          <a:custGeom>
            <a:avLst/>
            <a:gdLst/>
            <a:ahLst/>
            <a:cxnLst>
              <a:cxn ang="0">
                <a:pos x="118" y="328"/>
              </a:cxn>
              <a:cxn ang="0">
                <a:pos x="118" y="0"/>
              </a:cxn>
              <a:cxn ang="0">
                <a:pos x="0" y="0"/>
              </a:cxn>
              <a:cxn ang="0">
                <a:pos x="0" y="328"/>
              </a:cxn>
              <a:cxn ang="0">
                <a:pos x="118" y="328"/>
              </a:cxn>
              <a:cxn ang="0">
                <a:pos x="118" y="328"/>
              </a:cxn>
            </a:cxnLst>
            <a:rect l="0" t="0" r="r" b="b"/>
            <a:pathLst>
              <a:path w="118" h="328">
                <a:moveTo>
                  <a:pt x="118" y="328"/>
                </a:moveTo>
                <a:lnTo>
                  <a:pt x="118" y="0"/>
                </a:lnTo>
                <a:lnTo>
                  <a:pt x="0" y="0"/>
                </a:lnTo>
                <a:lnTo>
                  <a:pt x="0" y="328"/>
                </a:lnTo>
                <a:lnTo>
                  <a:pt x="118" y="328"/>
                </a:lnTo>
                <a:lnTo>
                  <a:pt x="118" y="328"/>
                </a:lnTo>
              </a:path>
            </a:pathLst>
          </a:custGeom>
          <a:noFill/>
          <a:ln w="11113">
            <a:solidFill>
              <a:srgbClr val="000000"/>
            </a:solidFill>
            <a:prstDash val="solid"/>
            <a:round/>
            <a:headEnd/>
            <a:tailEnd/>
          </a:ln>
        </p:spPr>
        <p:txBody>
          <a:bodyPr/>
          <a:lstStyle/>
          <a:p>
            <a:endParaRPr lang="en-US"/>
          </a:p>
        </p:txBody>
      </p:sp>
      <p:sp>
        <p:nvSpPr>
          <p:cNvPr id="982062" name="Rectangle 46"/>
          <p:cNvSpPr>
            <a:spLocks noChangeArrowheads="1"/>
          </p:cNvSpPr>
          <p:nvPr/>
        </p:nvSpPr>
        <p:spPr bwMode="auto">
          <a:xfrm>
            <a:off x="750888" y="4079875"/>
            <a:ext cx="68262"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063" name="Rectangle 47"/>
          <p:cNvSpPr>
            <a:spLocks noChangeArrowheads="1"/>
          </p:cNvSpPr>
          <p:nvPr/>
        </p:nvSpPr>
        <p:spPr bwMode="auto">
          <a:xfrm>
            <a:off x="814388" y="4079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064" name="Rectangle 48"/>
          <p:cNvSpPr>
            <a:spLocks noChangeArrowheads="1"/>
          </p:cNvSpPr>
          <p:nvPr/>
        </p:nvSpPr>
        <p:spPr bwMode="auto">
          <a:xfrm>
            <a:off x="869950" y="4079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065" name="Rectangle 49"/>
          <p:cNvSpPr>
            <a:spLocks noChangeArrowheads="1"/>
          </p:cNvSpPr>
          <p:nvPr/>
        </p:nvSpPr>
        <p:spPr bwMode="auto">
          <a:xfrm>
            <a:off x="930275" y="4079875"/>
            <a:ext cx="33338"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066" name="Rectangle 50"/>
          <p:cNvSpPr>
            <a:spLocks noChangeArrowheads="1"/>
          </p:cNvSpPr>
          <p:nvPr/>
        </p:nvSpPr>
        <p:spPr bwMode="auto">
          <a:xfrm>
            <a:off x="962025" y="4079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067" name="Rectangle 51"/>
          <p:cNvSpPr>
            <a:spLocks noChangeArrowheads="1"/>
          </p:cNvSpPr>
          <p:nvPr/>
        </p:nvSpPr>
        <p:spPr bwMode="auto">
          <a:xfrm>
            <a:off x="1022350" y="4079875"/>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068" name="Rectangle 52"/>
          <p:cNvSpPr>
            <a:spLocks noChangeArrowheads="1"/>
          </p:cNvSpPr>
          <p:nvPr/>
        </p:nvSpPr>
        <p:spPr bwMode="auto">
          <a:xfrm>
            <a:off x="1071563" y="4079875"/>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069" name="Freeform 53"/>
          <p:cNvSpPr>
            <a:spLocks/>
          </p:cNvSpPr>
          <p:nvPr/>
        </p:nvSpPr>
        <p:spPr bwMode="auto">
          <a:xfrm>
            <a:off x="2790825" y="4041775"/>
            <a:ext cx="53975" cy="53975"/>
          </a:xfrm>
          <a:custGeom>
            <a:avLst/>
            <a:gdLst/>
            <a:ahLst/>
            <a:cxnLst>
              <a:cxn ang="0">
                <a:pos x="0" y="0"/>
              </a:cxn>
              <a:cxn ang="0">
                <a:pos x="3" y="30"/>
              </a:cxn>
              <a:cxn ang="0">
                <a:pos x="33" y="17"/>
              </a:cxn>
              <a:cxn ang="0">
                <a:pos x="3" y="0"/>
              </a:cxn>
              <a:cxn ang="0">
                <a:pos x="3" y="0"/>
              </a:cxn>
              <a:cxn ang="0">
                <a:pos x="0" y="0"/>
              </a:cxn>
            </a:cxnLst>
            <a:rect l="0" t="0" r="r" b="b"/>
            <a:pathLst>
              <a:path w="33" h="30">
                <a:moveTo>
                  <a:pt x="0" y="0"/>
                </a:moveTo>
                <a:lnTo>
                  <a:pt x="3" y="30"/>
                </a:lnTo>
                <a:lnTo>
                  <a:pt x="33" y="17"/>
                </a:lnTo>
                <a:lnTo>
                  <a:pt x="3" y="0"/>
                </a:lnTo>
                <a:lnTo>
                  <a:pt x="3" y="0"/>
                </a:lnTo>
                <a:lnTo>
                  <a:pt x="0" y="0"/>
                </a:lnTo>
                <a:close/>
              </a:path>
            </a:pathLst>
          </a:custGeom>
          <a:solidFill>
            <a:srgbClr val="000000"/>
          </a:solidFill>
          <a:ln w="9525">
            <a:noFill/>
            <a:round/>
            <a:headEnd/>
            <a:tailEnd/>
          </a:ln>
        </p:spPr>
        <p:txBody>
          <a:bodyPr/>
          <a:lstStyle/>
          <a:p>
            <a:endParaRPr lang="en-US"/>
          </a:p>
        </p:txBody>
      </p:sp>
      <p:sp>
        <p:nvSpPr>
          <p:cNvPr id="982070" name="Freeform 54"/>
          <p:cNvSpPr>
            <a:spLocks/>
          </p:cNvSpPr>
          <p:nvPr/>
        </p:nvSpPr>
        <p:spPr bwMode="auto">
          <a:xfrm>
            <a:off x="2790825" y="5060950"/>
            <a:ext cx="53975" cy="58738"/>
          </a:xfrm>
          <a:custGeom>
            <a:avLst/>
            <a:gdLst/>
            <a:ahLst/>
            <a:cxnLst>
              <a:cxn ang="0">
                <a:pos x="0" y="0"/>
              </a:cxn>
              <a:cxn ang="0">
                <a:pos x="3" y="33"/>
              </a:cxn>
              <a:cxn ang="0">
                <a:pos x="33" y="17"/>
              </a:cxn>
              <a:cxn ang="0">
                <a:pos x="3" y="3"/>
              </a:cxn>
              <a:cxn ang="0">
                <a:pos x="3" y="3"/>
              </a:cxn>
              <a:cxn ang="0">
                <a:pos x="0" y="0"/>
              </a:cxn>
            </a:cxnLst>
            <a:rect l="0" t="0" r="r" b="b"/>
            <a:pathLst>
              <a:path w="33" h="33">
                <a:moveTo>
                  <a:pt x="0" y="0"/>
                </a:moveTo>
                <a:lnTo>
                  <a:pt x="3" y="33"/>
                </a:lnTo>
                <a:lnTo>
                  <a:pt x="33" y="17"/>
                </a:lnTo>
                <a:lnTo>
                  <a:pt x="3" y="3"/>
                </a:lnTo>
                <a:lnTo>
                  <a:pt x="3" y="3"/>
                </a:lnTo>
                <a:lnTo>
                  <a:pt x="0" y="0"/>
                </a:lnTo>
                <a:close/>
              </a:path>
            </a:pathLst>
          </a:custGeom>
          <a:solidFill>
            <a:srgbClr val="000000"/>
          </a:solidFill>
          <a:ln w="9525">
            <a:noFill/>
            <a:round/>
            <a:headEnd/>
            <a:tailEnd/>
          </a:ln>
        </p:spPr>
        <p:txBody>
          <a:bodyPr/>
          <a:lstStyle/>
          <a:p>
            <a:endParaRPr lang="en-US"/>
          </a:p>
        </p:txBody>
      </p:sp>
      <p:sp>
        <p:nvSpPr>
          <p:cNvPr id="982071" name="Freeform 55"/>
          <p:cNvSpPr>
            <a:spLocks/>
          </p:cNvSpPr>
          <p:nvPr/>
        </p:nvSpPr>
        <p:spPr bwMode="auto">
          <a:xfrm>
            <a:off x="549275" y="2600325"/>
            <a:ext cx="522288" cy="1557338"/>
          </a:xfrm>
          <a:custGeom>
            <a:avLst/>
            <a:gdLst/>
            <a:ahLst/>
            <a:cxnLst>
              <a:cxn ang="0">
                <a:pos x="322" y="0"/>
              </a:cxn>
              <a:cxn ang="0">
                <a:pos x="0" y="3"/>
              </a:cxn>
              <a:cxn ang="0">
                <a:pos x="0" y="862"/>
              </a:cxn>
            </a:cxnLst>
            <a:rect l="0" t="0" r="r" b="b"/>
            <a:pathLst>
              <a:path w="322" h="862">
                <a:moveTo>
                  <a:pt x="322" y="0"/>
                </a:moveTo>
                <a:lnTo>
                  <a:pt x="0" y="3"/>
                </a:lnTo>
                <a:lnTo>
                  <a:pt x="0" y="862"/>
                </a:lnTo>
              </a:path>
            </a:pathLst>
          </a:custGeom>
          <a:noFill/>
          <a:ln w="20638">
            <a:solidFill>
              <a:srgbClr val="000000"/>
            </a:solidFill>
            <a:prstDash val="solid"/>
            <a:round/>
            <a:headEnd/>
            <a:tailEnd/>
          </a:ln>
        </p:spPr>
        <p:txBody>
          <a:bodyPr/>
          <a:lstStyle/>
          <a:p>
            <a:endParaRPr lang="en-US"/>
          </a:p>
        </p:txBody>
      </p:sp>
      <p:sp>
        <p:nvSpPr>
          <p:cNvPr id="982072" name="Line 56"/>
          <p:cNvSpPr>
            <a:spLocks noChangeShapeType="1"/>
          </p:cNvSpPr>
          <p:nvPr/>
        </p:nvSpPr>
        <p:spPr bwMode="auto">
          <a:xfrm flipH="1">
            <a:off x="881063" y="3284538"/>
            <a:ext cx="190500" cy="1587"/>
          </a:xfrm>
          <a:prstGeom prst="line">
            <a:avLst/>
          </a:prstGeom>
          <a:noFill/>
          <a:ln w="20638">
            <a:solidFill>
              <a:srgbClr val="000000"/>
            </a:solidFill>
            <a:round/>
            <a:headEnd/>
            <a:tailEnd/>
          </a:ln>
        </p:spPr>
        <p:txBody>
          <a:bodyPr/>
          <a:lstStyle/>
          <a:p>
            <a:endParaRPr lang="en-US"/>
          </a:p>
        </p:txBody>
      </p:sp>
      <p:sp>
        <p:nvSpPr>
          <p:cNvPr id="982073" name="Freeform 57"/>
          <p:cNvSpPr>
            <a:spLocks/>
          </p:cNvSpPr>
          <p:nvPr/>
        </p:nvSpPr>
        <p:spPr bwMode="auto">
          <a:xfrm>
            <a:off x="1109663" y="2368550"/>
            <a:ext cx="330200" cy="1146175"/>
          </a:xfrm>
          <a:custGeom>
            <a:avLst/>
            <a:gdLst/>
            <a:ahLst/>
            <a:cxnLst>
              <a:cxn ang="0">
                <a:pos x="0" y="0"/>
              </a:cxn>
              <a:cxn ang="0">
                <a:pos x="0" y="259"/>
              </a:cxn>
              <a:cxn ang="0">
                <a:pos x="67" y="319"/>
              </a:cxn>
              <a:cxn ang="0">
                <a:pos x="0" y="379"/>
              </a:cxn>
              <a:cxn ang="0">
                <a:pos x="0" y="634"/>
              </a:cxn>
              <a:cxn ang="0">
                <a:pos x="204" y="443"/>
              </a:cxn>
              <a:cxn ang="0">
                <a:pos x="204" y="195"/>
              </a:cxn>
              <a:cxn ang="0">
                <a:pos x="0" y="4"/>
              </a:cxn>
              <a:cxn ang="0">
                <a:pos x="0" y="4"/>
              </a:cxn>
              <a:cxn ang="0">
                <a:pos x="0" y="0"/>
              </a:cxn>
            </a:cxnLst>
            <a:rect l="0" t="0" r="r" b="b"/>
            <a:pathLst>
              <a:path w="204" h="634">
                <a:moveTo>
                  <a:pt x="0" y="0"/>
                </a:moveTo>
                <a:lnTo>
                  <a:pt x="0" y="259"/>
                </a:lnTo>
                <a:lnTo>
                  <a:pt x="67" y="319"/>
                </a:lnTo>
                <a:lnTo>
                  <a:pt x="0" y="379"/>
                </a:lnTo>
                <a:lnTo>
                  <a:pt x="0" y="634"/>
                </a:lnTo>
                <a:lnTo>
                  <a:pt x="204" y="443"/>
                </a:lnTo>
                <a:lnTo>
                  <a:pt x="204" y="195"/>
                </a:lnTo>
                <a:lnTo>
                  <a:pt x="0" y="4"/>
                </a:lnTo>
                <a:lnTo>
                  <a:pt x="0" y="4"/>
                </a:lnTo>
                <a:lnTo>
                  <a:pt x="0" y="0"/>
                </a:lnTo>
                <a:close/>
              </a:path>
            </a:pathLst>
          </a:custGeom>
          <a:solidFill>
            <a:srgbClr val="FFFFFF"/>
          </a:solidFill>
          <a:ln w="9525">
            <a:noFill/>
            <a:round/>
            <a:headEnd/>
            <a:tailEnd/>
          </a:ln>
        </p:spPr>
        <p:txBody>
          <a:bodyPr/>
          <a:lstStyle/>
          <a:p>
            <a:endParaRPr lang="en-US"/>
          </a:p>
        </p:txBody>
      </p:sp>
      <p:sp>
        <p:nvSpPr>
          <p:cNvPr id="982074" name="Freeform 58"/>
          <p:cNvSpPr>
            <a:spLocks/>
          </p:cNvSpPr>
          <p:nvPr/>
        </p:nvSpPr>
        <p:spPr bwMode="auto">
          <a:xfrm>
            <a:off x="1109663" y="2368550"/>
            <a:ext cx="330200" cy="1146175"/>
          </a:xfrm>
          <a:custGeom>
            <a:avLst/>
            <a:gdLst/>
            <a:ahLst/>
            <a:cxnLst>
              <a:cxn ang="0">
                <a:pos x="0" y="0"/>
              </a:cxn>
              <a:cxn ang="0">
                <a:pos x="0" y="259"/>
              </a:cxn>
              <a:cxn ang="0">
                <a:pos x="67" y="319"/>
              </a:cxn>
              <a:cxn ang="0">
                <a:pos x="0" y="379"/>
              </a:cxn>
              <a:cxn ang="0">
                <a:pos x="0" y="634"/>
              </a:cxn>
              <a:cxn ang="0">
                <a:pos x="204" y="443"/>
              </a:cxn>
              <a:cxn ang="0">
                <a:pos x="204" y="195"/>
              </a:cxn>
              <a:cxn ang="0">
                <a:pos x="0" y="4"/>
              </a:cxn>
              <a:cxn ang="0">
                <a:pos x="0" y="4"/>
              </a:cxn>
            </a:cxnLst>
            <a:rect l="0" t="0" r="r" b="b"/>
            <a:pathLst>
              <a:path w="204" h="634">
                <a:moveTo>
                  <a:pt x="0" y="0"/>
                </a:moveTo>
                <a:lnTo>
                  <a:pt x="0" y="259"/>
                </a:lnTo>
                <a:lnTo>
                  <a:pt x="67" y="319"/>
                </a:lnTo>
                <a:lnTo>
                  <a:pt x="0" y="379"/>
                </a:lnTo>
                <a:lnTo>
                  <a:pt x="0" y="634"/>
                </a:lnTo>
                <a:lnTo>
                  <a:pt x="204" y="443"/>
                </a:lnTo>
                <a:lnTo>
                  <a:pt x="204" y="195"/>
                </a:lnTo>
                <a:lnTo>
                  <a:pt x="0" y="4"/>
                </a:lnTo>
                <a:lnTo>
                  <a:pt x="0" y="4"/>
                </a:lnTo>
              </a:path>
            </a:pathLst>
          </a:custGeom>
          <a:noFill/>
          <a:ln w="11113">
            <a:solidFill>
              <a:srgbClr val="000000"/>
            </a:solidFill>
            <a:prstDash val="solid"/>
            <a:round/>
            <a:headEnd/>
            <a:tailEnd/>
          </a:ln>
        </p:spPr>
        <p:txBody>
          <a:bodyPr/>
          <a:lstStyle/>
          <a:p>
            <a:endParaRPr lang="en-US"/>
          </a:p>
        </p:txBody>
      </p:sp>
      <p:sp>
        <p:nvSpPr>
          <p:cNvPr id="982075" name="Freeform 59"/>
          <p:cNvSpPr>
            <a:spLocks/>
          </p:cNvSpPr>
          <p:nvPr/>
        </p:nvSpPr>
        <p:spPr bwMode="auto">
          <a:xfrm>
            <a:off x="4829175" y="4635500"/>
            <a:ext cx="55563" cy="60325"/>
          </a:xfrm>
          <a:custGeom>
            <a:avLst/>
            <a:gdLst/>
            <a:ahLst/>
            <a:cxnLst>
              <a:cxn ang="0">
                <a:pos x="0" y="0"/>
              </a:cxn>
              <a:cxn ang="0">
                <a:pos x="0" y="33"/>
              </a:cxn>
              <a:cxn ang="0">
                <a:pos x="34" y="17"/>
              </a:cxn>
              <a:cxn ang="0">
                <a:pos x="0" y="3"/>
              </a:cxn>
              <a:cxn ang="0">
                <a:pos x="0" y="3"/>
              </a:cxn>
              <a:cxn ang="0">
                <a:pos x="0" y="0"/>
              </a:cxn>
            </a:cxnLst>
            <a:rect l="0" t="0" r="r" b="b"/>
            <a:pathLst>
              <a:path w="34" h="33">
                <a:moveTo>
                  <a:pt x="0" y="0"/>
                </a:moveTo>
                <a:lnTo>
                  <a:pt x="0" y="33"/>
                </a:lnTo>
                <a:lnTo>
                  <a:pt x="34" y="17"/>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076" name="Freeform 60"/>
          <p:cNvSpPr>
            <a:spLocks/>
          </p:cNvSpPr>
          <p:nvPr/>
        </p:nvSpPr>
        <p:spPr bwMode="auto">
          <a:xfrm>
            <a:off x="4829175" y="5145088"/>
            <a:ext cx="55563" cy="60325"/>
          </a:xfrm>
          <a:custGeom>
            <a:avLst/>
            <a:gdLst/>
            <a:ahLst/>
            <a:cxnLst>
              <a:cxn ang="0">
                <a:pos x="0" y="0"/>
              </a:cxn>
              <a:cxn ang="0">
                <a:pos x="0" y="33"/>
              </a:cxn>
              <a:cxn ang="0">
                <a:pos x="34" y="16"/>
              </a:cxn>
              <a:cxn ang="0">
                <a:pos x="0" y="3"/>
              </a:cxn>
              <a:cxn ang="0">
                <a:pos x="0" y="3"/>
              </a:cxn>
              <a:cxn ang="0">
                <a:pos x="0" y="0"/>
              </a:cxn>
            </a:cxnLst>
            <a:rect l="0" t="0" r="r" b="b"/>
            <a:pathLst>
              <a:path w="34" h="33">
                <a:moveTo>
                  <a:pt x="0" y="0"/>
                </a:moveTo>
                <a:lnTo>
                  <a:pt x="0" y="33"/>
                </a:lnTo>
                <a:lnTo>
                  <a:pt x="34" y="16"/>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077" name="Freeform 61"/>
          <p:cNvSpPr>
            <a:spLocks/>
          </p:cNvSpPr>
          <p:nvPr/>
        </p:nvSpPr>
        <p:spPr bwMode="auto">
          <a:xfrm>
            <a:off x="5178425" y="4891088"/>
            <a:ext cx="47625" cy="58737"/>
          </a:xfrm>
          <a:custGeom>
            <a:avLst/>
            <a:gdLst/>
            <a:ahLst/>
            <a:cxnLst>
              <a:cxn ang="0">
                <a:pos x="0" y="0"/>
              </a:cxn>
              <a:cxn ang="0">
                <a:pos x="0" y="33"/>
              </a:cxn>
              <a:cxn ang="0">
                <a:pos x="30" y="17"/>
              </a:cxn>
              <a:cxn ang="0">
                <a:pos x="0" y="3"/>
              </a:cxn>
              <a:cxn ang="0">
                <a:pos x="0" y="3"/>
              </a:cxn>
              <a:cxn ang="0">
                <a:pos x="0" y="0"/>
              </a:cxn>
            </a:cxnLst>
            <a:rect l="0" t="0" r="r" b="b"/>
            <a:pathLst>
              <a:path w="30" h="33">
                <a:moveTo>
                  <a:pt x="0" y="0"/>
                </a:moveTo>
                <a:lnTo>
                  <a:pt x="0" y="33"/>
                </a:lnTo>
                <a:lnTo>
                  <a:pt x="30" y="17"/>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078" name="Freeform 62"/>
          <p:cNvSpPr>
            <a:spLocks/>
          </p:cNvSpPr>
          <p:nvPr/>
        </p:nvSpPr>
        <p:spPr bwMode="auto">
          <a:xfrm>
            <a:off x="5178425" y="4211638"/>
            <a:ext cx="47625"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079" name="Freeform 63"/>
          <p:cNvSpPr>
            <a:spLocks/>
          </p:cNvSpPr>
          <p:nvPr/>
        </p:nvSpPr>
        <p:spPr bwMode="auto">
          <a:xfrm>
            <a:off x="8702675" y="4695825"/>
            <a:ext cx="55563" cy="60325"/>
          </a:xfrm>
          <a:custGeom>
            <a:avLst/>
            <a:gdLst/>
            <a:ahLst/>
            <a:cxnLst>
              <a:cxn ang="0">
                <a:pos x="0" y="0"/>
              </a:cxn>
              <a:cxn ang="0">
                <a:pos x="0" y="34"/>
              </a:cxn>
              <a:cxn ang="0">
                <a:pos x="34" y="17"/>
              </a:cxn>
              <a:cxn ang="0">
                <a:pos x="0" y="4"/>
              </a:cxn>
              <a:cxn ang="0">
                <a:pos x="0" y="4"/>
              </a:cxn>
              <a:cxn ang="0">
                <a:pos x="0" y="0"/>
              </a:cxn>
            </a:cxnLst>
            <a:rect l="0" t="0" r="r" b="b"/>
            <a:pathLst>
              <a:path w="34" h="34">
                <a:moveTo>
                  <a:pt x="0" y="0"/>
                </a:moveTo>
                <a:lnTo>
                  <a:pt x="0" y="34"/>
                </a:lnTo>
                <a:lnTo>
                  <a:pt x="34" y="17"/>
                </a:lnTo>
                <a:lnTo>
                  <a:pt x="0" y="4"/>
                </a:lnTo>
                <a:lnTo>
                  <a:pt x="0" y="4"/>
                </a:lnTo>
                <a:lnTo>
                  <a:pt x="0" y="0"/>
                </a:lnTo>
                <a:close/>
              </a:path>
            </a:pathLst>
          </a:custGeom>
          <a:solidFill>
            <a:srgbClr val="000000"/>
          </a:solidFill>
          <a:ln w="9525">
            <a:noFill/>
            <a:round/>
            <a:headEnd/>
            <a:tailEnd/>
          </a:ln>
        </p:spPr>
        <p:txBody>
          <a:bodyPr/>
          <a:lstStyle/>
          <a:p>
            <a:endParaRPr lang="en-US"/>
          </a:p>
        </p:txBody>
      </p:sp>
      <p:sp>
        <p:nvSpPr>
          <p:cNvPr id="982080" name="Freeform 64"/>
          <p:cNvSpPr>
            <a:spLocks/>
          </p:cNvSpPr>
          <p:nvPr/>
        </p:nvSpPr>
        <p:spPr bwMode="auto">
          <a:xfrm>
            <a:off x="8702675" y="5205413"/>
            <a:ext cx="55563" cy="60325"/>
          </a:xfrm>
          <a:custGeom>
            <a:avLst/>
            <a:gdLst/>
            <a:ahLst/>
            <a:cxnLst>
              <a:cxn ang="0">
                <a:pos x="0" y="0"/>
              </a:cxn>
              <a:cxn ang="0">
                <a:pos x="0" y="34"/>
              </a:cxn>
              <a:cxn ang="0">
                <a:pos x="34" y="17"/>
              </a:cxn>
              <a:cxn ang="0">
                <a:pos x="0" y="4"/>
              </a:cxn>
              <a:cxn ang="0">
                <a:pos x="0" y="4"/>
              </a:cxn>
              <a:cxn ang="0">
                <a:pos x="0" y="0"/>
              </a:cxn>
            </a:cxnLst>
            <a:rect l="0" t="0" r="r" b="b"/>
            <a:pathLst>
              <a:path w="34" h="34">
                <a:moveTo>
                  <a:pt x="0" y="0"/>
                </a:moveTo>
                <a:lnTo>
                  <a:pt x="0" y="34"/>
                </a:lnTo>
                <a:lnTo>
                  <a:pt x="34" y="17"/>
                </a:lnTo>
                <a:lnTo>
                  <a:pt x="0" y="4"/>
                </a:lnTo>
                <a:lnTo>
                  <a:pt x="0" y="4"/>
                </a:lnTo>
                <a:lnTo>
                  <a:pt x="0" y="0"/>
                </a:lnTo>
                <a:close/>
              </a:path>
            </a:pathLst>
          </a:custGeom>
          <a:solidFill>
            <a:srgbClr val="000000"/>
          </a:solidFill>
          <a:ln w="9525">
            <a:noFill/>
            <a:round/>
            <a:headEnd/>
            <a:tailEnd/>
          </a:ln>
        </p:spPr>
        <p:txBody>
          <a:bodyPr/>
          <a:lstStyle/>
          <a:p>
            <a:endParaRPr lang="en-US"/>
          </a:p>
        </p:txBody>
      </p:sp>
      <p:sp>
        <p:nvSpPr>
          <p:cNvPr id="982081" name="Freeform 65"/>
          <p:cNvSpPr>
            <a:spLocks/>
          </p:cNvSpPr>
          <p:nvPr/>
        </p:nvSpPr>
        <p:spPr bwMode="auto">
          <a:xfrm>
            <a:off x="6858000" y="5338763"/>
            <a:ext cx="49213" cy="53975"/>
          </a:xfrm>
          <a:custGeom>
            <a:avLst/>
            <a:gdLst/>
            <a:ahLst/>
            <a:cxnLst>
              <a:cxn ang="0">
                <a:pos x="0" y="0"/>
              </a:cxn>
              <a:cxn ang="0">
                <a:pos x="0" y="30"/>
              </a:cxn>
              <a:cxn ang="0">
                <a:pos x="30" y="17"/>
              </a:cxn>
              <a:cxn ang="0">
                <a:pos x="0" y="0"/>
              </a:cxn>
              <a:cxn ang="0">
                <a:pos x="0" y="0"/>
              </a:cxn>
            </a:cxnLst>
            <a:rect l="0" t="0" r="r" b="b"/>
            <a:pathLst>
              <a:path w="30" h="30">
                <a:moveTo>
                  <a:pt x="0" y="0"/>
                </a:moveTo>
                <a:lnTo>
                  <a:pt x="0" y="30"/>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082" name="Freeform 66"/>
          <p:cNvSpPr>
            <a:spLocks/>
          </p:cNvSpPr>
          <p:nvPr/>
        </p:nvSpPr>
        <p:spPr bwMode="auto">
          <a:xfrm>
            <a:off x="1049338" y="2576513"/>
            <a:ext cx="53975" cy="60325"/>
          </a:xfrm>
          <a:custGeom>
            <a:avLst/>
            <a:gdLst/>
            <a:ahLst/>
            <a:cxnLst>
              <a:cxn ang="0">
                <a:pos x="0" y="0"/>
              </a:cxn>
              <a:cxn ang="0">
                <a:pos x="3" y="33"/>
              </a:cxn>
              <a:cxn ang="0">
                <a:pos x="33" y="16"/>
              </a:cxn>
              <a:cxn ang="0">
                <a:pos x="3" y="0"/>
              </a:cxn>
              <a:cxn ang="0">
                <a:pos x="3" y="0"/>
              </a:cxn>
              <a:cxn ang="0">
                <a:pos x="0" y="0"/>
              </a:cxn>
            </a:cxnLst>
            <a:rect l="0" t="0" r="r" b="b"/>
            <a:pathLst>
              <a:path w="33" h="33">
                <a:moveTo>
                  <a:pt x="0" y="0"/>
                </a:moveTo>
                <a:lnTo>
                  <a:pt x="3" y="33"/>
                </a:lnTo>
                <a:lnTo>
                  <a:pt x="33" y="16"/>
                </a:lnTo>
                <a:lnTo>
                  <a:pt x="3" y="0"/>
                </a:lnTo>
                <a:lnTo>
                  <a:pt x="3" y="0"/>
                </a:lnTo>
                <a:lnTo>
                  <a:pt x="0" y="0"/>
                </a:lnTo>
                <a:close/>
              </a:path>
            </a:pathLst>
          </a:custGeom>
          <a:solidFill>
            <a:srgbClr val="000000"/>
          </a:solidFill>
          <a:ln w="9525">
            <a:noFill/>
            <a:round/>
            <a:headEnd/>
            <a:tailEnd/>
          </a:ln>
        </p:spPr>
        <p:txBody>
          <a:bodyPr/>
          <a:lstStyle/>
          <a:p>
            <a:endParaRPr lang="en-US"/>
          </a:p>
        </p:txBody>
      </p:sp>
      <p:sp>
        <p:nvSpPr>
          <p:cNvPr id="982083" name="Freeform 67"/>
          <p:cNvSpPr>
            <a:spLocks/>
          </p:cNvSpPr>
          <p:nvPr/>
        </p:nvSpPr>
        <p:spPr bwMode="auto">
          <a:xfrm>
            <a:off x="1049338" y="3254375"/>
            <a:ext cx="53975" cy="60325"/>
          </a:xfrm>
          <a:custGeom>
            <a:avLst/>
            <a:gdLst/>
            <a:ahLst/>
            <a:cxnLst>
              <a:cxn ang="0">
                <a:pos x="0" y="0"/>
              </a:cxn>
              <a:cxn ang="0">
                <a:pos x="3" y="34"/>
              </a:cxn>
              <a:cxn ang="0">
                <a:pos x="33" y="17"/>
              </a:cxn>
              <a:cxn ang="0">
                <a:pos x="3" y="4"/>
              </a:cxn>
              <a:cxn ang="0">
                <a:pos x="3" y="4"/>
              </a:cxn>
              <a:cxn ang="0">
                <a:pos x="0" y="0"/>
              </a:cxn>
            </a:cxnLst>
            <a:rect l="0" t="0" r="r" b="b"/>
            <a:pathLst>
              <a:path w="33" h="34">
                <a:moveTo>
                  <a:pt x="0" y="0"/>
                </a:moveTo>
                <a:lnTo>
                  <a:pt x="3" y="34"/>
                </a:lnTo>
                <a:lnTo>
                  <a:pt x="33" y="17"/>
                </a:lnTo>
                <a:lnTo>
                  <a:pt x="3" y="4"/>
                </a:lnTo>
                <a:lnTo>
                  <a:pt x="3" y="4"/>
                </a:lnTo>
                <a:lnTo>
                  <a:pt x="0" y="0"/>
                </a:lnTo>
                <a:close/>
              </a:path>
            </a:pathLst>
          </a:custGeom>
          <a:solidFill>
            <a:srgbClr val="000000"/>
          </a:solidFill>
          <a:ln w="9525">
            <a:noFill/>
            <a:round/>
            <a:headEnd/>
            <a:tailEnd/>
          </a:ln>
        </p:spPr>
        <p:txBody>
          <a:bodyPr/>
          <a:lstStyle/>
          <a:p>
            <a:endParaRPr lang="en-US"/>
          </a:p>
        </p:txBody>
      </p:sp>
      <p:sp>
        <p:nvSpPr>
          <p:cNvPr id="982084" name="Rectangle 68"/>
          <p:cNvSpPr>
            <a:spLocks noChangeArrowheads="1"/>
          </p:cNvSpPr>
          <p:nvPr/>
        </p:nvSpPr>
        <p:spPr bwMode="auto">
          <a:xfrm>
            <a:off x="777875" y="32131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4</a:t>
            </a:r>
            <a:endParaRPr lang="en-US" sz="1800" b="0" i="1">
              <a:latin typeface="Arial" pitchFamily="34" charset="0"/>
            </a:endParaRPr>
          </a:p>
        </p:txBody>
      </p:sp>
      <p:sp>
        <p:nvSpPr>
          <p:cNvPr id="982085" name="Line 69"/>
          <p:cNvSpPr>
            <a:spLocks noChangeShapeType="1"/>
          </p:cNvSpPr>
          <p:nvPr/>
        </p:nvSpPr>
        <p:spPr bwMode="auto">
          <a:xfrm flipH="1">
            <a:off x="4508500" y="2944813"/>
            <a:ext cx="488950" cy="1587"/>
          </a:xfrm>
          <a:prstGeom prst="line">
            <a:avLst/>
          </a:prstGeom>
          <a:noFill/>
          <a:ln w="20638">
            <a:solidFill>
              <a:srgbClr val="000000"/>
            </a:solidFill>
            <a:round/>
            <a:headEnd/>
            <a:tailEnd/>
          </a:ln>
        </p:spPr>
        <p:txBody>
          <a:bodyPr/>
          <a:lstStyle/>
          <a:p>
            <a:endParaRPr lang="en-US"/>
          </a:p>
        </p:txBody>
      </p:sp>
      <p:sp>
        <p:nvSpPr>
          <p:cNvPr id="982086" name="Freeform 70"/>
          <p:cNvSpPr>
            <a:spLocks/>
          </p:cNvSpPr>
          <p:nvPr/>
        </p:nvSpPr>
        <p:spPr bwMode="auto">
          <a:xfrm>
            <a:off x="5048250" y="2716213"/>
            <a:ext cx="635000" cy="1144587"/>
          </a:xfrm>
          <a:custGeom>
            <a:avLst/>
            <a:gdLst/>
            <a:ahLst/>
            <a:cxnLst>
              <a:cxn ang="0">
                <a:pos x="0" y="0"/>
              </a:cxn>
              <a:cxn ang="0">
                <a:pos x="0" y="255"/>
              </a:cxn>
              <a:cxn ang="0">
                <a:pos x="67" y="315"/>
              </a:cxn>
              <a:cxn ang="0">
                <a:pos x="0" y="375"/>
              </a:cxn>
              <a:cxn ang="0">
                <a:pos x="0" y="634"/>
              </a:cxn>
              <a:cxn ang="0">
                <a:pos x="392" y="439"/>
              </a:cxn>
              <a:cxn ang="0">
                <a:pos x="392" y="194"/>
              </a:cxn>
              <a:cxn ang="0">
                <a:pos x="0" y="0"/>
              </a:cxn>
              <a:cxn ang="0">
                <a:pos x="0" y="0"/>
              </a:cxn>
            </a:cxnLst>
            <a:rect l="0" t="0" r="r" b="b"/>
            <a:pathLst>
              <a:path w="392" h="634">
                <a:moveTo>
                  <a:pt x="0" y="0"/>
                </a:moveTo>
                <a:lnTo>
                  <a:pt x="0" y="255"/>
                </a:lnTo>
                <a:lnTo>
                  <a:pt x="67" y="315"/>
                </a:lnTo>
                <a:lnTo>
                  <a:pt x="0" y="375"/>
                </a:lnTo>
                <a:lnTo>
                  <a:pt x="0" y="634"/>
                </a:lnTo>
                <a:lnTo>
                  <a:pt x="392" y="439"/>
                </a:lnTo>
                <a:lnTo>
                  <a:pt x="392" y="194"/>
                </a:lnTo>
                <a:lnTo>
                  <a:pt x="0" y="0"/>
                </a:lnTo>
                <a:lnTo>
                  <a:pt x="0" y="0"/>
                </a:lnTo>
                <a:close/>
              </a:path>
            </a:pathLst>
          </a:custGeom>
          <a:solidFill>
            <a:srgbClr val="FFFFFF"/>
          </a:solidFill>
          <a:ln w="9525">
            <a:noFill/>
            <a:round/>
            <a:headEnd/>
            <a:tailEnd/>
          </a:ln>
        </p:spPr>
        <p:txBody>
          <a:bodyPr/>
          <a:lstStyle/>
          <a:p>
            <a:endParaRPr lang="en-US"/>
          </a:p>
        </p:txBody>
      </p:sp>
      <p:sp>
        <p:nvSpPr>
          <p:cNvPr id="982087" name="Freeform 71"/>
          <p:cNvSpPr>
            <a:spLocks/>
          </p:cNvSpPr>
          <p:nvPr/>
        </p:nvSpPr>
        <p:spPr bwMode="auto">
          <a:xfrm>
            <a:off x="5048250" y="2716213"/>
            <a:ext cx="635000" cy="1144587"/>
          </a:xfrm>
          <a:custGeom>
            <a:avLst/>
            <a:gdLst/>
            <a:ahLst/>
            <a:cxnLst>
              <a:cxn ang="0">
                <a:pos x="0" y="0"/>
              </a:cxn>
              <a:cxn ang="0">
                <a:pos x="0" y="255"/>
              </a:cxn>
              <a:cxn ang="0">
                <a:pos x="67" y="315"/>
              </a:cxn>
              <a:cxn ang="0">
                <a:pos x="0" y="375"/>
              </a:cxn>
              <a:cxn ang="0">
                <a:pos x="0" y="634"/>
              </a:cxn>
              <a:cxn ang="0">
                <a:pos x="392" y="439"/>
              </a:cxn>
              <a:cxn ang="0">
                <a:pos x="392" y="194"/>
              </a:cxn>
              <a:cxn ang="0">
                <a:pos x="0" y="0"/>
              </a:cxn>
              <a:cxn ang="0">
                <a:pos x="0" y="0"/>
              </a:cxn>
            </a:cxnLst>
            <a:rect l="0" t="0" r="r" b="b"/>
            <a:pathLst>
              <a:path w="392" h="634">
                <a:moveTo>
                  <a:pt x="0" y="0"/>
                </a:moveTo>
                <a:lnTo>
                  <a:pt x="0" y="255"/>
                </a:lnTo>
                <a:lnTo>
                  <a:pt x="67" y="315"/>
                </a:lnTo>
                <a:lnTo>
                  <a:pt x="0" y="375"/>
                </a:lnTo>
                <a:lnTo>
                  <a:pt x="0" y="634"/>
                </a:lnTo>
                <a:lnTo>
                  <a:pt x="392" y="439"/>
                </a:lnTo>
                <a:lnTo>
                  <a:pt x="392" y="194"/>
                </a:lnTo>
                <a:lnTo>
                  <a:pt x="0" y="0"/>
                </a:lnTo>
                <a:lnTo>
                  <a:pt x="0" y="0"/>
                </a:lnTo>
              </a:path>
            </a:pathLst>
          </a:custGeom>
          <a:noFill/>
          <a:ln w="11113">
            <a:solidFill>
              <a:srgbClr val="000000"/>
            </a:solidFill>
            <a:prstDash val="solid"/>
            <a:round/>
            <a:headEnd/>
            <a:tailEnd/>
          </a:ln>
        </p:spPr>
        <p:txBody>
          <a:bodyPr/>
          <a:lstStyle/>
          <a:p>
            <a:endParaRPr lang="en-US"/>
          </a:p>
        </p:txBody>
      </p:sp>
      <p:sp>
        <p:nvSpPr>
          <p:cNvPr id="982088" name="Line 72"/>
          <p:cNvSpPr>
            <a:spLocks noChangeShapeType="1"/>
          </p:cNvSpPr>
          <p:nvPr/>
        </p:nvSpPr>
        <p:spPr bwMode="auto">
          <a:xfrm flipH="1">
            <a:off x="5689600" y="3284538"/>
            <a:ext cx="603250" cy="1587"/>
          </a:xfrm>
          <a:prstGeom prst="line">
            <a:avLst/>
          </a:prstGeom>
          <a:noFill/>
          <a:ln w="20638">
            <a:solidFill>
              <a:srgbClr val="000000"/>
            </a:solidFill>
            <a:round/>
            <a:headEnd/>
            <a:tailEnd/>
          </a:ln>
        </p:spPr>
        <p:txBody>
          <a:bodyPr/>
          <a:lstStyle/>
          <a:p>
            <a:endParaRPr lang="en-US"/>
          </a:p>
        </p:txBody>
      </p:sp>
      <p:sp>
        <p:nvSpPr>
          <p:cNvPr id="982089" name="Freeform 73"/>
          <p:cNvSpPr>
            <a:spLocks/>
          </p:cNvSpPr>
          <p:nvPr/>
        </p:nvSpPr>
        <p:spPr bwMode="auto">
          <a:xfrm>
            <a:off x="6272213" y="3254375"/>
            <a:ext cx="53975" cy="60325"/>
          </a:xfrm>
          <a:custGeom>
            <a:avLst/>
            <a:gdLst/>
            <a:ahLst/>
            <a:cxnLst>
              <a:cxn ang="0">
                <a:pos x="0" y="0"/>
              </a:cxn>
              <a:cxn ang="0">
                <a:pos x="0" y="34"/>
              </a:cxn>
              <a:cxn ang="0">
                <a:pos x="33" y="17"/>
              </a:cxn>
              <a:cxn ang="0">
                <a:pos x="0" y="4"/>
              </a:cxn>
              <a:cxn ang="0">
                <a:pos x="0" y="4"/>
              </a:cxn>
              <a:cxn ang="0">
                <a:pos x="0" y="0"/>
              </a:cxn>
            </a:cxnLst>
            <a:rect l="0" t="0" r="r" b="b"/>
            <a:pathLst>
              <a:path w="33" h="34">
                <a:moveTo>
                  <a:pt x="0" y="0"/>
                </a:moveTo>
                <a:lnTo>
                  <a:pt x="0" y="34"/>
                </a:lnTo>
                <a:lnTo>
                  <a:pt x="33" y="17"/>
                </a:lnTo>
                <a:lnTo>
                  <a:pt x="0" y="4"/>
                </a:lnTo>
                <a:lnTo>
                  <a:pt x="0" y="4"/>
                </a:lnTo>
                <a:lnTo>
                  <a:pt x="0" y="0"/>
                </a:lnTo>
                <a:close/>
              </a:path>
            </a:pathLst>
          </a:custGeom>
          <a:solidFill>
            <a:srgbClr val="000000"/>
          </a:solidFill>
          <a:ln w="9525">
            <a:noFill/>
            <a:round/>
            <a:headEnd/>
            <a:tailEnd/>
          </a:ln>
        </p:spPr>
        <p:txBody>
          <a:bodyPr/>
          <a:lstStyle/>
          <a:p>
            <a:endParaRPr lang="en-US"/>
          </a:p>
        </p:txBody>
      </p:sp>
      <p:sp>
        <p:nvSpPr>
          <p:cNvPr id="982090" name="Line 74"/>
          <p:cNvSpPr>
            <a:spLocks noChangeShapeType="1"/>
          </p:cNvSpPr>
          <p:nvPr/>
        </p:nvSpPr>
        <p:spPr bwMode="auto">
          <a:xfrm>
            <a:off x="434975" y="4151313"/>
            <a:ext cx="227013" cy="6350"/>
          </a:xfrm>
          <a:prstGeom prst="line">
            <a:avLst/>
          </a:prstGeom>
          <a:noFill/>
          <a:ln w="20638">
            <a:solidFill>
              <a:srgbClr val="000000"/>
            </a:solidFill>
            <a:round/>
            <a:headEnd/>
            <a:tailEnd/>
          </a:ln>
        </p:spPr>
        <p:txBody>
          <a:bodyPr/>
          <a:lstStyle/>
          <a:p>
            <a:endParaRPr lang="en-US"/>
          </a:p>
        </p:txBody>
      </p:sp>
      <p:sp>
        <p:nvSpPr>
          <p:cNvPr id="982091" name="Freeform 75"/>
          <p:cNvSpPr>
            <a:spLocks/>
          </p:cNvSpPr>
          <p:nvPr/>
        </p:nvSpPr>
        <p:spPr bwMode="auto">
          <a:xfrm>
            <a:off x="646113" y="4125913"/>
            <a:ext cx="55562" cy="53975"/>
          </a:xfrm>
          <a:custGeom>
            <a:avLst/>
            <a:gdLst/>
            <a:ahLst/>
            <a:cxnLst>
              <a:cxn ang="0">
                <a:pos x="0" y="0"/>
              </a:cxn>
              <a:cxn ang="0">
                <a:pos x="0" y="30"/>
              </a:cxn>
              <a:cxn ang="0">
                <a:pos x="34" y="17"/>
              </a:cxn>
              <a:cxn ang="0">
                <a:pos x="0" y="0"/>
              </a:cxn>
              <a:cxn ang="0">
                <a:pos x="0" y="0"/>
              </a:cxn>
            </a:cxnLst>
            <a:rect l="0" t="0" r="r" b="b"/>
            <a:pathLst>
              <a:path w="34" h="30">
                <a:moveTo>
                  <a:pt x="0" y="0"/>
                </a:moveTo>
                <a:lnTo>
                  <a:pt x="0" y="30"/>
                </a:lnTo>
                <a:lnTo>
                  <a:pt x="34" y="17"/>
                </a:lnTo>
                <a:lnTo>
                  <a:pt x="0" y="0"/>
                </a:lnTo>
                <a:lnTo>
                  <a:pt x="0" y="0"/>
                </a:lnTo>
                <a:close/>
              </a:path>
            </a:pathLst>
          </a:custGeom>
          <a:solidFill>
            <a:srgbClr val="000000"/>
          </a:solidFill>
          <a:ln w="9525">
            <a:noFill/>
            <a:round/>
            <a:headEnd/>
            <a:tailEnd/>
          </a:ln>
        </p:spPr>
        <p:txBody>
          <a:bodyPr/>
          <a:lstStyle/>
          <a:p>
            <a:endParaRPr lang="en-US"/>
          </a:p>
        </p:txBody>
      </p:sp>
      <p:sp>
        <p:nvSpPr>
          <p:cNvPr id="982092" name="Freeform 76"/>
          <p:cNvSpPr>
            <a:spLocks/>
          </p:cNvSpPr>
          <p:nvPr/>
        </p:nvSpPr>
        <p:spPr bwMode="auto">
          <a:xfrm>
            <a:off x="184150" y="4125913"/>
            <a:ext cx="55563" cy="53975"/>
          </a:xfrm>
          <a:custGeom>
            <a:avLst/>
            <a:gdLst/>
            <a:ahLst/>
            <a:cxnLst>
              <a:cxn ang="0">
                <a:pos x="0" y="0"/>
              </a:cxn>
              <a:cxn ang="0">
                <a:pos x="3" y="30"/>
              </a:cxn>
              <a:cxn ang="0">
                <a:pos x="34" y="17"/>
              </a:cxn>
              <a:cxn ang="0">
                <a:pos x="3" y="0"/>
              </a:cxn>
              <a:cxn ang="0">
                <a:pos x="3" y="0"/>
              </a:cxn>
              <a:cxn ang="0">
                <a:pos x="0" y="0"/>
              </a:cxn>
            </a:cxnLst>
            <a:rect l="0" t="0" r="r" b="b"/>
            <a:pathLst>
              <a:path w="34" h="30">
                <a:moveTo>
                  <a:pt x="0" y="0"/>
                </a:moveTo>
                <a:lnTo>
                  <a:pt x="3" y="30"/>
                </a:lnTo>
                <a:lnTo>
                  <a:pt x="34" y="17"/>
                </a:lnTo>
                <a:lnTo>
                  <a:pt x="3" y="0"/>
                </a:lnTo>
                <a:lnTo>
                  <a:pt x="3" y="0"/>
                </a:lnTo>
                <a:lnTo>
                  <a:pt x="0" y="0"/>
                </a:lnTo>
                <a:close/>
              </a:path>
            </a:pathLst>
          </a:custGeom>
          <a:solidFill>
            <a:srgbClr val="000000"/>
          </a:solidFill>
          <a:ln w="9525">
            <a:noFill/>
            <a:round/>
            <a:headEnd/>
            <a:tailEnd/>
          </a:ln>
        </p:spPr>
        <p:txBody>
          <a:bodyPr/>
          <a:lstStyle/>
          <a:p>
            <a:endParaRPr lang="en-US"/>
          </a:p>
        </p:txBody>
      </p:sp>
      <p:sp>
        <p:nvSpPr>
          <p:cNvPr id="982093" name="Freeform 77"/>
          <p:cNvSpPr>
            <a:spLocks/>
          </p:cNvSpPr>
          <p:nvPr/>
        </p:nvSpPr>
        <p:spPr bwMode="auto">
          <a:xfrm>
            <a:off x="3443288" y="5749925"/>
            <a:ext cx="53975" cy="61913"/>
          </a:xfrm>
          <a:custGeom>
            <a:avLst/>
            <a:gdLst/>
            <a:ahLst/>
            <a:cxnLst>
              <a:cxn ang="0">
                <a:pos x="0" y="0"/>
              </a:cxn>
              <a:cxn ang="0">
                <a:pos x="3" y="34"/>
              </a:cxn>
              <a:cxn ang="0">
                <a:pos x="33" y="17"/>
              </a:cxn>
              <a:cxn ang="0">
                <a:pos x="3" y="3"/>
              </a:cxn>
              <a:cxn ang="0">
                <a:pos x="3" y="3"/>
              </a:cxn>
              <a:cxn ang="0">
                <a:pos x="0" y="0"/>
              </a:cxn>
            </a:cxnLst>
            <a:rect l="0" t="0" r="r" b="b"/>
            <a:pathLst>
              <a:path w="33" h="34">
                <a:moveTo>
                  <a:pt x="0" y="0"/>
                </a:moveTo>
                <a:lnTo>
                  <a:pt x="3" y="34"/>
                </a:lnTo>
                <a:lnTo>
                  <a:pt x="33" y="17"/>
                </a:lnTo>
                <a:lnTo>
                  <a:pt x="3" y="3"/>
                </a:lnTo>
                <a:lnTo>
                  <a:pt x="3" y="3"/>
                </a:lnTo>
                <a:lnTo>
                  <a:pt x="0" y="0"/>
                </a:lnTo>
                <a:close/>
              </a:path>
            </a:pathLst>
          </a:custGeom>
          <a:solidFill>
            <a:srgbClr val="000000"/>
          </a:solidFill>
          <a:ln w="9525">
            <a:noFill/>
            <a:round/>
            <a:headEnd/>
            <a:tailEnd/>
          </a:ln>
        </p:spPr>
        <p:txBody>
          <a:bodyPr/>
          <a:lstStyle/>
          <a:p>
            <a:endParaRPr lang="en-US"/>
          </a:p>
        </p:txBody>
      </p:sp>
      <p:sp>
        <p:nvSpPr>
          <p:cNvPr id="982094" name="Freeform 78"/>
          <p:cNvSpPr>
            <a:spLocks/>
          </p:cNvSpPr>
          <p:nvPr/>
        </p:nvSpPr>
        <p:spPr bwMode="auto">
          <a:xfrm>
            <a:off x="3508375" y="5332413"/>
            <a:ext cx="381000" cy="901700"/>
          </a:xfrm>
          <a:custGeom>
            <a:avLst/>
            <a:gdLst/>
            <a:ahLst/>
            <a:cxnLst>
              <a:cxn ang="0">
                <a:pos x="114" y="499"/>
              </a:cxn>
              <a:cxn ang="0">
                <a:pos x="134" y="496"/>
              </a:cxn>
              <a:cxn ang="0">
                <a:pos x="154" y="486"/>
              </a:cxn>
              <a:cxn ang="0">
                <a:pos x="171" y="473"/>
              </a:cxn>
              <a:cxn ang="0">
                <a:pos x="184" y="453"/>
              </a:cxn>
              <a:cxn ang="0">
                <a:pos x="201" y="426"/>
              </a:cxn>
              <a:cxn ang="0">
                <a:pos x="211" y="399"/>
              </a:cxn>
              <a:cxn ang="0">
                <a:pos x="221" y="365"/>
              </a:cxn>
              <a:cxn ang="0">
                <a:pos x="228" y="328"/>
              </a:cxn>
              <a:cxn ang="0">
                <a:pos x="231" y="292"/>
              </a:cxn>
              <a:cxn ang="0">
                <a:pos x="235" y="248"/>
              </a:cxn>
              <a:cxn ang="0">
                <a:pos x="231" y="208"/>
              </a:cxn>
              <a:cxn ang="0">
                <a:pos x="228" y="171"/>
              </a:cxn>
              <a:cxn ang="0">
                <a:pos x="221" y="134"/>
              </a:cxn>
              <a:cxn ang="0">
                <a:pos x="211" y="100"/>
              </a:cxn>
              <a:cxn ang="0">
                <a:pos x="201" y="73"/>
              </a:cxn>
              <a:cxn ang="0">
                <a:pos x="184" y="47"/>
              </a:cxn>
              <a:cxn ang="0">
                <a:pos x="171" y="27"/>
              </a:cxn>
              <a:cxn ang="0">
                <a:pos x="154" y="13"/>
              </a:cxn>
              <a:cxn ang="0">
                <a:pos x="134" y="3"/>
              </a:cxn>
              <a:cxn ang="0">
                <a:pos x="117" y="0"/>
              </a:cxn>
              <a:cxn ang="0">
                <a:pos x="97" y="3"/>
              </a:cxn>
              <a:cxn ang="0">
                <a:pos x="80" y="13"/>
              </a:cxn>
              <a:cxn ang="0">
                <a:pos x="64" y="27"/>
              </a:cxn>
              <a:cxn ang="0">
                <a:pos x="47" y="47"/>
              </a:cxn>
              <a:cxn ang="0">
                <a:pos x="33" y="73"/>
              </a:cxn>
              <a:cxn ang="0">
                <a:pos x="20" y="100"/>
              </a:cxn>
              <a:cxn ang="0">
                <a:pos x="10" y="134"/>
              </a:cxn>
              <a:cxn ang="0">
                <a:pos x="3" y="171"/>
              </a:cxn>
              <a:cxn ang="0">
                <a:pos x="0" y="208"/>
              </a:cxn>
              <a:cxn ang="0">
                <a:pos x="0" y="248"/>
              </a:cxn>
              <a:cxn ang="0">
                <a:pos x="0" y="292"/>
              </a:cxn>
              <a:cxn ang="0">
                <a:pos x="3" y="328"/>
              </a:cxn>
              <a:cxn ang="0">
                <a:pos x="10" y="365"/>
              </a:cxn>
              <a:cxn ang="0">
                <a:pos x="20" y="399"/>
              </a:cxn>
              <a:cxn ang="0">
                <a:pos x="33" y="426"/>
              </a:cxn>
              <a:cxn ang="0">
                <a:pos x="47" y="453"/>
              </a:cxn>
              <a:cxn ang="0">
                <a:pos x="64" y="473"/>
              </a:cxn>
              <a:cxn ang="0">
                <a:pos x="80" y="486"/>
              </a:cxn>
              <a:cxn ang="0">
                <a:pos x="97" y="496"/>
              </a:cxn>
              <a:cxn ang="0">
                <a:pos x="117" y="499"/>
              </a:cxn>
              <a:cxn ang="0">
                <a:pos x="117" y="499"/>
              </a:cxn>
              <a:cxn ang="0">
                <a:pos x="114" y="499"/>
              </a:cxn>
            </a:cxnLst>
            <a:rect l="0" t="0" r="r" b="b"/>
            <a:pathLst>
              <a:path w="235" h="499">
                <a:moveTo>
                  <a:pt x="114" y="499"/>
                </a:moveTo>
                <a:lnTo>
                  <a:pt x="134" y="496"/>
                </a:lnTo>
                <a:lnTo>
                  <a:pt x="154" y="486"/>
                </a:lnTo>
                <a:lnTo>
                  <a:pt x="171" y="473"/>
                </a:lnTo>
                <a:lnTo>
                  <a:pt x="184" y="453"/>
                </a:lnTo>
                <a:lnTo>
                  <a:pt x="201" y="426"/>
                </a:lnTo>
                <a:lnTo>
                  <a:pt x="211" y="399"/>
                </a:lnTo>
                <a:lnTo>
                  <a:pt x="221" y="365"/>
                </a:lnTo>
                <a:lnTo>
                  <a:pt x="228" y="328"/>
                </a:lnTo>
                <a:lnTo>
                  <a:pt x="231" y="292"/>
                </a:lnTo>
                <a:lnTo>
                  <a:pt x="235" y="248"/>
                </a:lnTo>
                <a:lnTo>
                  <a:pt x="231" y="208"/>
                </a:lnTo>
                <a:lnTo>
                  <a:pt x="228" y="171"/>
                </a:lnTo>
                <a:lnTo>
                  <a:pt x="221" y="134"/>
                </a:lnTo>
                <a:lnTo>
                  <a:pt x="211" y="100"/>
                </a:lnTo>
                <a:lnTo>
                  <a:pt x="201" y="73"/>
                </a:lnTo>
                <a:lnTo>
                  <a:pt x="184" y="47"/>
                </a:lnTo>
                <a:lnTo>
                  <a:pt x="171" y="27"/>
                </a:lnTo>
                <a:lnTo>
                  <a:pt x="154" y="13"/>
                </a:lnTo>
                <a:lnTo>
                  <a:pt x="134" y="3"/>
                </a:lnTo>
                <a:lnTo>
                  <a:pt x="117" y="0"/>
                </a:lnTo>
                <a:lnTo>
                  <a:pt x="97" y="3"/>
                </a:lnTo>
                <a:lnTo>
                  <a:pt x="80" y="13"/>
                </a:lnTo>
                <a:lnTo>
                  <a:pt x="64" y="27"/>
                </a:lnTo>
                <a:lnTo>
                  <a:pt x="47" y="47"/>
                </a:lnTo>
                <a:lnTo>
                  <a:pt x="33" y="73"/>
                </a:lnTo>
                <a:lnTo>
                  <a:pt x="20" y="100"/>
                </a:lnTo>
                <a:lnTo>
                  <a:pt x="10" y="134"/>
                </a:lnTo>
                <a:lnTo>
                  <a:pt x="3" y="171"/>
                </a:lnTo>
                <a:lnTo>
                  <a:pt x="0" y="208"/>
                </a:lnTo>
                <a:lnTo>
                  <a:pt x="0" y="248"/>
                </a:lnTo>
                <a:lnTo>
                  <a:pt x="0" y="292"/>
                </a:lnTo>
                <a:lnTo>
                  <a:pt x="3" y="328"/>
                </a:lnTo>
                <a:lnTo>
                  <a:pt x="10" y="365"/>
                </a:lnTo>
                <a:lnTo>
                  <a:pt x="20" y="399"/>
                </a:lnTo>
                <a:lnTo>
                  <a:pt x="33" y="426"/>
                </a:lnTo>
                <a:lnTo>
                  <a:pt x="47" y="453"/>
                </a:lnTo>
                <a:lnTo>
                  <a:pt x="64" y="473"/>
                </a:lnTo>
                <a:lnTo>
                  <a:pt x="80" y="486"/>
                </a:lnTo>
                <a:lnTo>
                  <a:pt x="97" y="496"/>
                </a:lnTo>
                <a:lnTo>
                  <a:pt x="117" y="499"/>
                </a:lnTo>
                <a:lnTo>
                  <a:pt x="117" y="499"/>
                </a:lnTo>
                <a:lnTo>
                  <a:pt x="114" y="499"/>
                </a:lnTo>
                <a:close/>
              </a:path>
            </a:pathLst>
          </a:custGeom>
          <a:solidFill>
            <a:srgbClr val="FFFFFF"/>
          </a:solidFill>
          <a:ln w="9525">
            <a:noFill/>
            <a:round/>
            <a:headEnd/>
            <a:tailEnd/>
          </a:ln>
        </p:spPr>
        <p:txBody>
          <a:bodyPr/>
          <a:lstStyle/>
          <a:p>
            <a:endParaRPr lang="en-US"/>
          </a:p>
        </p:txBody>
      </p:sp>
      <p:sp>
        <p:nvSpPr>
          <p:cNvPr id="982095" name="Freeform 79"/>
          <p:cNvSpPr>
            <a:spLocks/>
          </p:cNvSpPr>
          <p:nvPr/>
        </p:nvSpPr>
        <p:spPr bwMode="auto">
          <a:xfrm>
            <a:off x="3508375" y="5332413"/>
            <a:ext cx="381000" cy="901700"/>
          </a:xfrm>
          <a:custGeom>
            <a:avLst/>
            <a:gdLst/>
            <a:ahLst/>
            <a:cxnLst>
              <a:cxn ang="0">
                <a:pos x="114" y="499"/>
              </a:cxn>
              <a:cxn ang="0">
                <a:pos x="134" y="496"/>
              </a:cxn>
              <a:cxn ang="0">
                <a:pos x="154" y="486"/>
              </a:cxn>
              <a:cxn ang="0">
                <a:pos x="171" y="473"/>
              </a:cxn>
              <a:cxn ang="0">
                <a:pos x="184" y="453"/>
              </a:cxn>
              <a:cxn ang="0">
                <a:pos x="201" y="426"/>
              </a:cxn>
              <a:cxn ang="0">
                <a:pos x="211" y="399"/>
              </a:cxn>
              <a:cxn ang="0">
                <a:pos x="221" y="365"/>
              </a:cxn>
              <a:cxn ang="0">
                <a:pos x="228" y="328"/>
              </a:cxn>
              <a:cxn ang="0">
                <a:pos x="231" y="292"/>
              </a:cxn>
              <a:cxn ang="0">
                <a:pos x="235" y="248"/>
              </a:cxn>
              <a:cxn ang="0">
                <a:pos x="231" y="208"/>
              </a:cxn>
              <a:cxn ang="0">
                <a:pos x="228" y="171"/>
              </a:cxn>
              <a:cxn ang="0">
                <a:pos x="221" y="134"/>
              </a:cxn>
              <a:cxn ang="0">
                <a:pos x="211" y="100"/>
              </a:cxn>
              <a:cxn ang="0">
                <a:pos x="201" y="73"/>
              </a:cxn>
              <a:cxn ang="0">
                <a:pos x="184" y="47"/>
              </a:cxn>
              <a:cxn ang="0">
                <a:pos x="171" y="27"/>
              </a:cxn>
              <a:cxn ang="0">
                <a:pos x="154" y="13"/>
              </a:cxn>
              <a:cxn ang="0">
                <a:pos x="134" y="3"/>
              </a:cxn>
              <a:cxn ang="0">
                <a:pos x="117" y="0"/>
              </a:cxn>
              <a:cxn ang="0">
                <a:pos x="97" y="3"/>
              </a:cxn>
              <a:cxn ang="0">
                <a:pos x="80" y="13"/>
              </a:cxn>
              <a:cxn ang="0">
                <a:pos x="64" y="27"/>
              </a:cxn>
              <a:cxn ang="0">
                <a:pos x="47" y="47"/>
              </a:cxn>
              <a:cxn ang="0">
                <a:pos x="33" y="73"/>
              </a:cxn>
              <a:cxn ang="0">
                <a:pos x="20" y="100"/>
              </a:cxn>
              <a:cxn ang="0">
                <a:pos x="10" y="134"/>
              </a:cxn>
              <a:cxn ang="0">
                <a:pos x="3" y="171"/>
              </a:cxn>
              <a:cxn ang="0">
                <a:pos x="0" y="208"/>
              </a:cxn>
              <a:cxn ang="0">
                <a:pos x="0" y="248"/>
              </a:cxn>
              <a:cxn ang="0">
                <a:pos x="0" y="292"/>
              </a:cxn>
              <a:cxn ang="0">
                <a:pos x="3" y="328"/>
              </a:cxn>
              <a:cxn ang="0">
                <a:pos x="10" y="365"/>
              </a:cxn>
              <a:cxn ang="0">
                <a:pos x="20" y="399"/>
              </a:cxn>
              <a:cxn ang="0">
                <a:pos x="33" y="426"/>
              </a:cxn>
              <a:cxn ang="0">
                <a:pos x="47" y="453"/>
              </a:cxn>
              <a:cxn ang="0">
                <a:pos x="64" y="473"/>
              </a:cxn>
              <a:cxn ang="0">
                <a:pos x="80" y="486"/>
              </a:cxn>
              <a:cxn ang="0">
                <a:pos x="97" y="496"/>
              </a:cxn>
              <a:cxn ang="0">
                <a:pos x="117" y="499"/>
              </a:cxn>
              <a:cxn ang="0">
                <a:pos x="117" y="499"/>
              </a:cxn>
            </a:cxnLst>
            <a:rect l="0" t="0" r="r" b="b"/>
            <a:pathLst>
              <a:path w="235" h="499">
                <a:moveTo>
                  <a:pt x="114" y="499"/>
                </a:moveTo>
                <a:lnTo>
                  <a:pt x="134" y="496"/>
                </a:lnTo>
                <a:lnTo>
                  <a:pt x="154" y="486"/>
                </a:lnTo>
                <a:lnTo>
                  <a:pt x="171" y="473"/>
                </a:lnTo>
                <a:lnTo>
                  <a:pt x="184" y="453"/>
                </a:lnTo>
                <a:lnTo>
                  <a:pt x="201" y="426"/>
                </a:lnTo>
                <a:lnTo>
                  <a:pt x="211" y="399"/>
                </a:lnTo>
                <a:lnTo>
                  <a:pt x="221" y="365"/>
                </a:lnTo>
                <a:lnTo>
                  <a:pt x="228" y="328"/>
                </a:lnTo>
                <a:lnTo>
                  <a:pt x="231" y="292"/>
                </a:lnTo>
                <a:lnTo>
                  <a:pt x="235" y="248"/>
                </a:lnTo>
                <a:lnTo>
                  <a:pt x="231" y="208"/>
                </a:lnTo>
                <a:lnTo>
                  <a:pt x="228" y="171"/>
                </a:lnTo>
                <a:lnTo>
                  <a:pt x="221" y="134"/>
                </a:lnTo>
                <a:lnTo>
                  <a:pt x="211" y="100"/>
                </a:lnTo>
                <a:lnTo>
                  <a:pt x="201" y="73"/>
                </a:lnTo>
                <a:lnTo>
                  <a:pt x="184" y="47"/>
                </a:lnTo>
                <a:lnTo>
                  <a:pt x="171" y="27"/>
                </a:lnTo>
                <a:lnTo>
                  <a:pt x="154" y="13"/>
                </a:lnTo>
                <a:lnTo>
                  <a:pt x="134" y="3"/>
                </a:lnTo>
                <a:lnTo>
                  <a:pt x="117" y="0"/>
                </a:lnTo>
                <a:lnTo>
                  <a:pt x="97" y="3"/>
                </a:lnTo>
                <a:lnTo>
                  <a:pt x="80" y="13"/>
                </a:lnTo>
                <a:lnTo>
                  <a:pt x="64" y="27"/>
                </a:lnTo>
                <a:lnTo>
                  <a:pt x="47" y="47"/>
                </a:lnTo>
                <a:lnTo>
                  <a:pt x="33" y="73"/>
                </a:lnTo>
                <a:lnTo>
                  <a:pt x="20" y="100"/>
                </a:lnTo>
                <a:lnTo>
                  <a:pt x="10" y="134"/>
                </a:lnTo>
                <a:lnTo>
                  <a:pt x="3" y="171"/>
                </a:lnTo>
                <a:lnTo>
                  <a:pt x="0" y="208"/>
                </a:lnTo>
                <a:lnTo>
                  <a:pt x="0" y="248"/>
                </a:lnTo>
                <a:lnTo>
                  <a:pt x="0" y="292"/>
                </a:lnTo>
                <a:lnTo>
                  <a:pt x="3" y="328"/>
                </a:lnTo>
                <a:lnTo>
                  <a:pt x="10" y="365"/>
                </a:lnTo>
                <a:lnTo>
                  <a:pt x="20" y="399"/>
                </a:lnTo>
                <a:lnTo>
                  <a:pt x="33" y="426"/>
                </a:lnTo>
                <a:lnTo>
                  <a:pt x="47" y="453"/>
                </a:lnTo>
                <a:lnTo>
                  <a:pt x="64" y="473"/>
                </a:lnTo>
                <a:lnTo>
                  <a:pt x="80" y="486"/>
                </a:lnTo>
                <a:lnTo>
                  <a:pt x="97" y="496"/>
                </a:lnTo>
                <a:lnTo>
                  <a:pt x="117" y="499"/>
                </a:lnTo>
                <a:lnTo>
                  <a:pt x="117" y="499"/>
                </a:lnTo>
              </a:path>
            </a:pathLst>
          </a:custGeom>
          <a:noFill/>
          <a:ln w="11113">
            <a:solidFill>
              <a:srgbClr val="000000"/>
            </a:solidFill>
            <a:prstDash val="solid"/>
            <a:round/>
            <a:headEnd/>
            <a:tailEnd/>
          </a:ln>
        </p:spPr>
        <p:txBody>
          <a:bodyPr/>
          <a:lstStyle/>
          <a:p>
            <a:endParaRPr lang="en-US"/>
          </a:p>
        </p:txBody>
      </p:sp>
      <p:sp>
        <p:nvSpPr>
          <p:cNvPr id="982096" name="Rectangle 80"/>
          <p:cNvSpPr>
            <a:spLocks noChangeArrowheads="1"/>
          </p:cNvSpPr>
          <p:nvPr/>
        </p:nvSpPr>
        <p:spPr bwMode="auto">
          <a:xfrm>
            <a:off x="3938588" y="5556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3</a:t>
            </a:r>
            <a:endParaRPr lang="en-US" sz="1800" b="0" i="1">
              <a:latin typeface="Arial" pitchFamily="34" charset="0"/>
            </a:endParaRPr>
          </a:p>
        </p:txBody>
      </p:sp>
      <p:sp>
        <p:nvSpPr>
          <p:cNvPr id="982097" name="Rectangle 81"/>
          <p:cNvSpPr>
            <a:spLocks noChangeArrowheads="1"/>
          </p:cNvSpPr>
          <p:nvPr/>
        </p:nvSpPr>
        <p:spPr bwMode="auto">
          <a:xfrm>
            <a:off x="3990975" y="5556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2</a:t>
            </a:r>
            <a:endParaRPr lang="en-US" sz="1800" b="0" i="1">
              <a:latin typeface="Arial" pitchFamily="34" charset="0"/>
            </a:endParaRPr>
          </a:p>
        </p:txBody>
      </p:sp>
      <p:sp>
        <p:nvSpPr>
          <p:cNvPr id="982098" name="Freeform 82"/>
          <p:cNvSpPr>
            <a:spLocks/>
          </p:cNvSpPr>
          <p:nvPr/>
        </p:nvSpPr>
        <p:spPr bwMode="auto">
          <a:xfrm>
            <a:off x="4992688" y="2914650"/>
            <a:ext cx="49212"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099" name="Freeform 83"/>
          <p:cNvSpPr>
            <a:spLocks/>
          </p:cNvSpPr>
          <p:nvPr/>
        </p:nvSpPr>
        <p:spPr bwMode="auto">
          <a:xfrm>
            <a:off x="4992688" y="3594100"/>
            <a:ext cx="49212" cy="60325"/>
          </a:xfrm>
          <a:custGeom>
            <a:avLst/>
            <a:gdLst/>
            <a:ahLst/>
            <a:cxnLst>
              <a:cxn ang="0">
                <a:pos x="0" y="0"/>
              </a:cxn>
              <a:cxn ang="0">
                <a:pos x="0" y="34"/>
              </a:cxn>
              <a:cxn ang="0">
                <a:pos x="30" y="20"/>
              </a:cxn>
              <a:cxn ang="0">
                <a:pos x="0" y="3"/>
              </a:cxn>
              <a:cxn ang="0">
                <a:pos x="0" y="3"/>
              </a:cxn>
              <a:cxn ang="0">
                <a:pos x="0" y="0"/>
              </a:cxn>
            </a:cxnLst>
            <a:rect l="0" t="0" r="r" b="b"/>
            <a:pathLst>
              <a:path w="30" h="34">
                <a:moveTo>
                  <a:pt x="0" y="0"/>
                </a:moveTo>
                <a:lnTo>
                  <a:pt x="0" y="34"/>
                </a:lnTo>
                <a:lnTo>
                  <a:pt x="30" y="20"/>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100" name="Freeform 84"/>
          <p:cNvSpPr>
            <a:spLocks/>
          </p:cNvSpPr>
          <p:nvPr/>
        </p:nvSpPr>
        <p:spPr bwMode="auto">
          <a:xfrm>
            <a:off x="8763000" y="4622800"/>
            <a:ext cx="190500" cy="720725"/>
          </a:xfrm>
          <a:custGeom>
            <a:avLst/>
            <a:gdLst/>
            <a:ahLst/>
            <a:cxnLst>
              <a:cxn ang="0">
                <a:pos x="0" y="57"/>
              </a:cxn>
              <a:cxn ang="0">
                <a:pos x="0" y="47"/>
              </a:cxn>
              <a:cxn ang="0">
                <a:pos x="3" y="40"/>
              </a:cxn>
              <a:cxn ang="0">
                <a:pos x="7" y="30"/>
              </a:cxn>
              <a:cxn ang="0">
                <a:pos x="10" y="24"/>
              </a:cxn>
              <a:cxn ang="0">
                <a:pos x="17" y="17"/>
              </a:cxn>
              <a:cxn ang="0">
                <a:pos x="23" y="10"/>
              </a:cxn>
              <a:cxn ang="0">
                <a:pos x="30" y="7"/>
              </a:cxn>
              <a:cxn ang="0">
                <a:pos x="40" y="4"/>
              </a:cxn>
              <a:cxn ang="0">
                <a:pos x="50" y="0"/>
              </a:cxn>
              <a:cxn ang="0">
                <a:pos x="60" y="0"/>
              </a:cxn>
              <a:cxn ang="0">
                <a:pos x="67" y="0"/>
              </a:cxn>
              <a:cxn ang="0">
                <a:pos x="77" y="4"/>
              </a:cxn>
              <a:cxn ang="0">
                <a:pos x="87" y="7"/>
              </a:cxn>
              <a:cxn ang="0">
                <a:pos x="94" y="10"/>
              </a:cxn>
              <a:cxn ang="0">
                <a:pos x="101" y="17"/>
              </a:cxn>
              <a:cxn ang="0">
                <a:pos x="107" y="24"/>
              </a:cxn>
              <a:cxn ang="0">
                <a:pos x="111" y="30"/>
              </a:cxn>
              <a:cxn ang="0">
                <a:pos x="114" y="40"/>
              </a:cxn>
              <a:cxn ang="0">
                <a:pos x="117" y="47"/>
              </a:cxn>
              <a:cxn ang="0">
                <a:pos x="117" y="57"/>
              </a:cxn>
              <a:cxn ang="0">
                <a:pos x="117" y="339"/>
              </a:cxn>
              <a:cxn ang="0">
                <a:pos x="117" y="349"/>
              </a:cxn>
              <a:cxn ang="0">
                <a:pos x="114" y="359"/>
              </a:cxn>
              <a:cxn ang="0">
                <a:pos x="111" y="369"/>
              </a:cxn>
              <a:cxn ang="0">
                <a:pos x="107" y="376"/>
              </a:cxn>
              <a:cxn ang="0">
                <a:pos x="101" y="383"/>
              </a:cxn>
              <a:cxn ang="0">
                <a:pos x="94" y="389"/>
              </a:cxn>
              <a:cxn ang="0">
                <a:pos x="87" y="393"/>
              </a:cxn>
              <a:cxn ang="0">
                <a:pos x="77" y="396"/>
              </a:cxn>
              <a:cxn ang="0">
                <a:pos x="67" y="399"/>
              </a:cxn>
              <a:cxn ang="0">
                <a:pos x="60" y="399"/>
              </a:cxn>
              <a:cxn ang="0">
                <a:pos x="50" y="399"/>
              </a:cxn>
              <a:cxn ang="0">
                <a:pos x="40" y="396"/>
              </a:cxn>
              <a:cxn ang="0">
                <a:pos x="30" y="393"/>
              </a:cxn>
              <a:cxn ang="0">
                <a:pos x="23" y="389"/>
              </a:cxn>
              <a:cxn ang="0">
                <a:pos x="17" y="383"/>
              </a:cxn>
              <a:cxn ang="0">
                <a:pos x="10" y="376"/>
              </a:cxn>
              <a:cxn ang="0">
                <a:pos x="7" y="369"/>
              </a:cxn>
              <a:cxn ang="0">
                <a:pos x="3" y="359"/>
              </a:cxn>
              <a:cxn ang="0">
                <a:pos x="0" y="349"/>
              </a:cxn>
              <a:cxn ang="0">
                <a:pos x="0" y="339"/>
              </a:cxn>
              <a:cxn ang="0">
                <a:pos x="0" y="57"/>
              </a:cxn>
              <a:cxn ang="0">
                <a:pos x="0" y="57"/>
              </a:cxn>
            </a:cxnLst>
            <a:rect l="0" t="0" r="r" b="b"/>
            <a:pathLst>
              <a:path w="117" h="399">
                <a:moveTo>
                  <a:pt x="0" y="57"/>
                </a:moveTo>
                <a:lnTo>
                  <a:pt x="0" y="47"/>
                </a:lnTo>
                <a:lnTo>
                  <a:pt x="3" y="40"/>
                </a:lnTo>
                <a:lnTo>
                  <a:pt x="7" y="30"/>
                </a:lnTo>
                <a:lnTo>
                  <a:pt x="10" y="24"/>
                </a:lnTo>
                <a:lnTo>
                  <a:pt x="17" y="17"/>
                </a:lnTo>
                <a:lnTo>
                  <a:pt x="23" y="10"/>
                </a:lnTo>
                <a:lnTo>
                  <a:pt x="30" y="7"/>
                </a:lnTo>
                <a:lnTo>
                  <a:pt x="40" y="4"/>
                </a:lnTo>
                <a:lnTo>
                  <a:pt x="50" y="0"/>
                </a:lnTo>
                <a:lnTo>
                  <a:pt x="60" y="0"/>
                </a:lnTo>
                <a:lnTo>
                  <a:pt x="67" y="0"/>
                </a:lnTo>
                <a:lnTo>
                  <a:pt x="77" y="4"/>
                </a:lnTo>
                <a:lnTo>
                  <a:pt x="87" y="7"/>
                </a:lnTo>
                <a:lnTo>
                  <a:pt x="94" y="10"/>
                </a:lnTo>
                <a:lnTo>
                  <a:pt x="101" y="17"/>
                </a:lnTo>
                <a:lnTo>
                  <a:pt x="107" y="24"/>
                </a:lnTo>
                <a:lnTo>
                  <a:pt x="111" y="30"/>
                </a:lnTo>
                <a:lnTo>
                  <a:pt x="114" y="40"/>
                </a:lnTo>
                <a:lnTo>
                  <a:pt x="117" y="47"/>
                </a:lnTo>
                <a:lnTo>
                  <a:pt x="117" y="57"/>
                </a:lnTo>
                <a:lnTo>
                  <a:pt x="117" y="339"/>
                </a:lnTo>
                <a:lnTo>
                  <a:pt x="117" y="349"/>
                </a:lnTo>
                <a:lnTo>
                  <a:pt x="114" y="359"/>
                </a:lnTo>
                <a:lnTo>
                  <a:pt x="111" y="369"/>
                </a:lnTo>
                <a:lnTo>
                  <a:pt x="107" y="376"/>
                </a:lnTo>
                <a:lnTo>
                  <a:pt x="101" y="383"/>
                </a:lnTo>
                <a:lnTo>
                  <a:pt x="94" y="389"/>
                </a:lnTo>
                <a:lnTo>
                  <a:pt x="87" y="393"/>
                </a:lnTo>
                <a:lnTo>
                  <a:pt x="77" y="396"/>
                </a:lnTo>
                <a:lnTo>
                  <a:pt x="67" y="399"/>
                </a:lnTo>
                <a:lnTo>
                  <a:pt x="60" y="399"/>
                </a:lnTo>
                <a:lnTo>
                  <a:pt x="50" y="399"/>
                </a:lnTo>
                <a:lnTo>
                  <a:pt x="40" y="396"/>
                </a:lnTo>
                <a:lnTo>
                  <a:pt x="30" y="393"/>
                </a:lnTo>
                <a:lnTo>
                  <a:pt x="23" y="389"/>
                </a:lnTo>
                <a:lnTo>
                  <a:pt x="17" y="383"/>
                </a:lnTo>
                <a:lnTo>
                  <a:pt x="10" y="376"/>
                </a:lnTo>
                <a:lnTo>
                  <a:pt x="7" y="369"/>
                </a:lnTo>
                <a:lnTo>
                  <a:pt x="3" y="359"/>
                </a:lnTo>
                <a:lnTo>
                  <a:pt x="0" y="349"/>
                </a:lnTo>
                <a:lnTo>
                  <a:pt x="0" y="339"/>
                </a:lnTo>
                <a:lnTo>
                  <a:pt x="0" y="57"/>
                </a:lnTo>
                <a:lnTo>
                  <a:pt x="0" y="57"/>
                </a:lnTo>
                <a:close/>
              </a:path>
            </a:pathLst>
          </a:custGeom>
          <a:solidFill>
            <a:srgbClr val="FFFFFF"/>
          </a:solidFill>
          <a:ln w="9525">
            <a:noFill/>
            <a:round/>
            <a:headEnd/>
            <a:tailEnd/>
          </a:ln>
        </p:spPr>
        <p:txBody>
          <a:bodyPr/>
          <a:lstStyle/>
          <a:p>
            <a:endParaRPr lang="en-US"/>
          </a:p>
        </p:txBody>
      </p:sp>
      <p:sp>
        <p:nvSpPr>
          <p:cNvPr id="982101" name="Freeform 85"/>
          <p:cNvSpPr>
            <a:spLocks/>
          </p:cNvSpPr>
          <p:nvPr/>
        </p:nvSpPr>
        <p:spPr bwMode="auto">
          <a:xfrm>
            <a:off x="8763000" y="4622800"/>
            <a:ext cx="190500" cy="720725"/>
          </a:xfrm>
          <a:custGeom>
            <a:avLst/>
            <a:gdLst/>
            <a:ahLst/>
            <a:cxnLst>
              <a:cxn ang="0">
                <a:pos x="0" y="57"/>
              </a:cxn>
              <a:cxn ang="0">
                <a:pos x="0" y="47"/>
              </a:cxn>
              <a:cxn ang="0">
                <a:pos x="3" y="40"/>
              </a:cxn>
              <a:cxn ang="0">
                <a:pos x="7" y="30"/>
              </a:cxn>
              <a:cxn ang="0">
                <a:pos x="10" y="24"/>
              </a:cxn>
              <a:cxn ang="0">
                <a:pos x="17" y="17"/>
              </a:cxn>
              <a:cxn ang="0">
                <a:pos x="23" y="10"/>
              </a:cxn>
              <a:cxn ang="0">
                <a:pos x="30" y="7"/>
              </a:cxn>
              <a:cxn ang="0">
                <a:pos x="40" y="4"/>
              </a:cxn>
              <a:cxn ang="0">
                <a:pos x="50" y="0"/>
              </a:cxn>
              <a:cxn ang="0">
                <a:pos x="60" y="0"/>
              </a:cxn>
              <a:cxn ang="0">
                <a:pos x="67" y="0"/>
              </a:cxn>
              <a:cxn ang="0">
                <a:pos x="77" y="4"/>
              </a:cxn>
              <a:cxn ang="0">
                <a:pos x="87" y="7"/>
              </a:cxn>
              <a:cxn ang="0">
                <a:pos x="94" y="10"/>
              </a:cxn>
              <a:cxn ang="0">
                <a:pos x="101" y="17"/>
              </a:cxn>
              <a:cxn ang="0">
                <a:pos x="107" y="24"/>
              </a:cxn>
              <a:cxn ang="0">
                <a:pos x="111" y="30"/>
              </a:cxn>
              <a:cxn ang="0">
                <a:pos x="114" y="40"/>
              </a:cxn>
              <a:cxn ang="0">
                <a:pos x="117" y="47"/>
              </a:cxn>
              <a:cxn ang="0">
                <a:pos x="117" y="57"/>
              </a:cxn>
              <a:cxn ang="0">
                <a:pos x="117" y="339"/>
              </a:cxn>
              <a:cxn ang="0">
                <a:pos x="117" y="349"/>
              </a:cxn>
              <a:cxn ang="0">
                <a:pos x="114" y="359"/>
              </a:cxn>
              <a:cxn ang="0">
                <a:pos x="111" y="369"/>
              </a:cxn>
              <a:cxn ang="0">
                <a:pos x="107" y="376"/>
              </a:cxn>
              <a:cxn ang="0">
                <a:pos x="101" y="383"/>
              </a:cxn>
              <a:cxn ang="0">
                <a:pos x="94" y="389"/>
              </a:cxn>
              <a:cxn ang="0">
                <a:pos x="87" y="393"/>
              </a:cxn>
              <a:cxn ang="0">
                <a:pos x="77" y="396"/>
              </a:cxn>
              <a:cxn ang="0">
                <a:pos x="67" y="399"/>
              </a:cxn>
              <a:cxn ang="0">
                <a:pos x="60" y="399"/>
              </a:cxn>
              <a:cxn ang="0">
                <a:pos x="50" y="399"/>
              </a:cxn>
              <a:cxn ang="0">
                <a:pos x="40" y="396"/>
              </a:cxn>
              <a:cxn ang="0">
                <a:pos x="30" y="393"/>
              </a:cxn>
              <a:cxn ang="0">
                <a:pos x="23" y="389"/>
              </a:cxn>
              <a:cxn ang="0">
                <a:pos x="17" y="383"/>
              </a:cxn>
              <a:cxn ang="0">
                <a:pos x="10" y="376"/>
              </a:cxn>
              <a:cxn ang="0">
                <a:pos x="7" y="369"/>
              </a:cxn>
              <a:cxn ang="0">
                <a:pos x="3" y="359"/>
              </a:cxn>
              <a:cxn ang="0">
                <a:pos x="0" y="349"/>
              </a:cxn>
              <a:cxn ang="0">
                <a:pos x="0" y="339"/>
              </a:cxn>
              <a:cxn ang="0">
                <a:pos x="0" y="57"/>
              </a:cxn>
              <a:cxn ang="0">
                <a:pos x="0" y="57"/>
              </a:cxn>
            </a:cxnLst>
            <a:rect l="0" t="0" r="r" b="b"/>
            <a:pathLst>
              <a:path w="117" h="399">
                <a:moveTo>
                  <a:pt x="0" y="57"/>
                </a:moveTo>
                <a:lnTo>
                  <a:pt x="0" y="47"/>
                </a:lnTo>
                <a:lnTo>
                  <a:pt x="3" y="40"/>
                </a:lnTo>
                <a:lnTo>
                  <a:pt x="7" y="30"/>
                </a:lnTo>
                <a:lnTo>
                  <a:pt x="10" y="24"/>
                </a:lnTo>
                <a:lnTo>
                  <a:pt x="17" y="17"/>
                </a:lnTo>
                <a:lnTo>
                  <a:pt x="23" y="10"/>
                </a:lnTo>
                <a:lnTo>
                  <a:pt x="30" y="7"/>
                </a:lnTo>
                <a:lnTo>
                  <a:pt x="40" y="4"/>
                </a:lnTo>
                <a:lnTo>
                  <a:pt x="50" y="0"/>
                </a:lnTo>
                <a:lnTo>
                  <a:pt x="60" y="0"/>
                </a:lnTo>
                <a:lnTo>
                  <a:pt x="67" y="0"/>
                </a:lnTo>
                <a:lnTo>
                  <a:pt x="77" y="4"/>
                </a:lnTo>
                <a:lnTo>
                  <a:pt x="87" y="7"/>
                </a:lnTo>
                <a:lnTo>
                  <a:pt x="94" y="10"/>
                </a:lnTo>
                <a:lnTo>
                  <a:pt x="101" y="17"/>
                </a:lnTo>
                <a:lnTo>
                  <a:pt x="107" y="24"/>
                </a:lnTo>
                <a:lnTo>
                  <a:pt x="111" y="30"/>
                </a:lnTo>
                <a:lnTo>
                  <a:pt x="114" y="40"/>
                </a:lnTo>
                <a:lnTo>
                  <a:pt x="117" y="47"/>
                </a:lnTo>
                <a:lnTo>
                  <a:pt x="117" y="57"/>
                </a:lnTo>
                <a:lnTo>
                  <a:pt x="117" y="339"/>
                </a:lnTo>
                <a:lnTo>
                  <a:pt x="117" y="349"/>
                </a:lnTo>
                <a:lnTo>
                  <a:pt x="114" y="359"/>
                </a:lnTo>
                <a:lnTo>
                  <a:pt x="111" y="369"/>
                </a:lnTo>
                <a:lnTo>
                  <a:pt x="107" y="376"/>
                </a:lnTo>
                <a:lnTo>
                  <a:pt x="101" y="383"/>
                </a:lnTo>
                <a:lnTo>
                  <a:pt x="94" y="389"/>
                </a:lnTo>
                <a:lnTo>
                  <a:pt x="87" y="393"/>
                </a:lnTo>
                <a:lnTo>
                  <a:pt x="77" y="396"/>
                </a:lnTo>
                <a:lnTo>
                  <a:pt x="67" y="399"/>
                </a:lnTo>
                <a:lnTo>
                  <a:pt x="60" y="399"/>
                </a:lnTo>
                <a:lnTo>
                  <a:pt x="50" y="399"/>
                </a:lnTo>
                <a:lnTo>
                  <a:pt x="40" y="396"/>
                </a:lnTo>
                <a:lnTo>
                  <a:pt x="30" y="393"/>
                </a:lnTo>
                <a:lnTo>
                  <a:pt x="23" y="389"/>
                </a:lnTo>
                <a:lnTo>
                  <a:pt x="17" y="383"/>
                </a:lnTo>
                <a:lnTo>
                  <a:pt x="10" y="376"/>
                </a:lnTo>
                <a:lnTo>
                  <a:pt x="7" y="369"/>
                </a:lnTo>
                <a:lnTo>
                  <a:pt x="3" y="359"/>
                </a:lnTo>
                <a:lnTo>
                  <a:pt x="0" y="349"/>
                </a:lnTo>
                <a:lnTo>
                  <a:pt x="0" y="339"/>
                </a:lnTo>
                <a:lnTo>
                  <a:pt x="0" y="57"/>
                </a:lnTo>
                <a:lnTo>
                  <a:pt x="0" y="57"/>
                </a:lnTo>
              </a:path>
            </a:pathLst>
          </a:custGeom>
          <a:noFill/>
          <a:ln w="11113">
            <a:solidFill>
              <a:srgbClr val="000000"/>
            </a:solidFill>
            <a:prstDash val="solid"/>
            <a:round/>
            <a:headEnd/>
            <a:tailEnd/>
          </a:ln>
        </p:spPr>
        <p:txBody>
          <a:bodyPr/>
          <a:lstStyle/>
          <a:p>
            <a:endParaRPr lang="en-US"/>
          </a:p>
        </p:txBody>
      </p:sp>
      <p:sp>
        <p:nvSpPr>
          <p:cNvPr id="982102" name="Freeform 86"/>
          <p:cNvSpPr>
            <a:spLocks/>
          </p:cNvSpPr>
          <p:nvPr/>
        </p:nvSpPr>
        <p:spPr bwMode="auto">
          <a:xfrm>
            <a:off x="4889500" y="4564063"/>
            <a:ext cx="190500" cy="720725"/>
          </a:xfrm>
          <a:custGeom>
            <a:avLst/>
            <a:gdLst/>
            <a:ahLst/>
            <a:cxnLst>
              <a:cxn ang="0">
                <a:pos x="0" y="57"/>
              </a:cxn>
              <a:cxn ang="0">
                <a:pos x="4" y="47"/>
              </a:cxn>
              <a:cxn ang="0">
                <a:pos x="4" y="40"/>
              </a:cxn>
              <a:cxn ang="0">
                <a:pos x="7" y="30"/>
              </a:cxn>
              <a:cxn ang="0">
                <a:pos x="14" y="23"/>
              </a:cxn>
              <a:cxn ang="0">
                <a:pos x="20" y="16"/>
              </a:cxn>
              <a:cxn ang="0">
                <a:pos x="27" y="10"/>
              </a:cxn>
              <a:cxn ang="0">
                <a:pos x="34" y="6"/>
              </a:cxn>
              <a:cxn ang="0">
                <a:pos x="41" y="3"/>
              </a:cxn>
              <a:cxn ang="0">
                <a:pos x="51" y="0"/>
              </a:cxn>
              <a:cxn ang="0">
                <a:pos x="61" y="0"/>
              </a:cxn>
              <a:cxn ang="0">
                <a:pos x="71" y="0"/>
              </a:cxn>
              <a:cxn ang="0">
                <a:pos x="77" y="3"/>
              </a:cxn>
              <a:cxn ang="0">
                <a:pos x="88" y="6"/>
              </a:cxn>
              <a:cxn ang="0">
                <a:pos x="94" y="10"/>
              </a:cxn>
              <a:cxn ang="0">
                <a:pos x="101" y="16"/>
              </a:cxn>
              <a:cxn ang="0">
                <a:pos x="108" y="23"/>
              </a:cxn>
              <a:cxn ang="0">
                <a:pos x="111" y="30"/>
              </a:cxn>
              <a:cxn ang="0">
                <a:pos x="118" y="40"/>
              </a:cxn>
              <a:cxn ang="0">
                <a:pos x="118" y="47"/>
              </a:cxn>
              <a:cxn ang="0">
                <a:pos x="118" y="57"/>
              </a:cxn>
              <a:cxn ang="0">
                <a:pos x="118" y="342"/>
              </a:cxn>
              <a:cxn ang="0">
                <a:pos x="118" y="349"/>
              </a:cxn>
              <a:cxn ang="0">
                <a:pos x="118" y="359"/>
              </a:cxn>
              <a:cxn ang="0">
                <a:pos x="111" y="369"/>
              </a:cxn>
              <a:cxn ang="0">
                <a:pos x="108" y="375"/>
              </a:cxn>
              <a:cxn ang="0">
                <a:pos x="101" y="382"/>
              </a:cxn>
              <a:cxn ang="0">
                <a:pos x="94" y="389"/>
              </a:cxn>
              <a:cxn ang="0">
                <a:pos x="88" y="392"/>
              </a:cxn>
              <a:cxn ang="0">
                <a:pos x="77" y="396"/>
              </a:cxn>
              <a:cxn ang="0">
                <a:pos x="71" y="399"/>
              </a:cxn>
              <a:cxn ang="0">
                <a:pos x="61" y="399"/>
              </a:cxn>
              <a:cxn ang="0">
                <a:pos x="51" y="399"/>
              </a:cxn>
              <a:cxn ang="0">
                <a:pos x="41" y="396"/>
              </a:cxn>
              <a:cxn ang="0">
                <a:pos x="34" y="392"/>
              </a:cxn>
              <a:cxn ang="0">
                <a:pos x="27" y="389"/>
              </a:cxn>
              <a:cxn ang="0">
                <a:pos x="20" y="382"/>
              </a:cxn>
              <a:cxn ang="0">
                <a:pos x="14" y="375"/>
              </a:cxn>
              <a:cxn ang="0">
                <a:pos x="7" y="369"/>
              </a:cxn>
              <a:cxn ang="0">
                <a:pos x="4" y="359"/>
              </a:cxn>
              <a:cxn ang="0">
                <a:pos x="4" y="349"/>
              </a:cxn>
              <a:cxn ang="0">
                <a:pos x="0" y="342"/>
              </a:cxn>
              <a:cxn ang="0">
                <a:pos x="0" y="57"/>
              </a:cxn>
              <a:cxn ang="0">
                <a:pos x="0" y="57"/>
              </a:cxn>
            </a:cxnLst>
            <a:rect l="0" t="0" r="r" b="b"/>
            <a:pathLst>
              <a:path w="118" h="399">
                <a:moveTo>
                  <a:pt x="0" y="57"/>
                </a:moveTo>
                <a:lnTo>
                  <a:pt x="4" y="47"/>
                </a:lnTo>
                <a:lnTo>
                  <a:pt x="4" y="40"/>
                </a:lnTo>
                <a:lnTo>
                  <a:pt x="7" y="30"/>
                </a:lnTo>
                <a:lnTo>
                  <a:pt x="14" y="23"/>
                </a:lnTo>
                <a:lnTo>
                  <a:pt x="20" y="16"/>
                </a:lnTo>
                <a:lnTo>
                  <a:pt x="27" y="10"/>
                </a:lnTo>
                <a:lnTo>
                  <a:pt x="34" y="6"/>
                </a:lnTo>
                <a:lnTo>
                  <a:pt x="41" y="3"/>
                </a:lnTo>
                <a:lnTo>
                  <a:pt x="51" y="0"/>
                </a:lnTo>
                <a:lnTo>
                  <a:pt x="61" y="0"/>
                </a:lnTo>
                <a:lnTo>
                  <a:pt x="71" y="0"/>
                </a:lnTo>
                <a:lnTo>
                  <a:pt x="77" y="3"/>
                </a:lnTo>
                <a:lnTo>
                  <a:pt x="88" y="6"/>
                </a:lnTo>
                <a:lnTo>
                  <a:pt x="94" y="10"/>
                </a:lnTo>
                <a:lnTo>
                  <a:pt x="101" y="16"/>
                </a:lnTo>
                <a:lnTo>
                  <a:pt x="108" y="23"/>
                </a:lnTo>
                <a:lnTo>
                  <a:pt x="111" y="30"/>
                </a:lnTo>
                <a:lnTo>
                  <a:pt x="118" y="40"/>
                </a:lnTo>
                <a:lnTo>
                  <a:pt x="118" y="47"/>
                </a:lnTo>
                <a:lnTo>
                  <a:pt x="118" y="57"/>
                </a:lnTo>
                <a:lnTo>
                  <a:pt x="118" y="342"/>
                </a:lnTo>
                <a:lnTo>
                  <a:pt x="118" y="349"/>
                </a:lnTo>
                <a:lnTo>
                  <a:pt x="118" y="359"/>
                </a:lnTo>
                <a:lnTo>
                  <a:pt x="111" y="369"/>
                </a:lnTo>
                <a:lnTo>
                  <a:pt x="108" y="375"/>
                </a:lnTo>
                <a:lnTo>
                  <a:pt x="101" y="382"/>
                </a:lnTo>
                <a:lnTo>
                  <a:pt x="94" y="389"/>
                </a:lnTo>
                <a:lnTo>
                  <a:pt x="88" y="392"/>
                </a:lnTo>
                <a:lnTo>
                  <a:pt x="77" y="396"/>
                </a:lnTo>
                <a:lnTo>
                  <a:pt x="71" y="399"/>
                </a:lnTo>
                <a:lnTo>
                  <a:pt x="61" y="399"/>
                </a:lnTo>
                <a:lnTo>
                  <a:pt x="51" y="399"/>
                </a:lnTo>
                <a:lnTo>
                  <a:pt x="41" y="396"/>
                </a:lnTo>
                <a:lnTo>
                  <a:pt x="34" y="392"/>
                </a:lnTo>
                <a:lnTo>
                  <a:pt x="27" y="389"/>
                </a:lnTo>
                <a:lnTo>
                  <a:pt x="20" y="382"/>
                </a:lnTo>
                <a:lnTo>
                  <a:pt x="14" y="375"/>
                </a:lnTo>
                <a:lnTo>
                  <a:pt x="7" y="369"/>
                </a:lnTo>
                <a:lnTo>
                  <a:pt x="4" y="359"/>
                </a:lnTo>
                <a:lnTo>
                  <a:pt x="4" y="349"/>
                </a:lnTo>
                <a:lnTo>
                  <a:pt x="0" y="342"/>
                </a:lnTo>
                <a:lnTo>
                  <a:pt x="0" y="57"/>
                </a:lnTo>
                <a:lnTo>
                  <a:pt x="0" y="57"/>
                </a:lnTo>
                <a:close/>
              </a:path>
            </a:pathLst>
          </a:custGeom>
          <a:solidFill>
            <a:srgbClr val="FFFFFF"/>
          </a:solidFill>
          <a:ln w="9525">
            <a:noFill/>
            <a:round/>
            <a:headEnd/>
            <a:tailEnd/>
          </a:ln>
        </p:spPr>
        <p:txBody>
          <a:bodyPr/>
          <a:lstStyle/>
          <a:p>
            <a:endParaRPr lang="en-US"/>
          </a:p>
        </p:txBody>
      </p:sp>
      <p:sp>
        <p:nvSpPr>
          <p:cNvPr id="982103" name="Freeform 87"/>
          <p:cNvSpPr>
            <a:spLocks/>
          </p:cNvSpPr>
          <p:nvPr/>
        </p:nvSpPr>
        <p:spPr bwMode="auto">
          <a:xfrm>
            <a:off x="4889500" y="4564063"/>
            <a:ext cx="190500" cy="720725"/>
          </a:xfrm>
          <a:custGeom>
            <a:avLst/>
            <a:gdLst/>
            <a:ahLst/>
            <a:cxnLst>
              <a:cxn ang="0">
                <a:pos x="0" y="57"/>
              </a:cxn>
              <a:cxn ang="0">
                <a:pos x="4" y="47"/>
              </a:cxn>
              <a:cxn ang="0">
                <a:pos x="4" y="40"/>
              </a:cxn>
              <a:cxn ang="0">
                <a:pos x="7" y="30"/>
              </a:cxn>
              <a:cxn ang="0">
                <a:pos x="14" y="23"/>
              </a:cxn>
              <a:cxn ang="0">
                <a:pos x="20" y="16"/>
              </a:cxn>
              <a:cxn ang="0">
                <a:pos x="27" y="10"/>
              </a:cxn>
              <a:cxn ang="0">
                <a:pos x="34" y="6"/>
              </a:cxn>
              <a:cxn ang="0">
                <a:pos x="41" y="3"/>
              </a:cxn>
              <a:cxn ang="0">
                <a:pos x="51" y="0"/>
              </a:cxn>
              <a:cxn ang="0">
                <a:pos x="61" y="0"/>
              </a:cxn>
              <a:cxn ang="0">
                <a:pos x="71" y="0"/>
              </a:cxn>
              <a:cxn ang="0">
                <a:pos x="77" y="3"/>
              </a:cxn>
              <a:cxn ang="0">
                <a:pos x="88" y="6"/>
              </a:cxn>
              <a:cxn ang="0">
                <a:pos x="94" y="10"/>
              </a:cxn>
              <a:cxn ang="0">
                <a:pos x="101" y="16"/>
              </a:cxn>
              <a:cxn ang="0">
                <a:pos x="108" y="23"/>
              </a:cxn>
              <a:cxn ang="0">
                <a:pos x="111" y="30"/>
              </a:cxn>
              <a:cxn ang="0">
                <a:pos x="118" y="40"/>
              </a:cxn>
              <a:cxn ang="0">
                <a:pos x="118" y="47"/>
              </a:cxn>
              <a:cxn ang="0">
                <a:pos x="118" y="57"/>
              </a:cxn>
              <a:cxn ang="0">
                <a:pos x="118" y="342"/>
              </a:cxn>
              <a:cxn ang="0">
                <a:pos x="118" y="349"/>
              </a:cxn>
              <a:cxn ang="0">
                <a:pos x="118" y="359"/>
              </a:cxn>
              <a:cxn ang="0">
                <a:pos x="111" y="369"/>
              </a:cxn>
              <a:cxn ang="0">
                <a:pos x="108" y="375"/>
              </a:cxn>
              <a:cxn ang="0">
                <a:pos x="101" y="382"/>
              </a:cxn>
              <a:cxn ang="0">
                <a:pos x="94" y="389"/>
              </a:cxn>
              <a:cxn ang="0">
                <a:pos x="88" y="392"/>
              </a:cxn>
              <a:cxn ang="0">
                <a:pos x="77" y="396"/>
              </a:cxn>
              <a:cxn ang="0">
                <a:pos x="71" y="399"/>
              </a:cxn>
              <a:cxn ang="0">
                <a:pos x="61" y="399"/>
              </a:cxn>
              <a:cxn ang="0">
                <a:pos x="51" y="399"/>
              </a:cxn>
              <a:cxn ang="0">
                <a:pos x="41" y="396"/>
              </a:cxn>
              <a:cxn ang="0">
                <a:pos x="34" y="392"/>
              </a:cxn>
              <a:cxn ang="0">
                <a:pos x="27" y="389"/>
              </a:cxn>
              <a:cxn ang="0">
                <a:pos x="20" y="382"/>
              </a:cxn>
              <a:cxn ang="0">
                <a:pos x="14" y="375"/>
              </a:cxn>
              <a:cxn ang="0">
                <a:pos x="7" y="369"/>
              </a:cxn>
              <a:cxn ang="0">
                <a:pos x="4" y="359"/>
              </a:cxn>
              <a:cxn ang="0">
                <a:pos x="4" y="349"/>
              </a:cxn>
              <a:cxn ang="0">
                <a:pos x="0" y="342"/>
              </a:cxn>
              <a:cxn ang="0">
                <a:pos x="0" y="57"/>
              </a:cxn>
              <a:cxn ang="0">
                <a:pos x="0" y="57"/>
              </a:cxn>
            </a:cxnLst>
            <a:rect l="0" t="0" r="r" b="b"/>
            <a:pathLst>
              <a:path w="118" h="399">
                <a:moveTo>
                  <a:pt x="0" y="57"/>
                </a:moveTo>
                <a:lnTo>
                  <a:pt x="4" y="47"/>
                </a:lnTo>
                <a:lnTo>
                  <a:pt x="4" y="40"/>
                </a:lnTo>
                <a:lnTo>
                  <a:pt x="7" y="30"/>
                </a:lnTo>
                <a:lnTo>
                  <a:pt x="14" y="23"/>
                </a:lnTo>
                <a:lnTo>
                  <a:pt x="20" y="16"/>
                </a:lnTo>
                <a:lnTo>
                  <a:pt x="27" y="10"/>
                </a:lnTo>
                <a:lnTo>
                  <a:pt x="34" y="6"/>
                </a:lnTo>
                <a:lnTo>
                  <a:pt x="41" y="3"/>
                </a:lnTo>
                <a:lnTo>
                  <a:pt x="51" y="0"/>
                </a:lnTo>
                <a:lnTo>
                  <a:pt x="61" y="0"/>
                </a:lnTo>
                <a:lnTo>
                  <a:pt x="71" y="0"/>
                </a:lnTo>
                <a:lnTo>
                  <a:pt x="77" y="3"/>
                </a:lnTo>
                <a:lnTo>
                  <a:pt x="88" y="6"/>
                </a:lnTo>
                <a:lnTo>
                  <a:pt x="94" y="10"/>
                </a:lnTo>
                <a:lnTo>
                  <a:pt x="101" y="16"/>
                </a:lnTo>
                <a:lnTo>
                  <a:pt x="108" y="23"/>
                </a:lnTo>
                <a:lnTo>
                  <a:pt x="111" y="30"/>
                </a:lnTo>
                <a:lnTo>
                  <a:pt x="118" y="40"/>
                </a:lnTo>
                <a:lnTo>
                  <a:pt x="118" y="47"/>
                </a:lnTo>
                <a:lnTo>
                  <a:pt x="118" y="57"/>
                </a:lnTo>
                <a:lnTo>
                  <a:pt x="118" y="342"/>
                </a:lnTo>
                <a:lnTo>
                  <a:pt x="118" y="349"/>
                </a:lnTo>
                <a:lnTo>
                  <a:pt x="118" y="359"/>
                </a:lnTo>
                <a:lnTo>
                  <a:pt x="111" y="369"/>
                </a:lnTo>
                <a:lnTo>
                  <a:pt x="108" y="375"/>
                </a:lnTo>
                <a:lnTo>
                  <a:pt x="101" y="382"/>
                </a:lnTo>
                <a:lnTo>
                  <a:pt x="94" y="389"/>
                </a:lnTo>
                <a:lnTo>
                  <a:pt x="88" y="392"/>
                </a:lnTo>
                <a:lnTo>
                  <a:pt x="77" y="396"/>
                </a:lnTo>
                <a:lnTo>
                  <a:pt x="71" y="399"/>
                </a:lnTo>
                <a:lnTo>
                  <a:pt x="61" y="399"/>
                </a:lnTo>
                <a:lnTo>
                  <a:pt x="51" y="399"/>
                </a:lnTo>
                <a:lnTo>
                  <a:pt x="41" y="396"/>
                </a:lnTo>
                <a:lnTo>
                  <a:pt x="34" y="392"/>
                </a:lnTo>
                <a:lnTo>
                  <a:pt x="27" y="389"/>
                </a:lnTo>
                <a:lnTo>
                  <a:pt x="20" y="382"/>
                </a:lnTo>
                <a:lnTo>
                  <a:pt x="14" y="375"/>
                </a:lnTo>
                <a:lnTo>
                  <a:pt x="7" y="369"/>
                </a:lnTo>
                <a:lnTo>
                  <a:pt x="4" y="359"/>
                </a:lnTo>
                <a:lnTo>
                  <a:pt x="4" y="349"/>
                </a:lnTo>
                <a:lnTo>
                  <a:pt x="0" y="342"/>
                </a:lnTo>
                <a:lnTo>
                  <a:pt x="0" y="57"/>
                </a:lnTo>
                <a:lnTo>
                  <a:pt x="0" y="57"/>
                </a:lnTo>
              </a:path>
            </a:pathLst>
          </a:custGeom>
          <a:noFill/>
          <a:ln w="11113">
            <a:solidFill>
              <a:srgbClr val="000000"/>
            </a:solidFill>
            <a:prstDash val="solid"/>
            <a:round/>
            <a:headEnd/>
            <a:tailEnd/>
          </a:ln>
        </p:spPr>
        <p:txBody>
          <a:bodyPr/>
          <a:lstStyle/>
          <a:p>
            <a:endParaRPr lang="en-US"/>
          </a:p>
        </p:txBody>
      </p:sp>
      <p:sp>
        <p:nvSpPr>
          <p:cNvPr id="982104" name="Rectangle 88"/>
          <p:cNvSpPr>
            <a:spLocks noChangeArrowheads="1"/>
          </p:cNvSpPr>
          <p:nvPr/>
        </p:nvSpPr>
        <p:spPr bwMode="auto">
          <a:xfrm>
            <a:off x="4929188" y="45942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0</a:t>
            </a:r>
            <a:endParaRPr lang="en-US" sz="1800" b="0" i="1">
              <a:latin typeface="Arial" pitchFamily="34" charset="0"/>
            </a:endParaRPr>
          </a:p>
        </p:txBody>
      </p:sp>
      <p:sp>
        <p:nvSpPr>
          <p:cNvPr id="982105" name="Rectangle 89"/>
          <p:cNvSpPr>
            <a:spLocks noChangeArrowheads="1"/>
          </p:cNvSpPr>
          <p:nvPr/>
        </p:nvSpPr>
        <p:spPr bwMode="auto">
          <a:xfrm>
            <a:off x="5178425" y="3213100"/>
            <a:ext cx="68263"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06" name="Rectangle 90"/>
          <p:cNvSpPr>
            <a:spLocks noChangeArrowheads="1"/>
          </p:cNvSpPr>
          <p:nvPr/>
        </p:nvSpPr>
        <p:spPr bwMode="auto">
          <a:xfrm>
            <a:off x="5249863" y="32131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07" name="Rectangle 91"/>
          <p:cNvSpPr>
            <a:spLocks noChangeArrowheads="1"/>
          </p:cNvSpPr>
          <p:nvPr/>
        </p:nvSpPr>
        <p:spPr bwMode="auto">
          <a:xfrm>
            <a:off x="5302250" y="32131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08" name="Rectangle 92"/>
          <p:cNvSpPr>
            <a:spLocks noChangeArrowheads="1"/>
          </p:cNvSpPr>
          <p:nvPr/>
        </p:nvSpPr>
        <p:spPr bwMode="auto">
          <a:xfrm>
            <a:off x="5478463" y="3157538"/>
            <a:ext cx="68262"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09" name="Rectangle 93"/>
          <p:cNvSpPr>
            <a:spLocks noChangeArrowheads="1"/>
          </p:cNvSpPr>
          <p:nvPr/>
        </p:nvSpPr>
        <p:spPr bwMode="auto">
          <a:xfrm>
            <a:off x="5548313" y="31575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10" name="Rectangle 94"/>
          <p:cNvSpPr>
            <a:spLocks noChangeArrowheads="1"/>
          </p:cNvSpPr>
          <p:nvPr/>
        </p:nvSpPr>
        <p:spPr bwMode="auto">
          <a:xfrm>
            <a:off x="5602288" y="31575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11" name="Rectangle 95"/>
          <p:cNvSpPr>
            <a:spLocks noChangeArrowheads="1"/>
          </p:cNvSpPr>
          <p:nvPr/>
        </p:nvSpPr>
        <p:spPr bwMode="auto">
          <a:xfrm>
            <a:off x="5395913" y="3273425"/>
            <a:ext cx="33337"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112" name="Rectangle 96"/>
          <p:cNvSpPr>
            <a:spLocks noChangeArrowheads="1"/>
          </p:cNvSpPr>
          <p:nvPr/>
        </p:nvSpPr>
        <p:spPr bwMode="auto">
          <a:xfrm>
            <a:off x="5429250" y="32734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113" name="Rectangle 97"/>
          <p:cNvSpPr>
            <a:spLocks noChangeArrowheads="1"/>
          </p:cNvSpPr>
          <p:nvPr/>
        </p:nvSpPr>
        <p:spPr bwMode="auto">
          <a:xfrm>
            <a:off x="5483225" y="3273425"/>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114" name="Rectangle 98"/>
          <p:cNvSpPr>
            <a:spLocks noChangeArrowheads="1"/>
          </p:cNvSpPr>
          <p:nvPr/>
        </p:nvSpPr>
        <p:spPr bwMode="auto">
          <a:xfrm>
            <a:off x="5537200" y="32734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115" name="Rectangle 99"/>
          <p:cNvSpPr>
            <a:spLocks noChangeArrowheads="1"/>
          </p:cNvSpPr>
          <p:nvPr/>
        </p:nvSpPr>
        <p:spPr bwMode="auto">
          <a:xfrm>
            <a:off x="5591175" y="3273425"/>
            <a:ext cx="2222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l</a:t>
            </a:r>
            <a:endParaRPr lang="en-US" sz="1800" b="0" i="1">
              <a:latin typeface="Arial" pitchFamily="34" charset="0"/>
            </a:endParaRPr>
          </a:p>
        </p:txBody>
      </p:sp>
      <p:sp>
        <p:nvSpPr>
          <p:cNvPr id="982116" name="Rectangle 100"/>
          <p:cNvSpPr>
            <a:spLocks noChangeArrowheads="1"/>
          </p:cNvSpPr>
          <p:nvPr/>
        </p:nvSpPr>
        <p:spPr bwMode="auto">
          <a:xfrm>
            <a:off x="5613400" y="3273425"/>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17" name="Freeform 101"/>
          <p:cNvSpPr>
            <a:spLocks/>
          </p:cNvSpPr>
          <p:nvPr/>
        </p:nvSpPr>
        <p:spPr bwMode="auto">
          <a:xfrm>
            <a:off x="2790825" y="4381500"/>
            <a:ext cx="53975" cy="60325"/>
          </a:xfrm>
          <a:custGeom>
            <a:avLst/>
            <a:gdLst/>
            <a:ahLst/>
            <a:cxnLst>
              <a:cxn ang="0">
                <a:pos x="0" y="0"/>
              </a:cxn>
              <a:cxn ang="0">
                <a:pos x="3" y="34"/>
              </a:cxn>
              <a:cxn ang="0">
                <a:pos x="33" y="17"/>
              </a:cxn>
              <a:cxn ang="0">
                <a:pos x="3" y="0"/>
              </a:cxn>
              <a:cxn ang="0">
                <a:pos x="3" y="0"/>
              </a:cxn>
              <a:cxn ang="0">
                <a:pos x="0" y="0"/>
              </a:cxn>
            </a:cxnLst>
            <a:rect l="0" t="0" r="r" b="b"/>
            <a:pathLst>
              <a:path w="33" h="34">
                <a:moveTo>
                  <a:pt x="0" y="0"/>
                </a:moveTo>
                <a:lnTo>
                  <a:pt x="3" y="34"/>
                </a:lnTo>
                <a:lnTo>
                  <a:pt x="33" y="17"/>
                </a:lnTo>
                <a:lnTo>
                  <a:pt x="3" y="0"/>
                </a:lnTo>
                <a:lnTo>
                  <a:pt x="3" y="0"/>
                </a:lnTo>
                <a:lnTo>
                  <a:pt x="0" y="0"/>
                </a:lnTo>
                <a:close/>
              </a:path>
            </a:pathLst>
          </a:custGeom>
          <a:solidFill>
            <a:srgbClr val="000000"/>
          </a:solidFill>
          <a:ln w="9525">
            <a:noFill/>
            <a:round/>
            <a:headEnd/>
            <a:tailEnd/>
          </a:ln>
        </p:spPr>
        <p:txBody>
          <a:bodyPr/>
          <a:lstStyle/>
          <a:p>
            <a:endParaRPr lang="en-US"/>
          </a:p>
        </p:txBody>
      </p:sp>
      <p:sp>
        <p:nvSpPr>
          <p:cNvPr id="982118" name="Freeform 102"/>
          <p:cNvSpPr>
            <a:spLocks/>
          </p:cNvSpPr>
          <p:nvPr/>
        </p:nvSpPr>
        <p:spPr bwMode="auto">
          <a:xfrm>
            <a:off x="5232400" y="4005263"/>
            <a:ext cx="642938" cy="1150937"/>
          </a:xfrm>
          <a:custGeom>
            <a:avLst/>
            <a:gdLst/>
            <a:ahLst/>
            <a:cxnLst>
              <a:cxn ang="0">
                <a:pos x="0" y="0"/>
              </a:cxn>
              <a:cxn ang="0">
                <a:pos x="3" y="258"/>
              </a:cxn>
              <a:cxn ang="0">
                <a:pos x="67" y="319"/>
              </a:cxn>
              <a:cxn ang="0">
                <a:pos x="3" y="379"/>
              </a:cxn>
              <a:cxn ang="0">
                <a:pos x="3" y="637"/>
              </a:cxn>
              <a:cxn ang="0">
                <a:pos x="396" y="443"/>
              </a:cxn>
              <a:cxn ang="0">
                <a:pos x="396" y="198"/>
              </a:cxn>
              <a:cxn ang="0">
                <a:pos x="3" y="3"/>
              </a:cxn>
              <a:cxn ang="0">
                <a:pos x="3" y="3"/>
              </a:cxn>
              <a:cxn ang="0">
                <a:pos x="0" y="0"/>
              </a:cxn>
            </a:cxnLst>
            <a:rect l="0" t="0" r="r" b="b"/>
            <a:pathLst>
              <a:path w="396" h="637">
                <a:moveTo>
                  <a:pt x="0" y="0"/>
                </a:moveTo>
                <a:lnTo>
                  <a:pt x="3" y="258"/>
                </a:lnTo>
                <a:lnTo>
                  <a:pt x="67" y="319"/>
                </a:lnTo>
                <a:lnTo>
                  <a:pt x="3" y="379"/>
                </a:lnTo>
                <a:lnTo>
                  <a:pt x="3" y="637"/>
                </a:lnTo>
                <a:lnTo>
                  <a:pt x="396" y="443"/>
                </a:lnTo>
                <a:lnTo>
                  <a:pt x="396" y="198"/>
                </a:lnTo>
                <a:lnTo>
                  <a:pt x="3" y="3"/>
                </a:lnTo>
                <a:lnTo>
                  <a:pt x="3" y="3"/>
                </a:lnTo>
                <a:lnTo>
                  <a:pt x="0" y="0"/>
                </a:lnTo>
                <a:close/>
              </a:path>
            </a:pathLst>
          </a:custGeom>
          <a:solidFill>
            <a:srgbClr val="FFFFFF"/>
          </a:solidFill>
          <a:ln w="9525">
            <a:noFill/>
            <a:round/>
            <a:headEnd/>
            <a:tailEnd/>
          </a:ln>
        </p:spPr>
        <p:txBody>
          <a:bodyPr/>
          <a:lstStyle/>
          <a:p>
            <a:endParaRPr lang="en-US"/>
          </a:p>
        </p:txBody>
      </p:sp>
      <p:sp>
        <p:nvSpPr>
          <p:cNvPr id="982119" name="Freeform 103"/>
          <p:cNvSpPr>
            <a:spLocks/>
          </p:cNvSpPr>
          <p:nvPr/>
        </p:nvSpPr>
        <p:spPr bwMode="auto">
          <a:xfrm>
            <a:off x="5232400" y="4005263"/>
            <a:ext cx="642938" cy="1150937"/>
          </a:xfrm>
          <a:custGeom>
            <a:avLst/>
            <a:gdLst/>
            <a:ahLst/>
            <a:cxnLst>
              <a:cxn ang="0">
                <a:pos x="0" y="0"/>
              </a:cxn>
              <a:cxn ang="0">
                <a:pos x="3" y="258"/>
              </a:cxn>
              <a:cxn ang="0">
                <a:pos x="67" y="319"/>
              </a:cxn>
              <a:cxn ang="0">
                <a:pos x="3" y="379"/>
              </a:cxn>
              <a:cxn ang="0">
                <a:pos x="3" y="637"/>
              </a:cxn>
              <a:cxn ang="0">
                <a:pos x="396" y="443"/>
              </a:cxn>
              <a:cxn ang="0">
                <a:pos x="396" y="198"/>
              </a:cxn>
              <a:cxn ang="0">
                <a:pos x="3" y="3"/>
              </a:cxn>
              <a:cxn ang="0">
                <a:pos x="3" y="3"/>
              </a:cxn>
            </a:cxnLst>
            <a:rect l="0" t="0" r="r" b="b"/>
            <a:pathLst>
              <a:path w="396" h="637">
                <a:moveTo>
                  <a:pt x="0" y="0"/>
                </a:moveTo>
                <a:lnTo>
                  <a:pt x="3" y="258"/>
                </a:lnTo>
                <a:lnTo>
                  <a:pt x="67" y="319"/>
                </a:lnTo>
                <a:lnTo>
                  <a:pt x="3" y="379"/>
                </a:lnTo>
                <a:lnTo>
                  <a:pt x="3" y="637"/>
                </a:lnTo>
                <a:lnTo>
                  <a:pt x="396" y="443"/>
                </a:lnTo>
                <a:lnTo>
                  <a:pt x="396" y="198"/>
                </a:lnTo>
                <a:lnTo>
                  <a:pt x="3" y="3"/>
                </a:lnTo>
                <a:lnTo>
                  <a:pt x="3" y="3"/>
                </a:lnTo>
              </a:path>
            </a:pathLst>
          </a:custGeom>
          <a:noFill/>
          <a:ln w="11113">
            <a:solidFill>
              <a:srgbClr val="000000"/>
            </a:solidFill>
            <a:prstDash val="solid"/>
            <a:round/>
            <a:headEnd/>
            <a:tailEnd/>
          </a:ln>
        </p:spPr>
        <p:txBody>
          <a:bodyPr/>
          <a:lstStyle/>
          <a:p>
            <a:endParaRPr lang="en-US"/>
          </a:p>
        </p:txBody>
      </p:sp>
      <p:sp>
        <p:nvSpPr>
          <p:cNvPr id="982120" name="Freeform 104"/>
          <p:cNvSpPr>
            <a:spLocks/>
          </p:cNvSpPr>
          <p:nvPr/>
        </p:nvSpPr>
        <p:spPr bwMode="auto">
          <a:xfrm>
            <a:off x="4248150" y="4635500"/>
            <a:ext cx="47625" cy="60325"/>
          </a:xfrm>
          <a:custGeom>
            <a:avLst/>
            <a:gdLst/>
            <a:ahLst/>
            <a:cxnLst>
              <a:cxn ang="0">
                <a:pos x="0" y="0"/>
              </a:cxn>
              <a:cxn ang="0">
                <a:pos x="0" y="33"/>
              </a:cxn>
              <a:cxn ang="0">
                <a:pos x="30" y="17"/>
              </a:cxn>
              <a:cxn ang="0">
                <a:pos x="0" y="3"/>
              </a:cxn>
              <a:cxn ang="0">
                <a:pos x="0" y="3"/>
              </a:cxn>
              <a:cxn ang="0">
                <a:pos x="0" y="0"/>
              </a:cxn>
            </a:cxnLst>
            <a:rect l="0" t="0" r="r" b="b"/>
            <a:pathLst>
              <a:path w="30" h="33">
                <a:moveTo>
                  <a:pt x="0" y="0"/>
                </a:moveTo>
                <a:lnTo>
                  <a:pt x="0" y="33"/>
                </a:lnTo>
                <a:lnTo>
                  <a:pt x="30" y="17"/>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121" name="Freeform 105"/>
          <p:cNvSpPr>
            <a:spLocks/>
          </p:cNvSpPr>
          <p:nvPr/>
        </p:nvSpPr>
        <p:spPr bwMode="auto">
          <a:xfrm>
            <a:off x="4579938" y="3346450"/>
            <a:ext cx="315912" cy="561975"/>
          </a:xfrm>
          <a:custGeom>
            <a:avLst/>
            <a:gdLst/>
            <a:ahLst/>
            <a:cxnLst>
              <a:cxn ang="0">
                <a:pos x="97" y="308"/>
              </a:cxn>
              <a:cxn ang="0">
                <a:pos x="114" y="308"/>
              </a:cxn>
              <a:cxn ang="0">
                <a:pos x="128" y="301"/>
              </a:cxn>
              <a:cxn ang="0">
                <a:pos x="144" y="295"/>
              </a:cxn>
              <a:cxn ang="0">
                <a:pos x="154" y="281"/>
              </a:cxn>
              <a:cxn ang="0">
                <a:pos x="168" y="264"/>
              </a:cxn>
              <a:cxn ang="0">
                <a:pos x="178" y="248"/>
              </a:cxn>
              <a:cxn ang="0">
                <a:pos x="185" y="228"/>
              </a:cxn>
              <a:cxn ang="0">
                <a:pos x="191" y="204"/>
              </a:cxn>
              <a:cxn ang="0">
                <a:pos x="195" y="181"/>
              </a:cxn>
              <a:cxn ang="0">
                <a:pos x="195" y="157"/>
              </a:cxn>
              <a:cxn ang="0">
                <a:pos x="195" y="130"/>
              </a:cxn>
              <a:cxn ang="0">
                <a:pos x="191" y="107"/>
              </a:cxn>
              <a:cxn ang="0">
                <a:pos x="185" y="83"/>
              </a:cxn>
              <a:cxn ang="0">
                <a:pos x="178" y="63"/>
              </a:cxn>
              <a:cxn ang="0">
                <a:pos x="168" y="46"/>
              </a:cxn>
              <a:cxn ang="0">
                <a:pos x="154" y="30"/>
              </a:cxn>
              <a:cxn ang="0">
                <a:pos x="144" y="20"/>
              </a:cxn>
              <a:cxn ang="0">
                <a:pos x="128" y="10"/>
              </a:cxn>
              <a:cxn ang="0">
                <a:pos x="114" y="3"/>
              </a:cxn>
              <a:cxn ang="0">
                <a:pos x="97" y="0"/>
              </a:cxn>
              <a:cxn ang="0">
                <a:pos x="84" y="3"/>
              </a:cxn>
              <a:cxn ang="0">
                <a:pos x="67" y="10"/>
              </a:cxn>
              <a:cxn ang="0">
                <a:pos x="54" y="20"/>
              </a:cxn>
              <a:cxn ang="0">
                <a:pos x="40" y="30"/>
              </a:cxn>
              <a:cxn ang="0">
                <a:pos x="30" y="46"/>
              </a:cxn>
              <a:cxn ang="0">
                <a:pos x="20" y="63"/>
              </a:cxn>
              <a:cxn ang="0">
                <a:pos x="13" y="83"/>
              </a:cxn>
              <a:cxn ang="0">
                <a:pos x="7" y="107"/>
              </a:cxn>
              <a:cxn ang="0">
                <a:pos x="3" y="130"/>
              </a:cxn>
              <a:cxn ang="0">
                <a:pos x="0" y="157"/>
              </a:cxn>
              <a:cxn ang="0">
                <a:pos x="3" y="181"/>
              </a:cxn>
              <a:cxn ang="0">
                <a:pos x="7" y="204"/>
              </a:cxn>
              <a:cxn ang="0">
                <a:pos x="13" y="228"/>
              </a:cxn>
              <a:cxn ang="0">
                <a:pos x="20" y="248"/>
              </a:cxn>
              <a:cxn ang="0">
                <a:pos x="30" y="264"/>
              </a:cxn>
              <a:cxn ang="0">
                <a:pos x="40" y="281"/>
              </a:cxn>
              <a:cxn ang="0">
                <a:pos x="54" y="295"/>
              </a:cxn>
              <a:cxn ang="0">
                <a:pos x="67" y="301"/>
              </a:cxn>
              <a:cxn ang="0">
                <a:pos x="84" y="308"/>
              </a:cxn>
              <a:cxn ang="0">
                <a:pos x="97" y="311"/>
              </a:cxn>
              <a:cxn ang="0">
                <a:pos x="97" y="311"/>
              </a:cxn>
              <a:cxn ang="0">
                <a:pos x="97" y="308"/>
              </a:cxn>
            </a:cxnLst>
            <a:rect l="0" t="0" r="r" b="b"/>
            <a:pathLst>
              <a:path w="195" h="311">
                <a:moveTo>
                  <a:pt x="97" y="308"/>
                </a:moveTo>
                <a:lnTo>
                  <a:pt x="114" y="308"/>
                </a:lnTo>
                <a:lnTo>
                  <a:pt x="128" y="301"/>
                </a:lnTo>
                <a:lnTo>
                  <a:pt x="144" y="295"/>
                </a:lnTo>
                <a:lnTo>
                  <a:pt x="154" y="281"/>
                </a:lnTo>
                <a:lnTo>
                  <a:pt x="168" y="264"/>
                </a:lnTo>
                <a:lnTo>
                  <a:pt x="178" y="248"/>
                </a:lnTo>
                <a:lnTo>
                  <a:pt x="185" y="228"/>
                </a:lnTo>
                <a:lnTo>
                  <a:pt x="191" y="204"/>
                </a:lnTo>
                <a:lnTo>
                  <a:pt x="195" y="181"/>
                </a:lnTo>
                <a:lnTo>
                  <a:pt x="195" y="157"/>
                </a:lnTo>
                <a:lnTo>
                  <a:pt x="195" y="130"/>
                </a:lnTo>
                <a:lnTo>
                  <a:pt x="191" y="107"/>
                </a:lnTo>
                <a:lnTo>
                  <a:pt x="185" y="83"/>
                </a:lnTo>
                <a:lnTo>
                  <a:pt x="178" y="63"/>
                </a:lnTo>
                <a:lnTo>
                  <a:pt x="168" y="46"/>
                </a:lnTo>
                <a:lnTo>
                  <a:pt x="154" y="30"/>
                </a:lnTo>
                <a:lnTo>
                  <a:pt x="144" y="20"/>
                </a:lnTo>
                <a:lnTo>
                  <a:pt x="128" y="10"/>
                </a:lnTo>
                <a:lnTo>
                  <a:pt x="114" y="3"/>
                </a:lnTo>
                <a:lnTo>
                  <a:pt x="97" y="0"/>
                </a:lnTo>
                <a:lnTo>
                  <a:pt x="84" y="3"/>
                </a:lnTo>
                <a:lnTo>
                  <a:pt x="67" y="10"/>
                </a:lnTo>
                <a:lnTo>
                  <a:pt x="54" y="20"/>
                </a:lnTo>
                <a:lnTo>
                  <a:pt x="40" y="30"/>
                </a:lnTo>
                <a:lnTo>
                  <a:pt x="30" y="46"/>
                </a:lnTo>
                <a:lnTo>
                  <a:pt x="20" y="63"/>
                </a:lnTo>
                <a:lnTo>
                  <a:pt x="13" y="83"/>
                </a:lnTo>
                <a:lnTo>
                  <a:pt x="7" y="107"/>
                </a:lnTo>
                <a:lnTo>
                  <a:pt x="3" y="130"/>
                </a:lnTo>
                <a:lnTo>
                  <a:pt x="0" y="157"/>
                </a:lnTo>
                <a:lnTo>
                  <a:pt x="3" y="181"/>
                </a:lnTo>
                <a:lnTo>
                  <a:pt x="7" y="204"/>
                </a:lnTo>
                <a:lnTo>
                  <a:pt x="13" y="228"/>
                </a:lnTo>
                <a:lnTo>
                  <a:pt x="20" y="248"/>
                </a:lnTo>
                <a:lnTo>
                  <a:pt x="30" y="264"/>
                </a:lnTo>
                <a:lnTo>
                  <a:pt x="40" y="281"/>
                </a:lnTo>
                <a:lnTo>
                  <a:pt x="54" y="295"/>
                </a:lnTo>
                <a:lnTo>
                  <a:pt x="67" y="301"/>
                </a:lnTo>
                <a:lnTo>
                  <a:pt x="84" y="308"/>
                </a:lnTo>
                <a:lnTo>
                  <a:pt x="97" y="311"/>
                </a:lnTo>
                <a:lnTo>
                  <a:pt x="97" y="311"/>
                </a:lnTo>
                <a:lnTo>
                  <a:pt x="97" y="308"/>
                </a:lnTo>
                <a:close/>
              </a:path>
            </a:pathLst>
          </a:custGeom>
          <a:solidFill>
            <a:srgbClr val="FFFFFF"/>
          </a:solidFill>
          <a:ln w="9525">
            <a:noFill/>
            <a:round/>
            <a:headEnd/>
            <a:tailEnd/>
          </a:ln>
        </p:spPr>
        <p:txBody>
          <a:bodyPr/>
          <a:lstStyle/>
          <a:p>
            <a:endParaRPr lang="en-US"/>
          </a:p>
        </p:txBody>
      </p:sp>
      <p:sp>
        <p:nvSpPr>
          <p:cNvPr id="982122" name="Freeform 106"/>
          <p:cNvSpPr>
            <a:spLocks/>
          </p:cNvSpPr>
          <p:nvPr/>
        </p:nvSpPr>
        <p:spPr bwMode="auto">
          <a:xfrm>
            <a:off x="4579938" y="3346450"/>
            <a:ext cx="315912" cy="561975"/>
          </a:xfrm>
          <a:custGeom>
            <a:avLst/>
            <a:gdLst/>
            <a:ahLst/>
            <a:cxnLst>
              <a:cxn ang="0">
                <a:pos x="97" y="308"/>
              </a:cxn>
              <a:cxn ang="0">
                <a:pos x="114" y="308"/>
              </a:cxn>
              <a:cxn ang="0">
                <a:pos x="128" y="301"/>
              </a:cxn>
              <a:cxn ang="0">
                <a:pos x="144" y="295"/>
              </a:cxn>
              <a:cxn ang="0">
                <a:pos x="154" y="281"/>
              </a:cxn>
              <a:cxn ang="0">
                <a:pos x="168" y="264"/>
              </a:cxn>
              <a:cxn ang="0">
                <a:pos x="178" y="248"/>
              </a:cxn>
              <a:cxn ang="0">
                <a:pos x="185" y="228"/>
              </a:cxn>
              <a:cxn ang="0">
                <a:pos x="191" y="204"/>
              </a:cxn>
              <a:cxn ang="0">
                <a:pos x="195" y="181"/>
              </a:cxn>
              <a:cxn ang="0">
                <a:pos x="195" y="157"/>
              </a:cxn>
              <a:cxn ang="0">
                <a:pos x="195" y="130"/>
              </a:cxn>
              <a:cxn ang="0">
                <a:pos x="191" y="107"/>
              </a:cxn>
              <a:cxn ang="0">
                <a:pos x="185" y="83"/>
              </a:cxn>
              <a:cxn ang="0">
                <a:pos x="178" y="63"/>
              </a:cxn>
              <a:cxn ang="0">
                <a:pos x="168" y="46"/>
              </a:cxn>
              <a:cxn ang="0">
                <a:pos x="154" y="30"/>
              </a:cxn>
              <a:cxn ang="0">
                <a:pos x="144" y="20"/>
              </a:cxn>
              <a:cxn ang="0">
                <a:pos x="128" y="10"/>
              </a:cxn>
              <a:cxn ang="0">
                <a:pos x="114" y="3"/>
              </a:cxn>
              <a:cxn ang="0">
                <a:pos x="97" y="0"/>
              </a:cxn>
              <a:cxn ang="0">
                <a:pos x="84" y="3"/>
              </a:cxn>
              <a:cxn ang="0">
                <a:pos x="67" y="10"/>
              </a:cxn>
              <a:cxn ang="0">
                <a:pos x="54" y="20"/>
              </a:cxn>
              <a:cxn ang="0">
                <a:pos x="40" y="30"/>
              </a:cxn>
              <a:cxn ang="0">
                <a:pos x="30" y="46"/>
              </a:cxn>
              <a:cxn ang="0">
                <a:pos x="20" y="63"/>
              </a:cxn>
              <a:cxn ang="0">
                <a:pos x="13" y="83"/>
              </a:cxn>
              <a:cxn ang="0">
                <a:pos x="7" y="107"/>
              </a:cxn>
              <a:cxn ang="0">
                <a:pos x="3" y="130"/>
              </a:cxn>
              <a:cxn ang="0">
                <a:pos x="0" y="157"/>
              </a:cxn>
              <a:cxn ang="0">
                <a:pos x="3" y="181"/>
              </a:cxn>
              <a:cxn ang="0">
                <a:pos x="7" y="204"/>
              </a:cxn>
              <a:cxn ang="0">
                <a:pos x="13" y="228"/>
              </a:cxn>
              <a:cxn ang="0">
                <a:pos x="20" y="248"/>
              </a:cxn>
              <a:cxn ang="0">
                <a:pos x="30" y="264"/>
              </a:cxn>
              <a:cxn ang="0">
                <a:pos x="40" y="281"/>
              </a:cxn>
              <a:cxn ang="0">
                <a:pos x="54" y="295"/>
              </a:cxn>
              <a:cxn ang="0">
                <a:pos x="67" y="301"/>
              </a:cxn>
              <a:cxn ang="0">
                <a:pos x="84" y="308"/>
              </a:cxn>
              <a:cxn ang="0">
                <a:pos x="97" y="311"/>
              </a:cxn>
              <a:cxn ang="0">
                <a:pos x="97" y="311"/>
              </a:cxn>
            </a:cxnLst>
            <a:rect l="0" t="0" r="r" b="b"/>
            <a:pathLst>
              <a:path w="195" h="311">
                <a:moveTo>
                  <a:pt x="97" y="308"/>
                </a:moveTo>
                <a:lnTo>
                  <a:pt x="114" y="308"/>
                </a:lnTo>
                <a:lnTo>
                  <a:pt x="128" y="301"/>
                </a:lnTo>
                <a:lnTo>
                  <a:pt x="144" y="295"/>
                </a:lnTo>
                <a:lnTo>
                  <a:pt x="154" y="281"/>
                </a:lnTo>
                <a:lnTo>
                  <a:pt x="168" y="264"/>
                </a:lnTo>
                <a:lnTo>
                  <a:pt x="178" y="248"/>
                </a:lnTo>
                <a:lnTo>
                  <a:pt x="185" y="228"/>
                </a:lnTo>
                <a:lnTo>
                  <a:pt x="191" y="204"/>
                </a:lnTo>
                <a:lnTo>
                  <a:pt x="195" y="181"/>
                </a:lnTo>
                <a:lnTo>
                  <a:pt x="195" y="157"/>
                </a:lnTo>
                <a:lnTo>
                  <a:pt x="195" y="130"/>
                </a:lnTo>
                <a:lnTo>
                  <a:pt x="191" y="107"/>
                </a:lnTo>
                <a:lnTo>
                  <a:pt x="185" y="83"/>
                </a:lnTo>
                <a:lnTo>
                  <a:pt x="178" y="63"/>
                </a:lnTo>
                <a:lnTo>
                  <a:pt x="168" y="46"/>
                </a:lnTo>
                <a:lnTo>
                  <a:pt x="154" y="30"/>
                </a:lnTo>
                <a:lnTo>
                  <a:pt x="144" y="20"/>
                </a:lnTo>
                <a:lnTo>
                  <a:pt x="128" y="10"/>
                </a:lnTo>
                <a:lnTo>
                  <a:pt x="114" y="3"/>
                </a:lnTo>
                <a:lnTo>
                  <a:pt x="97" y="0"/>
                </a:lnTo>
                <a:lnTo>
                  <a:pt x="84" y="3"/>
                </a:lnTo>
                <a:lnTo>
                  <a:pt x="67" y="10"/>
                </a:lnTo>
                <a:lnTo>
                  <a:pt x="54" y="20"/>
                </a:lnTo>
                <a:lnTo>
                  <a:pt x="40" y="30"/>
                </a:lnTo>
                <a:lnTo>
                  <a:pt x="30" y="46"/>
                </a:lnTo>
                <a:lnTo>
                  <a:pt x="20" y="63"/>
                </a:lnTo>
                <a:lnTo>
                  <a:pt x="13" y="83"/>
                </a:lnTo>
                <a:lnTo>
                  <a:pt x="7" y="107"/>
                </a:lnTo>
                <a:lnTo>
                  <a:pt x="3" y="130"/>
                </a:lnTo>
                <a:lnTo>
                  <a:pt x="0" y="157"/>
                </a:lnTo>
                <a:lnTo>
                  <a:pt x="3" y="181"/>
                </a:lnTo>
                <a:lnTo>
                  <a:pt x="7" y="204"/>
                </a:lnTo>
                <a:lnTo>
                  <a:pt x="13" y="228"/>
                </a:lnTo>
                <a:lnTo>
                  <a:pt x="20" y="248"/>
                </a:lnTo>
                <a:lnTo>
                  <a:pt x="30" y="264"/>
                </a:lnTo>
                <a:lnTo>
                  <a:pt x="40" y="281"/>
                </a:lnTo>
                <a:lnTo>
                  <a:pt x="54" y="295"/>
                </a:lnTo>
                <a:lnTo>
                  <a:pt x="67" y="301"/>
                </a:lnTo>
                <a:lnTo>
                  <a:pt x="84" y="308"/>
                </a:lnTo>
                <a:lnTo>
                  <a:pt x="97" y="311"/>
                </a:lnTo>
                <a:lnTo>
                  <a:pt x="97" y="311"/>
                </a:lnTo>
              </a:path>
            </a:pathLst>
          </a:custGeom>
          <a:noFill/>
          <a:ln w="11113">
            <a:solidFill>
              <a:srgbClr val="000000"/>
            </a:solidFill>
            <a:prstDash val="solid"/>
            <a:round/>
            <a:headEnd/>
            <a:tailEnd/>
          </a:ln>
        </p:spPr>
        <p:txBody>
          <a:bodyPr/>
          <a:lstStyle/>
          <a:p>
            <a:endParaRPr lang="en-US"/>
          </a:p>
        </p:txBody>
      </p:sp>
      <p:sp>
        <p:nvSpPr>
          <p:cNvPr id="982123" name="Freeform 107"/>
          <p:cNvSpPr>
            <a:spLocks/>
          </p:cNvSpPr>
          <p:nvPr/>
        </p:nvSpPr>
        <p:spPr bwMode="auto">
          <a:xfrm>
            <a:off x="2414588" y="4551363"/>
            <a:ext cx="49212" cy="60325"/>
          </a:xfrm>
          <a:custGeom>
            <a:avLst/>
            <a:gdLst/>
            <a:ahLst/>
            <a:cxnLst>
              <a:cxn ang="0">
                <a:pos x="14" y="30"/>
              </a:cxn>
              <a:cxn ang="0">
                <a:pos x="17" y="34"/>
              </a:cxn>
              <a:cxn ang="0">
                <a:pos x="20" y="34"/>
              </a:cxn>
              <a:cxn ang="0">
                <a:pos x="24" y="30"/>
              </a:cxn>
              <a:cxn ang="0">
                <a:pos x="24" y="30"/>
              </a:cxn>
              <a:cxn ang="0">
                <a:pos x="27" y="27"/>
              </a:cxn>
              <a:cxn ang="0">
                <a:pos x="27" y="27"/>
              </a:cxn>
              <a:cxn ang="0">
                <a:pos x="30" y="23"/>
              </a:cxn>
              <a:cxn ang="0">
                <a:pos x="30" y="23"/>
              </a:cxn>
              <a:cxn ang="0">
                <a:pos x="30" y="20"/>
              </a:cxn>
              <a:cxn ang="0">
                <a:pos x="30" y="17"/>
              </a:cxn>
              <a:cxn ang="0">
                <a:pos x="30" y="13"/>
              </a:cxn>
              <a:cxn ang="0">
                <a:pos x="30" y="13"/>
              </a:cxn>
              <a:cxn ang="0">
                <a:pos x="30" y="10"/>
              </a:cxn>
              <a:cxn ang="0">
                <a:pos x="27" y="7"/>
              </a:cxn>
              <a:cxn ang="0">
                <a:pos x="27" y="7"/>
              </a:cxn>
              <a:cxn ang="0">
                <a:pos x="24" y="3"/>
              </a:cxn>
              <a:cxn ang="0">
                <a:pos x="24" y="3"/>
              </a:cxn>
              <a:cxn ang="0">
                <a:pos x="20" y="3"/>
              </a:cxn>
              <a:cxn ang="0">
                <a:pos x="17" y="0"/>
              </a:cxn>
              <a:cxn ang="0">
                <a:pos x="14" y="0"/>
              </a:cxn>
              <a:cxn ang="0">
                <a:pos x="14" y="0"/>
              </a:cxn>
              <a:cxn ang="0">
                <a:pos x="10" y="3"/>
              </a:cxn>
              <a:cxn ang="0">
                <a:pos x="7" y="3"/>
              </a:cxn>
              <a:cxn ang="0">
                <a:pos x="7" y="3"/>
              </a:cxn>
              <a:cxn ang="0">
                <a:pos x="4" y="7"/>
              </a:cxn>
              <a:cxn ang="0">
                <a:pos x="4" y="7"/>
              </a:cxn>
              <a:cxn ang="0">
                <a:pos x="0" y="10"/>
              </a:cxn>
              <a:cxn ang="0">
                <a:pos x="0" y="13"/>
              </a:cxn>
              <a:cxn ang="0">
                <a:pos x="0" y="13"/>
              </a:cxn>
              <a:cxn ang="0">
                <a:pos x="0" y="17"/>
              </a:cxn>
              <a:cxn ang="0">
                <a:pos x="0" y="20"/>
              </a:cxn>
              <a:cxn ang="0">
                <a:pos x="0" y="23"/>
              </a:cxn>
              <a:cxn ang="0">
                <a:pos x="0" y="23"/>
              </a:cxn>
              <a:cxn ang="0">
                <a:pos x="4" y="27"/>
              </a:cxn>
              <a:cxn ang="0">
                <a:pos x="4" y="27"/>
              </a:cxn>
              <a:cxn ang="0">
                <a:pos x="7" y="30"/>
              </a:cxn>
              <a:cxn ang="0">
                <a:pos x="7" y="30"/>
              </a:cxn>
              <a:cxn ang="0">
                <a:pos x="10" y="34"/>
              </a:cxn>
              <a:cxn ang="0">
                <a:pos x="14" y="34"/>
              </a:cxn>
              <a:cxn ang="0">
                <a:pos x="14" y="34"/>
              </a:cxn>
              <a:cxn ang="0">
                <a:pos x="14" y="34"/>
              </a:cxn>
              <a:cxn ang="0">
                <a:pos x="14" y="30"/>
              </a:cxn>
            </a:cxnLst>
            <a:rect l="0" t="0" r="r" b="b"/>
            <a:pathLst>
              <a:path w="30" h="34">
                <a:moveTo>
                  <a:pt x="14" y="30"/>
                </a:moveTo>
                <a:lnTo>
                  <a:pt x="17" y="34"/>
                </a:lnTo>
                <a:lnTo>
                  <a:pt x="20" y="34"/>
                </a:lnTo>
                <a:lnTo>
                  <a:pt x="24" y="30"/>
                </a:lnTo>
                <a:lnTo>
                  <a:pt x="24" y="30"/>
                </a:lnTo>
                <a:lnTo>
                  <a:pt x="27" y="27"/>
                </a:lnTo>
                <a:lnTo>
                  <a:pt x="27" y="27"/>
                </a:lnTo>
                <a:lnTo>
                  <a:pt x="30" y="23"/>
                </a:lnTo>
                <a:lnTo>
                  <a:pt x="30" y="23"/>
                </a:lnTo>
                <a:lnTo>
                  <a:pt x="30" y="20"/>
                </a:lnTo>
                <a:lnTo>
                  <a:pt x="30" y="17"/>
                </a:lnTo>
                <a:lnTo>
                  <a:pt x="30" y="13"/>
                </a:lnTo>
                <a:lnTo>
                  <a:pt x="30" y="13"/>
                </a:lnTo>
                <a:lnTo>
                  <a:pt x="30" y="10"/>
                </a:lnTo>
                <a:lnTo>
                  <a:pt x="27" y="7"/>
                </a:lnTo>
                <a:lnTo>
                  <a:pt x="27" y="7"/>
                </a:lnTo>
                <a:lnTo>
                  <a:pt x="24" y="3"/>
                </a:lnTo>
                <a:lnTo>
                  <a:pt x="24" y="3"/>
                </a:lnTo>
                <a:lnTo>
                  <a:pt x="20" y="3"/>
                </a:lnTo>
                <a:lnTo>
                  <a:pt x="17" y="0"/>
                </a:lnTo>
                <a:lnTo>
                  <a:pt x="14" y="0"/>
                </a:lnTo>
                <a:lnTo>
                  <a:pt x="14" y="0"/>
                </a:lnTo>
                <a:lnTo>
                  <a:pt x="10" y="3"/>
                </a:lnTo>
                <a:lnTo>
                  <a:pt x="7" y="3"/>
                </a:lnTo>
                <a:lnTo>
                  <a:pt x="7" y="3"/>
                </a:lnTo>
                <a:lnTo>
                  <a:pt x="4" y="7"/>
                </a:lnTo>
                <a:lnTo>
                  <a:pt x="4" y="7"/>
                </a:lnTo>
                <a:lnTo>
                  <a:pt x="0" y="10"/>
                </a:lnTo>
                <a:lnTo>
                  <a:pt x="0" y="13"/>
                </a:lnTo>
                <a:lnTo>
                  <a:pt x="0" y="13"/>
                </a:lnTo>
                <a:lnTo>
                  <a:pt x="0" y="17"/>
                </a:lnTo>
                <a:lnTo>
                  <a:pt x="0" y="20"/>
                </a:lnTo>
                <a:lnTo>
                  <a:pt x="0" y="23"/>
                </a:lnTo>
                <a:lnTo>
                  <a:pt x="0" y="23"/>
                </a:lnTo>
                <a:lnTo>
                  <a:pt x="4" y="27"/>
                </a:lnTo>
                <a:lnTo>
                  <a:pt x="4" y="27"/>
                </a:lnTo>
                <a:lnTo>
                  <a:pt x="7" y="30"/>
                </a:lnTo>
                <a:lnTo>
                  <a:pt x="7" y="30"/>
                </a:lnTo>
                <a:lnTo>
                  <a:pt x="10" y="34"/>
                </a:lnTo>
                <a:lnTo>
                  <a:pt x="14" y="34"/>
                </a:lnTo>
                <a:lnTo>
                  <a:pt x="14" y="34"/>
                </a:lnTo>
                <a:lnTo>
                  <a:pt x="14" y="34"/>
                </a:lnTo>
                <a:lnTo>
                  <a:pt x="14" y="30"/>
                </a:lnTo>
                <a:close/>
              </a:path>
            </a:pathLst>
          </a:custGeom>
          <a:solidFill>
            <a:srgbClr val="000000"/>
          </a:solidFill>
          <a:ln w="9525">
            <a:noFill/>
            <a:round/>
            <a:headEnd/>
            <a:tailEnd/>
          </a:ln>
        </p:spPr>
        <p:txBody>
          <a:bodyPr/>
          <a:lstStyle/>
          <a:p>
            <a:endParaRPr lang="en-US"/>
          </a:p>
        </p:txBody>
      </p:sp>
      <p:sp>
        <p:nvSpPr>
          <p:cNvPr id="982124" name="Freeform 108"/>
          <p:cNvSpPr>
            <a:spLocks/>
          </p:cNvSpPr>
          <p:nvPr/>
        </p:nvSpPr>
        <p:spPr bwMode="auto">
          <a:xfrm>
            <a:off x="2414588" y="4381500"/>
            <a:ext cx="49212" cy="60325"/>
          </a:xfrm>
          <a:custGeom>
            <a:avLst/>
            <a:gdLst/>
            <a:ahLst/>
            <a:cxnLst>
              <a:cxn ang="0">
                <a:pos x="14" y="30"/>
              </a:cxn>
              <a:cxn ang="0">
                <a:pos x="17" y="34"/>
              </a:cxn>
              <a:cxn ang="0">
                <a:pos x="20" y="30"/>
              </a:cxn>
              <a:cxn ang="0">
                <a:pos x="24" y="30"/>
              </a:cxn>
              <a:cxn ang="0">
                <a:pos x="24" y="30"/>
              </a:cxn>
              <a:cxn ang="0">
                <a:pos x="27" y="27"/>
              </a:cxn>
              <a:cxn ang="0">
                <a:pos x="27" y="27"/>
              </a:cxn>
              <a:cxn ang="0">
                <a:pos x="30" y="24"/>
              </a:cxn>
              <a:cxn ang="0">
                <a:pos x="30" y="20"/>
              </a:cxn>
              <a:cxn ang="0">
                <a:pos x="30" y="20"/>
              </a:cxn>
              <a:cxn ang="0">
                <a:pos x="30" y="17"/>
              </a:cxn>
              <a:cxn ang="0">
                <a:pos x="30" y="13"/>
              </a:cxn>
              <a:cxn ang="0">
                <a:pos x="30" y="10"/>
              </a:cxn>
              <a:cxn ang="0">
                <a:pos x="30" y="10"/>
              </a:cxn>
              <a:cxn ang="0">
                <a:pos x="27" y="7"/>
              </a:cxn>
              <a:cxn ang="0">
                <a:pos x="27" y="7"/>
              </a:cxn>
              <a:cxn ang="0">
                <a:pos x="24" y="3"/>
              </a:cxn>
              <a:cxn ang="0">
                <a:pos x="24" y="3"/>
              </a:cxn>
              <a:cxn ang="0">
                <a:pos x="20" y="0"/>
              </a:cxn>
              <a:cxn ang="0">
                <a:pos x="17" y="0"/>
              </a:cxn>
              <a:cxn ang="0">
                <a:pos x="14" y="0"/>
              </a:cxn>
              <a:cxn ang="0">
                <a:pos x="14" y="0"/>
              </a:cxn>
              <a:cxn ang="0">
                <a:pos x="10" y="0"/>
              </a:cxn>
              <a:cxn ang="0">
                <a:pos x="7" y="3"/>
              </a:cxn>
              <a:cxn ang="0">
                <a:pos x="7" y="3"/>
              </a:cxn>
              <a:cxn ang="0">
                <a:pos x="4" y="7"/>
              </a:cxn>
              <a:cxn ang="0">
                <a:pos x="4" y="7"/>
              </a:cxn>
              <a:cxn ang="0">
                <a:pos x="0" y="10"/>
              </a:cxn>
              <a:cxn ang="0">
                <a:pos x="0" y="10"/>
              </a:cxn>
              <a:cxn ang="0">
                <a:pos x="0" y="13"/>
              </a:cxn>
              <a:cxn ang="0">
                <a:pos x="0" y="17"/>
              </a:cxn>
              <a:cxn ang="0">
                <a:pos x="0" y="20"/>
              </a:cxn>
              <a:cxn ang="0">
                <a:pos x="0" y="20"/>
              </a:cxn>
              <a:cxn ang="0">
                <a:pos x="0" y="24"/>
              </a:cxn>
              <a:cxn ang="0">
                <a:pos x="4" y="27"/>
              </a:cxn>
              <a:cxn ang="0">
                <a:pos x="4" y="27"/>
              </a:cxn>
              <a:cxn ang="0">
                <a:pos x="7" y="30"/>
              </a:cxn>
              <a:cxn ang="0">
                <a:pos x="7" y="30"/>
              </a:cxn>
              <a:cxn ang="0">
                <a:pos x="10" y="30"/>
              </a:cxn>
              <a:cxn ang="0">
                <a:pos x="14" y="34"/>
              </a:cxn>
              <a:cxn ang="0">
                <a:pos x="14" y="34"/>
              </a:cxn>
              <a:cxn ang="0">
                <a:pos x="14" y="34"/>
              </a:cxn>
              <a:cxn ang="0">
                <a:pos x="14" y="30"/>
              </a:cxn>
            </a:cxnLst>
            <a:rect l="0" t="0" r="r" b="b"/>
            <a:pathLst>
              <a:path w="30" h="34">
                <a:moveTo>
                  <a:pt x="14" y="30"/>
                </a:moveTo>
                <a:lnTo>
                  <a:pt x="17" y="34"/>
                </a:lnTo>
                <a:lnTo>
                  <a:pt x="20" y="30"/>
                </a:lnTo>
                <a:lnTo>
                  <a:pt x="24" y="30"/>
                </a:lnTo>
                <a:lnTo>
                  <a:pt x="24" y="30"/>
                </a:lnTo>
                <a:lnTo>
                  <a:pt x="27" y="27"/>
                </a:lnTo>
                <a:lnTo>
                  <a:pt x="27" y="27"/>
                </a:lnTo>
                <a:lnTo>
                  <a:pt x="30" y="24"/>
                </a:lnTo>
                <a:lnTo>
                  <a:pt x="30" y="20"/>
                </a:lnTo>
                <a:lnTo>
                  <a:pt x="30" y="20"/>
                </a:lnTo>
                <a:lnTo>
                  <a:pt x="30" y="17"/>
                </a:lnTo>
                <a:lnTo>
                  <a:pt x="30" y="13"/>
                </a:lnTo>
                <a:lnTo>
                  <a:pt x="30" y="10"/>
                </a:lnTo>
                <a:lnTo>
                  <a:pt x="30" y="10"/>
                </a:lnTo>
                <a:lnTo>
                  <a:pt x="27" y="7"/>
                </a:lnTo>
                <a:lnTo>
                  <a:pt x="27" y="7"/>
                </a:lnTo>
                <a:lnTo>
                  <a:pt x="24" y="3"/>
                </a:lnTo>
                <a:lnTo>
                  <a:pt x="24" y="3"/>
                </a:lnTo>
                <a:lnTo>
                  <a:pt x="20" y="0"/>
                </a:lnTo>
                <a:lnTo>
                  <a:pt x="17" y="0"/>
                </a:lnTo>
                <a:lnTo>
                  <a:pt x="14" y="0"/>
                </a:lnTo>
                <a:lnTo>
                  <a:pt x="14" y="0"/>
                </a:lnTo>
                <a:lnTo>
                  <a:pt x="10" y="0"/>
                </a:lnTo>
                <a:lnTo>
                  <a:pt x="7" y="3"/>
                </a:lnTo>
                <a:lnTo>
                  <a:pt x="7" y="3"/>
                </a:lnTo>
                <a:lnTo>
                  <a:pt x="4" y="7"/>
                </a:lnTo>
                <a:lnTo>
                  <a:pt x="4" y="7"/>
                </a:lnTo>
                <a:lnTo>
                  <a:pt x="0" y="10"/>
                </a:lnTo>
                <a:lnTo>
                  <a:pt x="0" y="10"/>
                </a:lnTo>
                <a:lnTo>
                  <a:pt x="0" y="13"/>
                </a:lnTo>
                <a:lnTo>
                  <a:pt x="0" y="17"/>
                </a:lnTo>
                <a:lnTo>
                  <a:pt x="0" y="20"/>
                </a:lnTo>
                <a:lnTo>
                  <a:pt x="0" y="20"/>
                </a:lnTo>
                <a:lnTo>
                  <a:pt x="0" y="24"/>
                </a:lnTo>
                <a:lnTo>
                  <a:pt x="4" y="27"/>
                </a:lnTo>
                <a:lnTo>
                  <a:pt x="4" y="27"/>
                </a:lnTo>
                <a:lnTo>
                  <a:pt x="7" y="30"/>
                </a:lnTo>
                <a:lnTo>
                  <a:pt x="7" y="30"/>
                </a:lnTo>
                <a:lnTo>
                  <a:pt x="10" y="30"/>
                </a:lnTo>
                <a:lnTo>
                  <a:pt x="14" y="34"/>
                </a:lnTo>
                <a:lnTo>
                  <a:pt x="14" y="34"/>
                </a:lnTo>
                <a:lnTo>
                  <a:pt x="14" y="34"/>
                </a:lnTo>
                <a:lnTo>
                  <a:pt x="14" y="30"/>
                </a:lnTo>
                <a:close/>
              </a:path>
            </a:pathLst>
          </a:custGeom>
          <a:solidFill>
            <a:srgbClr val="000000"/>
          </a:solidFill>
          <a:ln w="9525">
            <a:noFill/>
            <a:round/>
            <a:headEnd/>
            <a:tailEnd/>
          </a:ln>
        </p:spPr>
        <p:txBody>
          <a:bodyPr/>
          <a:lstStyle/>
          <a:p>
            <a:endParaRPr lang="en-US"/>
          </a:p>
        </p:txBody>
      </p:sp>
      <p:sp>
        <p:nvSpPr>
          <p:cNvPr id="982125" name="Rectangle 109"/>
          <p:cNvSpPr>
            <a:spLocks noChangeArrowheads="1"/>
          </p:cNvSpPr>
          <p:nvPr/>
        </p:nvSpPr>
        <p:spPr bwMode="auto">
          <a:xfrm>
            <a:off x="4629150" y="3490913"/>
            <a:ext cx="68263"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126" name="Rectangle 110"/>
          <p:cNvSpPr>
            <a:spLocks noChangeArrowheads="1"/>
          </p:cNvSpPr>
          <p:nvPr/>
        </p:nvSpPr>
        <p:spPr bwMode="auto">
          <a:xfrm>
            <a:off x="4700588" y="349091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h</a:t>
            </a:r>
            <a:endParaRPr lang="en-US" sz="1800" b="0" i="1">
              <a:latin typeface="Arial" pitchFamily="34" charset="0"/>
            </a:endParaRPr>
          </a:p>
        </p:txBody>
      </p:sp>
      <p:sp>
        <p:nvSpPr>
          <p:cNvPr id="982127" name="Rectangle 111"/>
          <p:cNvSpPr>
            <a:spLocks noChangeArrowheads="1"/>
          </p:cNvSpPr>
          <p:nvPr/>
        </p:nvSpPr>
        <p:spPr bwMode="auto">
          <a:xfrm>
            <a:off x="4752975" y="3490913"/>
            <a:ext cx="222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i</a:t>
            </a:r>
            <a:endParaRPr lang="en-US" sz="1800" b="0" i="1">
              <a:latin typeface="Arial" pitchFamily="34" charset="0"/>
            </a:endParaRPr>
          </a:p>
        </p:txBody>
      </p:sp>
      <p:sp>
        <p:nvSpPr>
          <p:cNvPr id="982128" name="Rectangle 112"/>
          <p:cNvSpPr>
            <a:spLocks noChangeArrowheads="1"/>
          </p:cNvSpPr>
          <p:nvPr/>
        </p:nvSpPr>
        <p:spPr bwMode="auto">
          <a:xfrm>
            <a:off x="4776788" y="349091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f</a:t>
            </a:r>
            <a:endParaRPr lang="en-US" sz="1800" b="0" i="1">
              <a:latin typeface="Arial" pitchFamily="34" charset="0"/>
            </a:endParaRPr>
          </a:p>
        </p:txBody>
      </p:sp>
      <p:sp>
        <p:nvSpPr>
          <p:cNvPr id="982129" name="Rectangle 113"/>
          <p:cNvSpPr>
            <a:spLocks noChangeArrowheads="1"/>
          </p:cNvSpPr>
          <p:nvPr/>
        </p:nvSpPr>
        <p:spPr bwMode="auto">
          <a:xfrm>
            <a:off x="4808538" y="349091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30" name="Rectangle 114"/>
          <p:cNvSpPr>
            <a:spLocks noChangeArrowheads="1"/>
          </p:cNvSpPr>
          <p:nvPr/>
        </p:nvSpPr>
        <p:spPr bwMode="auto">
          <a:xfrm>
            <a:off x="4616450" y="3630613"/>
            <a:ext cx="222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l</a:t>
            </a:r>
            <a:endParaRPr lang="en-US" sz="1800" b="0" i="1">
              <a:latin typeface="Arial" pitchFamily="34" charset="0"/>
            </a:endParaRPr>
          </a:p>
        </p:txBody>
      </p:sp>
      <p:sp>
        <p:nvSpPr>
          <p:cNvPr id="982131" name="Rectangle 115"/>
          <p:cNvSpPr>
            <a:spLocks noChangeArrowheads="1"/>
          </p:cNvSpPr>
          <p:nvPr/>
        </p:nvSpPr>
        <p:spPr bwMode="auto">
          <a:xfrm>
            <a:off x="4640263" y="363061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132" name="Rectangle 116"/>
          <p:cNvSpPr>
            <a:spLocks noChangeArrowheads="1"/>
          </p:cNvSpPr>
          <p:nvPr/>
        </p:nvSpPr>
        <p:spPr bwMode="auto">
          <a:xfrm>
            <a:off x="4692650" y="363061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f</a:t>
            </a:r>
            <a:endParaRPr lang="en-US" sz="1800" b="0" i="1">
              <a:latin typeface="Arial" pitchFamily="34" charset="0"/>
            </a:endParaRPr>
          </a:p>
        </p:txBody>
      </p:sp>
      <p:sp>
        <p:nvSpPr>
          <p:cNvPr id="982133" name="Rectangle 117"/>
          <p:cNvSpPr>
            <a:spLocks noChangeArrowheads="1"/>
          </p:cNvSpPr>
          <p:nvPr/>
        </p:nvSpPr>
        <p:spPr bwMode="auto">
          <a:xfrm>
            <a:off x="4721225" y="363061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34" name="Rectangle 118"/>
          <p:cNvSpPr>
            <a:spLocks noChangeArrowheads="1"/>
          </p:cNvSpPr>
          <p:nvPr/>
        </p:nvSpPr>
        <p:spPr bwMode="auto">
          <a:xfrm>
            <a:off x="4752975" y="363061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 </a:t>
            </a:r>
            <a:endParaRPr lang="en-US" sz="1800" b="0" i="1">
              <a:latin typeface="Arial" pitchFamily="34" charset="0"/>
            </a:endParaRPr>
          </a:p>
        </p:txBody>
      </p:sp>
      <p:sp>
        <p:nvSpPr>
          <p:cNvPr id="982135" name="Rectangle 119"/>
          <p:cNvSpPr>
            <a:spLocks noChangeArrowheads="1"/>
          </p:cNvSpPr>
          <p:nvPr/>
        </p:nvSpPr>
        <p:spPr bwMode="auto">
          <a:xfrm>
            <a:off x="4781550" y="363061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2</a:t>
            </a:r>
            <a:endParaRPr lang="en-US" sz="1800" b="0" i="1">
              <a:latin typeface="Arial" pitchFamily="34" charset="0"/>
            </a:endParaRPr>
          </a:p>
        </p:txBody>
      </p:sp>
      <p:sp>
        <p:nvSpPr>
          <p:cNvPr id="982136" name="Line 120"/>
          <p:cNvSpPr>
            <a:spLocks noChangeShapeType="1"/>
          </p:cNvSpPr>
          <p:nvPr/>
        </p:nvSpPr>
        <p:spPr bwMode="auto">
          <a:xfrm>
            <a:off x="4737100" y="3902075"/>
            <a:ext cx="1588" cy="1271588"/>
          </a:xfrm>
          <a:prstGeom prst="line">
            <a:avLst/>
          </a:prstGeom>
          <a:noFill/>
          <a:ln w="20638">
            <a:solidFill>
              <a:srgbClr val="000000"/>
            </a:solidFill>
            <a:round/>
            <a:headEnd/>
            <a:tailEnd/>
          </a:ln>
        </p:spPr>
        <p:txBody>
          <a:bodyPr/>
          <a:lstStyle/>
          <a:p>
            <a:endParaRPr lang="en-US"/>
          </a:p>
        </p:txBody>
      </p:sp>
      <p:sp>
        <p:nvSpPr>
          <p:cNvPr id="982137" name="Line 121"/>
          <p:cNvSpPr>
            <a:spLocks noChangeShapeType="1"/>
          </p:cNvSpPr>
          <p:nvPr/>
        </p:nvSpPr>
        <p:spPr bwMode="auto">
          <a:xfrm flipH="1">
            <a:off x="4895850" y="3624263"/>
            <a:ext cx="101600" cy="4762"/>
          </a:xfrm>
          <a:prstGeom prst="line">
            <a:avLst/>
          </a:prstGeom>
          <a:noFill/>
          <a:ln w="20638">
            <a:solidFill>
              <a:srgbClr val="000000"/>
            </a:solidFill>
            <a:round/>
            <a:headEnd/>
            <a:tailEnd/>
          </a:ln>
        </p:spPr>
        <p:txBody>
          <a:bodyPr/>
          <a:lstStyle/>
          <a:p>
            <a:endParaRPr lang="en-US"/>
          </a:p>
        </p:txBody>
      </p:sp>
      <p:sp>
        <p:nvSpPr>
          <p:cNvPr id="982138" name="Freeform 122"/>
          <p:cNvSpPr>
            <a:spLocks/>
          </p:cNvSpPr>
          <p:nvPr/>
        </p:nvSpPr>
        <p:spPr bwMode="auto">
          <a:xfrm>
            <a:off x="1947863" y="4551363"/>
            <a:ext cx="49212"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139" name="Line 123"/>
          <p:cNvSpPr>
            <a:spLocks noChangeShapeType="1"/>
          </p:cNvSpPr>
          <p:nvPr/>
        </p:nvSpPr>
        <p:spPr bwMode="auto">
          <a:xfrm>
            <a:off x="1849438" y="4581525"/>
            <a:ext cx="114300" cy="1588"/>
          </a:xfrm>
          <a:prstGeom prst="line">
            <a:avLst/>
          </a:prstGeom>
          <a:noFill/>
          <a:ln w="20638">
            <a:solidFill>
              <a:srgbClr val="000000"/>
            </a:solidFill>
            <a:round/>
            <a:headEnd/>
            <a:tailEnd/>
          </a:ln>
        </p:spPr>
        <p:txBody>
          <a:bodyPr/>
          <a:lstStyle/>
          <a:p>
            <a:endParaRPr lang="en-US"/>
          </a:p>
        </p:txBody>
      </p:sp>
      <p:sp>
        <p:nvSpPr>
          <p:cNvPr id="982140" name="Freeform 124"/>
          <p:cNvSpPr>
            <a:spLocks/>
          </p:cNvSpPr>
          <p:nvPr/>
        </p:nvSpPr>
        <p:spPr bwMode="auto">
          <a:xfrm>
            <a:off x="4248150" y="4211638"/>
            <a:ext cx="47625"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141" name="Freeform 125"/>
          <p:cNvSpPr>
            <a:spLocks/>
          </p:cNvSpPr>
          <p:nvPr/>
        </p:nvSpPr>
        <p:spPr bwMode="auto">
          <a:xfrm>
            <a:off x="4248150" y="5749925"/>
            <a:ext cx="47625" cy="61913"/>
          </a:xfrm>
          <a:custGeom>
            <a:avLst/>
            <a:gdLst/>
            <a:ahLst/>
            <a:cxnLst>
              <a:cxn ang="0">
                <a:pos x="0" y="0"/>
              </a:cxn>
              <a:cxn ang="0">
                <a:pos x="0" y="34"/>
              </a:cxn>
              <a:cxn ang="0">
                <a:pos x="30" y="17"/>
              </a:cxn>
              <a:cxn ang="0">
                <a:pos x="0" y="3"/>
              </a:cxn>
              <a:cxn ang="0">
                <a:pos x="0" y="3"/>
              </a:cxn>
              <a:cxn ang="0">
                <a:pos x="0" y="0"/>
              </a:cxn>
            </a:cxnLst>
            <a:rect l="0" t="0" r="r" b="b"/>
            <a:pathLst>
              <a:path w="30" h="34">
                <a:moveTo>
                  <a:pt x="0" y="0"/>
                </a:moveTo>
                <a:lnTo>
                  <a:pt x="0" y="34"/>
                </a:lnTo>
                <a:lnTo>
                  <a:pt x="30" y="17"/>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142" name="Freeform 126"/>
          <p:cNvSpPr>
            <a:spLocks/>
          </p:cNvSpPr>
          <p:nvPr/>
        </p:nvSpPr>
        <p:spPr bwMode="auto">
          <a:xfrm>
            <a:off x="4248150" y="2914650"/>
            <a:ext cx="47625"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143" name="Freeform 127"/>
          <p:cNvSpPr>
            <a:spLocks/>
          </p:cNvSpPr>
          <p:nvPr/>
        </p:nvSpPr>
        <p:spPr bwMode="auto">
          <a:xfrm>
            <a:off x="6272213" y="5338763"/>
            <a:ext cx="53975" cy="60325"/>
          </a:xfrm>
          <a:custGeom>
            <a:avLst/>
            <a:gdLst/>
            <a:ahLst/>
            <a:cxnLst>
              <a:cxn ang="0">
                <a:pos x="0" y="0"/>
              </a:cxn>
              <a:cxn ang="0">
                <a:pos x="0" y="34"/>
              </a:cxn>
              <a:cxn ang="0">
                <a:pos x="33" y="17"/>
              </a:cxn>
              <a:cxn ang="0">
                <a:pos x="0" y="0"/>
              </a:cxn>
              <a:cxn ang="0">
                <a:pos x="0" y="0"/>
              </a:cxn>
            </a:cxnLst>
            <a:rect l="0" t="0" r="r" b="b"/>
            <a:pathLst>
              <a:path w="33" h="34">
                <a:moveTo>
                  <a:pt x="0" y="0"/>
                </a:moveTo>
                <a:lnTo>
                  <a:pt x="0" y="34"/>
                </a:lnTo>
                <a:lnTo>
                  <a:pt x="33" y="17"/>
                </a:lnTo>
                <a:lnTo>
                  <a:pt x="0" y="0"/>
                </a:lnTo>
                <a:lnTo>
                  <a:pt x="0" y="0"/>
                </a:lnTo>
                <a:close/>
              </a:path>
            </a:pathLst>
          </a:custGeom>
          <a:solidFill>
            <a:srgbClr val="000000"/>
          </a:solidFill>
          <a:ln w="9525">
            <a:noFill/>
            <a:round/>
            <a:headEnd/>
            <a:tailEnd/>
          </a:ln>
        </p:spPr>
        <p:txBody>
          <a:bodyPr/>
          <a:lstStyle/>
          <a:p>
            <a:endParaRPr lang="en-US"/>
          </a:p>
        </p:txBody>
      </p:sp>
      <p:sp>
        <p:nvSpPr>
          <p:cNvPr id="982144" name="Line 128"/>
          <p:cNvSpPr>
            <a:spLocks noChangeShapeType="1"/>
          </p:cNvSpPr>
          <p:nvPr/>
        </p:nvSpPr>
        <p:spPr bwMode="auto">
          <a:xfrm flipH="1">
            <a:off x="6532563" y="5362575"/>
            <a:ext cx="342900" cy="6350"/>
          </a:xfrm>
          <a:prstGeom prst="line">
            <a:avLst/>
          </a:prstGeom>
          <a:noFill/>
          <a:ln w="20638">
            <a:solidFill>
              <a:srgbClr val="000000"/>
            </a:solidFill>
            <a:round/>
            <a:headEnd/>
            <a:tailEnd/>
          </a:ln>
        </p:spPr>
        <p:txBody>
          <a:bodyPr/>
          <a:lstStyle/>
          <a:p>
            <a:endParaRPr lang="en-US"/>
          </a:p>
        </p:txBody>
      </p:sp>
      <p:sp>
        <p:nvSpPr>
          <p:cNvPr id="982145" name="Freeform 129"/>
          <p:cNvSpPr>
            <a:spLocks/>
          </p:cNvSpPr>
          <p:nvPr/>
        </p:nvSpPr>
        <p:spPr bwMode="auto">
          <a:xfrm>
            <a:off x="4624388" y="4665663"/>
            <a:ext cx="1657350" cy="703262"/>
          </a:xfrm>
          <a:custGeom>
            <a:avLst/>
            <a:gdLst/>
            <a:ahLst/>
            <a:cxnLst>
              <a:cxn ang="0">
                <a:pos x="1023" y="385"/>
              </a:cxn>
              <a:cxn ang="0">
                <a:pos x="0" y="389"/>
              </a:cxn>
              <a:cxn ang="0">
                <a:pos x="0" y="0"/>
              </a:cxn>
            </a:cxnLst>
            <a:rect l="0" t="0" r="r" b="b"/>
            <a:pathLst>
              <a:path w="1023" h="389">
                <a:moveTo>
                  <a:pt x="1023" y="385"/>
                </a:moveTo>
                <a:lnTo>
                  <a:pt x="0" y="389"/>
                </a:lnTo>
                <a:lnTo>
                  <a:pt x="0" y="0"/>
                </a:lnTo>
              </a:path>
            </a:pathLst>
          </a:custGeom>
          <a:noFill/>
          <a:ln w="20638">
            <a:solidFill>
              <a:srgbClr val="000000"/>
            </a:solidFill>
            <a:prstDash val="solid"/>
            <a:round/>
            <a:headEnd/>
            <a:tailEnd/>
          </a:ln>
        </p:spPr>
        <p:txBody>
          <a:bodyPr/>
          <a:lstStyle/>
          <a:p>
            <a:endParaRPr lang="en-US"/>
          </a:p>
        </p:txBody>
      </p:sp>
      <p:sp>
        <p:nvSpPr>
          <p:cNvPr id="982146" name="Freeform 130"/>
          <p:cNvSpPr>
            <a:spLocks/>
          </p:cNvSpPr>
          <p:nvPr/>
        </p:nvSpPr>
        <p:spPr bwMode="auto">
          <a:xfrm>
            <a:off x="8234363" y="4695825"/>
            <a:ext cx="55562" cy="60325"/>
          </a:xfrm>
          <a:custGeom>
            <a:avLst/>
            <a:gdLst/>
            <a:ahLst/>
            <a:cxnLst>
              <a:cxn ang="0">
                <a:pos x="0" y="0"/>
              </a:cxn>
              <a:cxn ang="0">
                <a:pos x="0" y="34"/>
              </a:cxn>
              <a:cxn ang="0">
                <a:pos x="34" y="17"/>
              </a:cxn>
              <a:cxn ang="0">
                <a:pos x="0" y="4"/>
              </a:cxn>
              <a:cxn ang="0">
                <a:pos x="0" y="4"/>
              </a:cxn>
              <a:cxn ang="0">
                <a:pos x="0" y="0"/>
              </a:cxn>
            </a:cxnLst>
            <a:rect l="0" t="0" r="r" b="b"/>
            <a:pathLst>
              <a:path w="34" h="34">
                <a:moveTo>
                  <a:pt x="0" y="0"/>
                </a:moveTo>
                <a:lnTo>
                  <a:pt x="0" y="34"/>
                </a:lnTo>
                <a:lnTo>
                  <a:pt x="34" y="17"/>
                </a:lnTo>
                <a:lnTo>
                  <a:pt x="0" y="4"/>
                </a:lnTo>
                <a:lnTo>
                  <a:pt x="0" y="4"/>
                </a:lnTo>
                <a:lnTo>
                  <a:pt x="0" y="0"/>
                </a:lnTo>
                <a:close/>
              </a:path>
            </a:pathLst>
          </a:custGeom>
          <a:solidFill>
            <a:srgbClr val="000000"/>
          </a:solidFill>
          <a:ln w="9525">
            <a:noFill/>
            <a:round/>
            <a:headEnd/>
            <a:tailEnd/>
          </a:ln>
        </p:spPr>
        <p:txBody>
          <a:bodyPr/>
          <a:lstStyle/>
          <a:p>
            <a:endParaRPr lang="en-US"/>
          </a:p>
        </p:txBody>
      </p:sp>
      <p:sp>
        <p:nvSpPr>
          <p:cNvPr id="982147" name="Line 131"/>
          <p:cNvSpPr>
            <a:spLocks noChangeShapeType="1"/>
          </p:cNvSpPr>
          <p:nvPr/>
        </p:nvSpPr>
        <p:spPr bwMode="auto">
          <a:xfrm flipH="1">
            <a:off x="8496300" y="4725988"/>
            <a:ext cx="228600" cy="1587"/>
          </a:xfrm>
          <a:prstGeom prst="line">
            <a:avLst/>
          </a:prstGeom>
          <a:noFill/>
          <a:ln w="20638">
            <a:solidFill>
              <a:srgbClr val="000000"/>
            </a:solidFill>
            <a:round/>
            <a:headEnd/>
            <a:tailEnd/>
          </a:ln>
        </p:spPr>
        <p:txBody>
          <a:bodyPr/>
          <a:lstStyle/>
          <a:p>
            <a:endParaRPr lang="en-US"/>
          </a:p>
        </p:txBody>
      </p:sp>
      <p:sp>
        <p:nvSpPr>
          <p:cNvPr id="982148" name="Freeform 132"/>
          <p:cNvSpPr>
            <a:spLocks/>
          </p:cNvSpPr>
          <p:nvPr/>
        </p:nvSpPr>
        <p:spPr bwMode="auto">
          <a:xfrm>
            <a:off x="8234363" y="5749925"/>
            <a:ext cx="55562" cy="61913"/>
          </a:xfrm>
          <a:custGeom>
            <a:avLst/>
            <a:gdLst/>
            <a:ahLst/>
            <a:cxnLst>
              <a:cxn ang="0">
                <a:pos x="0" y="0"/>
              </a:cxn>
              <a:cxn ang="0">
                <a:pos x="0" y="34"/>
              </a:cxn>
              <a:cxn ang="0">
                <a:pos x="34" y="17"/>
              </a:cxn>
              <a:cxn ang="0">
                <a:pos x="0" y="0"/>
              </a:cxn>
              <a:cxn ang="0">
                <a:pos x="0" y="0"/>
              </a:cxn>
            </a:cxnLst>
            <a:rect l="0" t="0" r="r" b="b"/>
            <a:pathLst>
              <a:path w="34" h="34">
                <a:moveTo>
                  <a:pt x="0" y="0"/>
                </a:moveTo>
                <a:lnTo>
                  <a:pt x="0" y="34"/>
                </a:lnTo>
                <a:lnTo>
                  <a:pt x="34" y="17"/>
                </a:lnTo>
                <a:lnTo>
                  <a:pt x="0" y="0"/>
                </a:lnTo>
                <a:lnTo>
                  <a:pt x="0" y="0"/>
                </a:lnTo>
                <a:close/>
              </a:path>
            </a:pathLst>
          </a:custGeom>
          <a:solidFill>
            <a:srgbClr val="000000"/>
          </a:solidFill>
          <a:ln w="9525">
            <a:noFill/>
            <a:round/>
            <a:headEnd/>
            <a:tailEnd/>
          </a:ln>
        </p:spPr>
        <p:txBody>
          <a:bodyPr/>
          <a:lstStyle/>
          <a:p>
            <a:endParaRPr lang="en-US"/>
          </a:p>
        </p:txBody>
      </p:sp>
      <p:sp>
        <p:nvSpPr>
          <p:cNvPr id="982149" name="Freeform 133"/>
          <p:cNvSpPr>
            <a:spLocks/>
          </p:cNvSpPr>
          <p:nvPr/>
        </p:nvSpPr>
        <p:spPr bwMode="auto">
          <a:xfrm>
            <a:off x="1947863" y="2914650"/>
            <a:ext cx="49212" cy="60325"/>
          </a:xfrm>
          <a:custGeom>
            <a:avLst/>
            <a:gdLst/>
            <a:ahLst/>
            <a:cxnLst>
              <a:cxn ang="0">
                <a:pos x="0" y="0"/>
              </a:cxn>
              <a:cxn ang="0">
                <a:pos x="0" y="34"/>
              </a:cxn>
              <a:cxn ang="0">
                <a:pos x="30" y="17"/>
              </a:cxn>
              <a:cxn ang="0">
                <a:pos x="0" y="0"/>
              </a:cxn>
              <a:cxn ang="0">
                <a:pos x="0" y="0"/>
              </a:cxn>
            </a:cxnLst>
            <a:rect l="0" t="0" r="r" b="b"/>
            <a:pathLst>
              <a:path w="30" h="34">
                <a:moveTo>
                  <a:pt x="0" y="0"/>
                </a:moveTo>
                <a:lnTo>
                  <a:pt x="0" y="34"/>
                </a:lnTo>
                <a:lnTo>
                  <a:pt x="30" y="17"/>
                </a:lnTo>
                <a:lnTo>
                  <a:pt x="0" y="0"/>
                </a:lnTo>
                <a:lnTo>
                  <a:pt x="0" y="0"/>
                </a:lnTo>
                <a:close/>
              </a:path>
            </a:pathLst>
          </a:custGeom>
          <a:solidFill>
            <a:srgbClr val="000000"/>
          </a:solidFill>
          <a:ln w="9525">
            <a:noFill/>
            <a:round/>
            <a:headEnd/>
            <a:tailEnd/>
          </a:ln>
        </p:spPr>
        <p:txBody>
          <a:bodyPr/>
          <a:lstStyle/>
          <a:p>
            <a:endParaRPr lang="en-US"/>
          </a:p>
        </p:txBody>
      </p:sp>
      <p:sp>
        <p:nvSpPr>
          <p:cNvPr id="982150" name="Line 134"/>
          <p:cNvSpPr>
            <a:spLocks noChangeShapeType="1"/>
          </p:cNvSpPr>
          <p:nvPr/>
        </p:nvSpPr>
        <p:spPr bwMode="auto">
          <a:xfrm flipH="1">
            <a:off x="2208213" y="2944813"/>
            <a:ext cx="2051050" cy="1587"/>
          </a:xfrm>
          <a:prstGeom prst="line">
            <a:avLst/>
          </a:prstGeom>
          <a:noFill/>
          <a:ln w="20638">
            <a:solidFill>
              <a:srgbClr val="000000"/>
            </a:solidFill>
            <a:round/>
            <a:headEnd/>
            <a:tailEnd/>
          </a:ln>
        </p:spPr>
        <p:txBody>
          <a:bodyPr/>
          <a:lstStyle/>
          <a:p>
            <a:endParaRPr lang="en-US"/>
          </a:p>
        </p:txBody>
      </p:sp>
      <p:sp>
        <p:nvSpPr>
          <p:cNvPr id="982151" name="Line 135"/>
          <p:cNvSpPr>
            <a:spLocks noChangeShapeType="1"/>
          </p:cNvSpPr>
          <p:nvPr/>
        </p:nvSpPr>
        <p:spPr bwMode="auto">
          <a:xfrm flipH="1">
            <a:off x="1439863" y="2944813"/>
            <a:ext cx="517525" cy="1587"/>
          </a:xfrm>
          <a:prstGeom prst="line">
            <a:avLst/>
          </a:prstGeom>
          <a:noFill/>
          <a:ln w="20638">
            <a:solidFill>
              <a:srgbClr val="000000"/>
            </a:solidFill>
            <a:round/>
            <a:headEnd/>
            <a:tailEnd/>
          </a:ln>
        </p:spPr>
        <p:txBody>
          <a:bodyPr/>
          <a:lstStyle/>
          <a:p>
            <a:endParaRPr lang="en-US"/>
          </a:p>
        </p:txBody>
      </p:sp>
      <p:sp>
        <p:nvSpPr>
          <p:cNvPr id="982152" name="Freeform 136"/>
          <p:cNvSpPr>
            <a:spLocks/>
          </p:cNvSpPr>
          <p:nvPr/>
        </p:nvSpPr>
        <p:spPr bwMode="auto">
          <a:xfrm>
            <a:off x="1119188" y="1436688"/>
            <a:ext cx="55562" cy="60325"/>
          </a:xfrm>
          <a:custGeom>
            <a:avLst/>
            <a:gdLst/>
            <a:ahLst/>
            <a:cxnLst>
              <a:cxn ang="0">
                <a:pos x="0" y="0"/>
              </a:cxn>
              <a:cxn ang="0">
                <a:pos x="0" y="33"/>
              </a:cxn>
              <a:cxn ang="0">
                <a:pos x="34" y="17"/>
              </a:cxn>
              <a:cxn ang="0">
                <a:pos x="0" y="3"/>
              </a:cxn>
              <a:cxn ang="0">
                <a:pos x="0" y="3"/>
              </a:cxn>
              <a:cxn ang="0">
                <a:pos x="0" y="0"/>
              </a:cxn>
            </a:cxnLst>
            <a:rect l="0" t="0" r="r" b="b"/>
            <a:pathLst>
              <a:path w="34" h="33">
                <a:moveTo>
                  <a:pt x="0" y="0"/>
                </a:moveTo>
                <a:lnTo>
                  <a:pt x="0" y="33"/>
                </a:lnTo>
                <a:lnTo>
                  <a:pt x="34" y="17"/>
                </a:lnTo>
                <a:lnTo>
                  <a:pt x="0" y="3"/>
                </a:lnTo>
                <a:lnTo>
                  <a:pt x="0" y="3"/>
                </a:lnTo>
                <a:lnTo>
                  <a:pt x="0" y="0"/>
                </a:lnTo>
                <a:close/>
              </a:path>
            </a:pathLst>
          </a:custGeom>
          <a:solidFill>
            <a:srgbClr val="000000"/>
          </a:solidFill>
          <a:ln w="9525">
            <a:noFill/>
            <a:round/>
            <a:headEnd/>
            <a:tailEnd/>
          </a:ln>
        </p:spPr>
        <p:txBody>
          <a:bodyPr/>
          <a:lstStyle/>
          <a:p>
            <a:endParaRPr lang="en-US"/>
          </a:p>
        </p:txBody>
      </p:sp>
      <p:sp>
        <p:nvSpPr>
          <p:cNvPr id="982153" name="Freeform 137"/>
          <p:cNvSpPr>
            <a:spLocks/>
          </p:cNvSpPr>
          <p:nvPr/>
        </p:nvSpPr>
        <p:spPr bwMode="auto">
          <a:xfrm>
            <a:off x="1119188" y="1951038"/>
            <a:ext cx="55562" cy="53975"/>
          </a:xfrm>
          <a:custGeom>
            <a:avLst/>
            <a:gdLst/>
            <a:ahLst/>
            <a:cxnLst>
              <a:cxn ang="0">
                <a:pos x="0" y="0"/>
              </a:cxn>
              <a:cxn ang="0">
                <a:pos x="0" y="30"/>
              </a:cxn>
              <a:cxn ang="0">
                <a:pos x="34" y="17"/>
              </a:cxn>
              <a:cxn ang="0">
                <a:pos x="0" y="0"/>
              </a:cxn>
              <a:cxn ang="0">
                <a:pos x="0" y="0"/>
              </a:cxn>
            </a:cxnLst>
            <a:rect l="0" t="0" r="r" b="b"/>
            <a:pathLst>
              <a:path w="34" h="30">
                <a:moveTo>
                  <a:pt x="0" y="0"/>
                </a:moveTo>
                <a:lnTo>
                  <a:pt x="0" y="30"/>
                </a:lnTo>
                <a:lnTo>
                  <a:pt x="34" y="17"/>
                </a:lnTo>
                <a:lnTo>
                  <a:pt x="0" y="0"/>
                </a:lnTo>
                <a:lnTo>
                  <a:pt x="0" y="0"/>
                </a:lnTo>
                <a:close/>
              </a:path>
            </a:pathLst>
          </a:custGeom>
          <a:solidFill>
            <a:srgbClr val="000000"/>
          </a:solidFill>
          <a:ln w="9525">
            <a:noFill/>
            <a:round/>
            <a:headEnd/>
            <a:tailEnd/>
          </a:ln>
        </p:spPr>
        <p:txBody>
          <a:bodyPr/>
          <a:lstStyle/>
          <a:p>
            <a:endParaRPr lang="en-US"/>
          </a:p>
        </p:txBody>
      </p:sp>
      <p:sp>
        <p:nvSpPr>
          <p:cNvPr id="982154" name="Freeform 138"/>
          <p:cNvSpPr>
            <a:spLocks/>
          </p:cNvSpPr>
          <p:nvPr/>
        </p:nvSpPr>
        <p:spPr bwMode="auto">
          <a:xfrm>
            <a:off x="914400" y="1466850"/>
            <a:ext cx="690563" cy="1477963"/>
          </a:xfrm>
          <a:custGeom>
            <a:avLst/>
            <a:gdLst/>
            <a:ahLst/>
            <a:cxnLst>
              <a:cxn ang="0">
                <a:pos x="144" y="0"/>
              </a:cxn>
              <a:cxn ang="0">
                <a:pos x="0" y="0"/>
              </a:cxn>
              <a:cxn ang="0">
                <a:pos x="0" y="459"/>
              </a:cxn>
              <a:cxn ang="0">
                <a:pos x="426" y="459"/>
              </a:cxn>
              <a:cxn ang="0">
                <a:pos x="426" y="818"/>
              </a:cxn>
            </a:cxnLst>
            <a:rect l="0" t="0" r="r" b="b"/>
            <a:pathLst>
              <a:path w="426" h="818">
                <a:moveTo>
                  <a:pt x="144" y="0"/>
                </a:moveTo>
                <a:lnTo>
                  <a:pt x="0" y="0"/>
                </a:lnTo>
                <a:lnTo>
                  <a:pt x="0" y="459"/>
                </a:lnTo>
                <a:lnTo>
                  <a:pt x="426" y="459"/>
                </a:lnTo>
                <a:lnTo>
                  <a:pt x="426" y="818"/>
                </a:lnTo>
              </a:path>
            </a:pathLst>
          </a:custGeom>
          <a:noFill/>
          <a:ln w="20638">
            <a:solidFill>
              <a:srgbClr val="000000"/>
            </a:solidFill>
            <a:prstDash val="solid"/>
            <a:round/>
            <a:headEnd/>
            <a:tailEnd/>
          </a:ln>
        </p:spPr>
        <p:txBody>
          <a:bodyPr/>
          <a:lstStyle/>
          <a:p>
            <a:endParaRPr lang="en-US"/>
          </a:p>
        </p:txBody>
      </p:sp>
      <p:sp>
        <p:nvSpPr>
          <p:cNvPr id="982155" name="Freeform 139"/>
          <p:cNvSpPr>
            <a:spLocks/>
          </p:cNvSpPr>
          <p:nvPr/>
        </p:nvSpPr>
        <p:spPr bwMode="auto">
          <a:xfrm>
            <a:off x="92075" y="1279525"/>
            <a:ext cx="1392238" cy="2878138"/>
          </a:xfrm>
          <a:custGeom>
            <a:avLst/>
            <a:gdLst/>
            <a:ahLst/>
            <a:cxnLst>
              <a:cxn ang="0">
                <a:pos x="71" y="1590"/>
              </a:cxn>
              <a:cxn ang="0">
                <a:pos x="0" y="1593"/>
              </a:cxn>
              <a:cxn ang="0">
                <a:pos x="0" y="0"/>
              </a:cxn>
              <a:cxn ang="0">
                <a:pos x="859" y="0"/>
              </a:cxn>
              <a:cxn ang="0">
                <a:pos x="859" y="248"/>
              </a:cxn>
              <a:cxn ang="0">
                <a:pos x="789" y="248"/>
              </a:cxn>
            </a:cxnLst>
            <a:rect l="0" t="0" r="r" b="b"/>
            <a:pathLst>
              <a:path w="859" h="1593">
                <a:moveTo>
                  <a:pt x="71" y="1590"/>
                </a:moveTo>
                <a:lnTo>
                  <a:pt x="0" y="1593"/>
                </a:lnTo>
                <a:lnTo>
                  <a:pt x="0" y="0"/>
                </a:lnTo>
                <a:lnTo>
                  <a:pt x="859" y="0"/>
                </a:lnTo>
                <a:lnTo>
                  <a:pt x="859" y="248"/>
                </a:lnTo>
                <a:lnTo>
                  <a:pt x="789" y="248"/>
                </a:lnTo>
              </a:path>
            </a:pathLst>
          </a:custGeom>
          <a:noFill/>
          <a:ln w="20638">
            <a:solidFill>
              <a:srgbClr val="000000"/>
            </a:solidFill>
            <a:prstDash val="solid"/>
            <a:round/>
            <a:headEnd/>
            <a:tailEnd/>
          </a:ln>
        </p:spPr>
        <p:txBody>
          <a:bodyPr/>
          <a:lstStyle/>
          <a:p>
            <a:endParaRPr lang="en-US"/>
          </a:p>
        </p:txBody>
      </p:sp>
      <p:sp>
        <p:nvSpPr>
          <p:cNvPr id="982156" name="Rectangle 140"/>
          <p:cNvSpPr>
            <a:spLocks noChangeArrowheads="1"/>
          </p:cNvSpPr>
          <p:nvPr/>
        </p:nvSpPr>
        <p:spPr bwMode="auto">
          <a:xfrm rot="16200000">
            <a:off x="2302669" y="4431507"/>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I</a:t>
            </a:r>
            <a:endParaRPr lang="en-US" sz="1800" b="0" i="1">
              <a:latin typeface="Arial" pitchFamily="34" charset="0"/>
            </a:endParaRPr>
          </a:p>
        </p:txBody>
      </p:sp>
      <p:sp>
        <p:nvSpPr>
          <p:cNvPr id="982157" name="Rectangle 141"/>
          <p:cNvSpPr>
            <a:spLocks noChangeArrowheads="1"/>
          </p:cNvSpPr>
          <p:nvPr/>
        </p:nvSpPr>
        <p:spPr bwMode="auto">
          <a:xfrm rot="16200000">
            <a:off x="2288382" y="4393406"/>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n</a:t>
            </a:r>
            <a:endParaRPr lang="en-US" sz="1800" b="0" i="1">
              <a:latin typeface="Arial" pitchFamily="34" charset="0"/>
            </a:endParaRPr>
          </a:p>
        </p:txBody>
      </p:sp>
      <p:sp>
        <p:nvSpPr>
          <p:cNvPr id="982158" name="Rectangle 142"/>
          <p:cNvSpPr>
            <a:spLocks noChangeArrowheads="1"/>
          </p:cNvSpPr>
          <p:nvPr/>
        </p:nvSpPr>
        <p:spPr bwMode="auto">
          <a:xfrm rot="16200000">
            <a:off x="2291557" y="4336256"/>
            <a:ext cx="5080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159" name="Rectangle 143"/>
          <p:cNvSpPr>
            <a:spLocks noChangeArrowheads="1"/>
          </p:cNvSpPr>
          <p:nvPr/>
        </p:nvSpPr>
        <p:spPr bwMode="auto">
          <a:xfrm rot="16200000">
            <a:off x="2302669" y="4285457"/>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60" name="Rectangle 144"/>
          <p:cNvSpPr>
            <a:spLocks noChangeArrowheads="1"/>
          </p:cNvSpPr>
          <p:nvPr/>
        </p:nvSpPr>
        <p:spPr bwMode="auto">
          <a:xfrm rot="16200000">
            <a:off x="2300288" y="4252913"/>
            <a:ext cx="33337"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161" name="Rectangle 145"/>
          <p:cNvSpPr>
            <a:spLocks noChangeArrowheads="1"/>
          </p:cNvSpPr>
          <p:nvPr/>
        </p:nvSpPr>
        <p:spPr bwMode="auto">
          <a:xfrm rot="16200000">
            <a:off x="2288382" y="4204494"/>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162" name="Rectangle 146"/>
          <p:cNvSpPr>
            <a:spLocks noChangeArrowheads="1"/>
          </p:cNvSpPr>
          <p:nvPr/>
        </p:nvSpPr>
        <p:spPr bwMode="auto">
          <a:xfrm rot="16200000">
            <a:off x="2291557" y="4142581"/>
            <a:ext cx="5080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c</a:t>
            </a:r>
            <a:endParaRPr lang="en-US" sz="1800" b="0" i="1">
              <a:latin typeface="Arial" pitchFamily="34" charset="0"/>
            </a:endParaRPr>
          </a:p>
        </p:txBody>
      </p:sp>
      <p:sp>
        <p:nvSpPr>
          <p:cNvPr id="982163" name="Rectangle 147"/>
          <p:cNvSpPr>
            <a:spLocks noChangeArrowheads="1"/>
          </p:cNvSpPr>
          <p:nvPr/>
        </p:nvSpPr>
        <p:spPr bwMode="auto">
          <a:xfrm rot="16200000">
            <a:off x="2302669" y="4098132"/>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64" name="Rectangle 148"/>
          <p:cNvSpPr>
            <a:spLocks noChangeArrowheads="1"/>
          </p:cNvSpPr>
          <p:nvPr/>
        </p:nvSpPr>
        <p:spPr bwMode="auto">
          <a:xfrm rot="16200000">
            <a:off x="2305844" y="4072732"/>
            <a:ext cx="222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i</a:t>
            </a:r>
            <a:endParaRPr lang="en-US" sz="1800" b="0" i="1">
              <a:latin typeface="Arial" pitchFamily="34" charset="0"/>
            </a:endParaRPr>
          </a:p>
        </p:txBody>
      </p:sp>
      <p:sp>
        <p:nvSpPr>
          <p:cNvPr id="982165" name="Rectangle 149"/>
          <p:cNvSpPr>
            <a:spLocks noChangeArrowheads="1"/>
          </p:cNvSpPr>
          <p:nvPr/>
        </p:nvSpPr>
        <p:spPr bwMode="auto">
          <a:xfrm rot="16200000">
            <a:off x="2288382" y="4029869"/>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o</a:t>
            </a:r>
            <a:endParaRPr lang="en-US" sz="1800" b="0" i="1">
              <a:latin typeface="Arial" pitchFamily="34" charset="0"/>
            </a:endParaRPr>
          </a:p>
        </p:txBody>
      </p:sp>
      <p:sp>
        <p:nvSpPr>
          <p:cNvPr id="982166" name="Rectangle 150"/>
          <p:cNvSpPr>
            <a:spLocks noChangeArrowheads="1"/>
          </p:cNvSpPr>
          <p:nvPr/>
        </p:nvSpPr>
        <p:spPr bwMode="auto">
          <a:xfrm rot="16200000">
            <a:off x="2288382" y="3963194"/>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n</a:t>
            </a:r>
            <a:endParaRPr lang="en-US" sz="1800" b="0" i="1">
              <a:latin typeface="Arial" pitchFamily="34" charset="0"/>
            </a:endParaRPr>
          </a:p>
        </p:txBody>
      </p:sp>
      <p:sp>
        <p:nvSpPr>
          <p:cNvPr id="982167" name="Freeform 151"/>
          <p:cNvSpPr>
            <a:spLocks/>
          </p:cNvSpPr>
          <p:nvPr/>
        </p:nvSpPr>
        <p:spPr bwMode="auto">
          <a:xfrm>
            <a:off x="6429375" y="2679700"/>
            <a:ext cx="103188" cy="3767138"/>
          </a:xfrm>
          <a:custGeom>
            <a:avLst/>
            <a:gdLst/>
            <a:ahLst/>
            <a:cxnLst>
              <a:cxn ang="0">
                <a:pos x="0" y="2086"/>
              </a:cxn>
              <a:cxn ang="0">
                <a:pos x="64" y="2086"/>
              </a:cxn>
              <a:cxn ang="0">
                <a:pos x="64" y="0"/>
              </a:cxn>
              <a:cxn ang="0">
                <a:pos x="3" y="0"/>
              </a:cxn>
              <a:cxn ang="0">
                <a:pos x="0" y="2086"/>
              </a:cxn>
            </a:cxnLst>
            <a:rect l="0" t="0" r="r" b="b"/>
            <a:pathLst>
              <a:path w="64" h="2086">
                <a:moveTo>
                  <a:pt x="0" y="2086"/>
                </a:moveTo>
                <a:lnTo>
                  <a:pt x="64" y="2086"/>
                </a:lnTo>
                <a:lnTo>
                  <a:pt x="64" y="0"/>
                </a:lnTo>
                <a:lnTo>
                  <a:pt x="3" y="0"/>
                </a:lnTo>
                <a:lnTo>
                  <a:pt x="0" y="2086"/>
                </a:lnTo>
                <a:close/>
              </a:path>
            </a:pathLst>
          </a:custGeom>
          <a:solidFill>
            <a:srgbClr val="FFFFFF"/>
          </a:solidFill>
          <a:ln w="9525">
            <a:noFill/>
            <a:round/>
            <a:headEnd/>
            <a:tailEnd/>
          </a:ln>
        </p:spPr>
        <p:txBody>
          <a:bodyPr/>
          <a:lstStyle/>
          <a:p>
            <a:endParaRPr lang="en-US"/>
          </a:p>
        </p:txBody>
      </p:sp>
      <p:sp>
        <p:nvSpPr>
          <p:cNvPr id="982168" name="Freeform 152"/>
          <p:cNvSpPr>
            <a:spLocks/>
          </p:cNvSpPr>
          <p:nvPr/>
        </p:nvSpPr>
        <p:spPr bwMode="auto">
          <a:xfrm>
            <a:off x="1179513" y="1363663"/>
            <a:ext cx="192087" cy="720725"/>
          </a:xfrm>
          <a:custGeom>
            <a:avLst/>
            <a:gdLst/>
            <a:ahLst/>
            <a:cxnLst>
              <a:cxn ang="0">
                <a:pos x="0" y="57"/>
              </a:cxn>
              <a:cxn ang="0">
                <a:pos x="4" y="50"/>
              </a:cxn>
              <a:cxn ang="0">
                <a:pos x="4" y="40"/>
              </a:cxn>
              <a:cxn ang="0">
                <a:pos x="7" y="30"/>
              </a:cxn>
              <a:cxn ang="0">
                <a:pos x="14" y="23"/>
              </a:cxn>
              <a:cxn ang="0">
                <a:pos x="17" y="16"/>
              </a:cxn>
              <a:cxn ang="0">
                <a:pos x="27" y="10"/>
              </a:cxn>
              <a:cxn ang="0">
                <a:pos x="34" y="6"/>
              </a:cxn>
              <a:cxn ang="0">
                <a:pos x="41" y="3"/>
              </a:cxn>
              <a:cxn ang="0">
                <a:pos x="51" y="0"/>
              </a:cxn>
              <a:cxn ang="0">
                <a:pos x="61" y="0"/>
              </a:cxn>
              <a:cxn ang="0">
                <a:pos x="71" y="0"/>
              </a:cxn>
              <a:cxn ang="0">
                <a:pos x="78" y="3"/>
              </a:cxn>
              <a:cxn ang="0">
                <a:pos x="88" y="6"/>
              </a:cxn>
              <a:cxn ang="0">
                <a:pos x="94" y="10"/>
              </a:cxn>
              <a:cxn ang="0">
                <a:pos x="101" y="16"/>
              </a:cxn>
              <a:cxn ang="0">
                <a:pos x="108" y="23"/>
              </a:cxn>
              <a:cxn ang="0">
                <a:pos x="111" y="30"/>
              </a:cxn>
              <a:cxn ang="0">
                <a:pos x="114" y="40"/>
              </a:cxn>
              <a:cxn ang="0">
                <a:pos x="118" y="50"/>
              </a:cxn>
              <a:cxn ang="0">
                <a:pos x="118" y="60"/>
              </a:cxn>
              <a:cxn ang="0">
                <a:pos x="118" y="342"/>
              </a:cxn>
              <a:cxn ang="0">
                <a:pos x="118" y="352"/>
              </a:cxn>
              <a:cxn ang="0">
                <a:pos x="114" y="359"/>
              </a:cxn>
              <a:cxn ang="0">
                <a:pos x="111" y="369"/>
              </a:cxn>
              <a:cxn ang="0">
                <a:pos x="108" y="375"/>
              </a:cxn>
              <a:cxn ang="0">
                <a:pos x="101" y="382"/>
              </a:cxn>
              <a:cxn ang="0">
                <a:pos x="94" y="389"/>
              </a:cxn>
              <a:cxn ang="0">
                <a:pos x="88" y="392"/>
              </a:cxn>
              <a:cxn ang="0">
                <a:pos x="78" y="395"/>
              </a:cxn>
              <a:cxn ang="0">
                <a:pos x="71" y="399"/>
              </a:cxn>
              <a:cxn ang="0">
                <a:pos x="61" y="399"/>
              </a:cxn>
              <a:cxn ang="0">
                <a:pos x="51" y="399"/>
              </a:cxn>
              <a:cxn ang="0">
                <a:pos x="41" y="395"/>
              </a:cxn>
              <a:cxn ang="0">
                <a:pos x="34" y="392"/>
              </a:cxn>
              <a:cxn ang="0">
                <a:pos x="27" y="389"/>
              </a:cxn>
              <a:cxn ang="0">
                <a:pos x="17" y="382"/>
              </a:cxn>
              <a:cxn ang="0">
                <a:pos x="14" y="375"/>
              </a:cxn>
              <a:cxn ang="0">
                <a:pos x="7" y="369"/>
              </a:cxn>
              <a:cxn ang="0">
                <a:pos x="4" y="359"/>
              </a:cxn>
              <a:cxn ang="0">
                <a:pos x="4" y="352"/>
              </a:cxn>
              <a:cxn ang="0">
                <a:pos x="0" y="342"/>
              </a:cxn>
              <a:cxn ang="0">
                <a:pos x="0" y="60"/>
              </a:cxn>
              <a:cxn ang="0">
                <a:pos x="0" y="60"/>
              </a:cxn>
              <a:cxn ang="0">
                <a:pos x="0" y="57"/>
              </a:cxn>
            </a:cxnLst>
            <a:rect l="0" t="0" r="r" b="b"/>
            <a:pathLst>
              <a:path w="118" h="399">
                <a:moveTo>
                  <a:pt x="0" y="57"/>
                </a:moveTo>
                <a:lnTo>
                  <a:pt x="4" y="50"/>
                </a:lnTo>
                <a:lnTo>
                  <a:pt x="4" y="40"/>
                </a:lnTo>
                <a:lnTo>
                  <a:pt x="7" y="30"/>
                </a:lnTo>
                <a:lnTo>
                  <a:pt x="14" y="23"/>
                </a:lnTo>
                <a:lnTo>
                  <a:pt x="17" y="16"/>
                </a:lnTo>
                <a:lnTo>
                  <a:pt x="27" y="10"/>
                </a:lnTo>
                <a:lnTo>
                  <a:pt x="34" y="6"/>
                </a:lnTo>
                <a:lnTo>
                  <a:pt x="41" y="3"/>
                </a:lnTo>
                <a:lnTo>
                  <a:pt x="51" y="0"/>
                </a:lnTo>
                <a:lnTo>
                  <a:pt x="61" y="0"/>
                </a:lnTo>
                <a:lnTo>
                  <a:pt x="71" y="0"/>
                </a:lnTo>
                <a:lnTo>
                  <a:pt x="78" y="3"/>
                </a:lnTo>
                <a:lnTo>
                  <a:pt x="88" y="6"/>
                </a:lnTo>
                <a:lnTo>
                  <a:pt x="94" y="10"/>
                </a:lnTo>
                <a:lnTo>
                  <a:pt x="101" y="16"/>
                </a:lnTo>
                <a:lnTo>
                  <a:pt x="108" y="23"/>
                </a:lnTo>
                <a:lnTo>
                  <a:pt x="111" y="30"/>
                </a:lnTo>
                <a:lnTo>
                  <a:pt x="114" y="40"/>
                </a:lnTo>
                <a:lnTo>
                  <a:pt x="118" y="50"/>
                </a:lnTo>
                <a:lnTo>
                  <a:pt x="118" y="60"/>
                </a:lnTo>
                <a:lnTo>
                  <a:pt x="118" y="342"/>
                </a:lnTo>
                <a:lnTo>
                  <a:pt x="118" y="352"/>
                </a:lnTo>
                <a:lnTo>
                  <a:pt x="114" y="359"/>
                </a:lnTo>
                <a:lnTo>
                  <a:pt x="111" y="369"/>
                </a:lnTo>
                <a:lnTo>
                  <a:pt x="108" y="375"/>
                </a:lnTo>
                <a:lnTo>
                  <a:pt x="101" y="382"/>
                </a:lnTo>
                <a:lnTo>
                  <a:pt x="94" y="389"/>
                </a:lnTo>
                <a:lnTo>
                  <a:pt x="88" y="392"/>
                </a:lnTo>
                <a:lnTo>
                  <a:pt x="78" y="395"/>
                </a:lnTo>
                <a:lnTo>
                  <a:pt x="71" y="399"/>
                </a:lnTo>
                <a:lnTo>
                  <a:pt x="61" y="399"/>
                </a:lnTo>
                <a:lnTo>
                  <a:pt x="51" y="399"/>
                </a:lnTo>
                <a:lnTo>
                  <a:pt x="41" y="395"/>
                </a:lnTo>
                <a:lnTo>
                  <a:pt x="34" y="392"/>
                </a:lnTo>
                <a:lnTo>
                  <a:pt x="27" y="389"/>
                </a:lnTo>
                <a:lnTo>
                  <a:pt x="17" y="382"/>
                </a:lnTo>
                <a:lnTo>
                  <a:pt x="14" y="375"/>
                </a:lnTo>
                <a:lnTo>
                  <a:pt x="7" y="369"/>
                </a:lnTo>
                <a:lnTo>
                  <a:pt x="4" y="359"/>
                </a:lnTo>
                <a:lnTo>
                  <a:pt x="4" y="352"/>
                </a:lnTo>
                <a:lnTo>
                  <a:pt x="0" y="342"/>
                </a:lnTo>
                <a:lnTo>
                  <a:pt x="0" y="60"/>
                </a:lnTo>
                <a:lnTo>
                  <a:pt x="0" y="60"/>
                </a:lnTo>
                <a:lnTo>
                  <a:pt x="0" y="57"/>
                </a:lnTo>
                <a:close/>
              </a:path>
            </a:pathLst>
          </a:custGeom>
          <a:solidFill>
            <a:srgbClr val="FFFFFF"/>
          </a:solidFill>
          <a:ln w="9525">
            <a:noFill/>
            <a:round/>
            <a:headEnd/>
            <a:tailEnd/>
          </a:ln>
        </p:spPr>
        <p:txBody>
          <a:bodyPr/>
          <a:lstStyle/>
          <a:p>
            <a:endParaRPr lang="en-US"/>
          </a:p>
        </p:txBody>
      </p:sp>
      <p:sp>
        <p:nvSpPr>
          <p:cNvPr id="982169" name="Freeform 153"/>
          <p:cNvSpPr>
            <a:spLocks/>
          </p:cNvSpPr>
          <p:nvPr/>
        </p:nvSpPr>
        <p:spPr bwMode="auto">
          <a:xfrm>
            <a:off x="1179513" y="1363663"/>
            <a:ext cx="192087" cy="720725"/>
          </a:xfrm>
          <a:custGeom>
            <a:avLst/>
            <a:gdLst/>
            <a:ahLst/>
            <a:cxnLst>
              <a:cxn ang="0">
                <a:pos x="0" y="57"/>
              </a:cxn>
              <a:cxn ang="0">
                <a:pos x="4" y="50"/>
              </a:cxn>
              <a:cxn ang="0">
                <a:pos x="4" y="40"/>
              </a:cxn>
              <a:cxn ang="0">
                <a:pos x="7" y="30"/>
              </a:cxn>
              <a:cxn ang="0">
                <a:pos x="14" y="23"/>
              </a:cxn>
              <a:cxn ang="0">
                <a:pos x="17" y="16"/>
              </a:cxn>
              <a:cxn ang="0">
                <a:pos x="27" y="10"/>
              </a:cxn>
              <a:cxn ang="0">
                <a:pos x="34" y="6"/>
              </a:cxn>
              <a:cxn ang="0">
                <a:pos x="41" y="3"/>
              </a:cxn>
              <a:cxn ang="0">
                <a:pos x="51" y="0"/>
              </a:cxn>
              <a:cxn ang="0">
                <a:pos x="61" y="0"/>
              </a:cxn>
              <a:cxn ang="0">
                <a:pos x="71" y="0"/>
              </a:cxn>
              <a:cxn ang="0">
                <a:pos x="78" y="3"/>
              </a:cxn>
              <a:cxn ang="0">
                <a:pos x="88" y="6"/>
              </a:cxn>
              <a:cxn ang="0">
                <a:pos x="94" y="10"/>
              </a:cxn>
              <a:cxn ang="0">
                <a:pos x="101" y="16"/>
              </a:cxn>
              <a:cxn ang="0">
                <a:pos x="108" y="23"/>
              </a:cxn>
              <a:cxn ang="0">
                <a:pos x="111" y="30"/>
              </a:cxn>
              <a:cxn ang="0">
                <a:pos x="114" y="40"/>
              </a:cxn>
              <a:cxn ang="0">
                <a:pos x="118" y="50"/>
              </a:cxn>
              <a:cxn ang="0">
                <a:pos x="118" y="60"/>
              </a:cxn>
              <a:cxn ang="0">
                <a:pos x="118" y="342"/>
              </a:cxn>
              <a:cxn ang="0">
                <a:pos x="118" y="352"/>
              </a:cxn>
              <a:cxn ang="0">
                <a:pos x="114" y="359"/>
              </a:cxn>
              <a:cxn ang="0">
                <a:pos x="111" y="369"/>
              </a:cxn>
              <a:cxn ang="0">
                <a:pos x="108" y="375"/>
              </a:cxn>
              <a:cxn ang="0">
                <a:pos x="101" y="382"/>
              </a:cxn>
              <a:cxn ang="0">
                <a:pos x="94" y="389"/>
              </a:cxn>
              <a:cxn ang="0">
                <a:pos x="88" y="392"/>
              </a:cxn>
              <a:cxn ang="0">
                <a:pos x="78" y="395"/>
              </a:cxn>
              <a:cxn ang="0">
                <a:pos x="71" y="399"/>
              </a:cxn>
              <a:cxn ang="0">
                <a:pos x="61" y="399"/>
              </a:cxn>
              <a:cxn ang="0">
                <a:pos x="51" y="399"/>
              </a:cxn>
              <a:cxn ang="0">
                <a:pos x="41" y="395"/>
              </a:cxn>
              <a:cxn ang="0">
                <a:pos x="34" y="392"/>
              </a:cxn>
              <a:cxn ang="0">
                <a:pos x="27" y="389"/>
              </a:cxn>
              <a:cxn ang="0">
                <a:pos x="17" y="382"/>
              </a:cxn>
              <a:cxn ang="0">
                <a:pos x="14" y="375"/>
              </a:cxn>
              <a:cxn ang="0">
                <a:pos x="7" y="369"/>
              </a:cxn>
              <a:cxn ang="0">
                <a:pos x="4" y="359"/>
              </a:cxn>
              <a:cxn ang="0">
                <a:pos x="4" y="352"/>
              </a:cxn>
              <a:cxn ang="0">
                <a:pos x="0" y="342"/>
              </a:cxn>
              <a:cxn ang="0">
                <a:pos x="0" y="60"/>
              </a:cxn>
              <a:cxn ang="0">
                <a:pos x="0" y="60"/>
              </a:cxn>
            </a:cxnLst>
            <a:rect l="0" t="0" r="r" b="b"/>
            <a:pathLst>
              <a:path w="118" h="399">
                <a:moveTo>
                  <a:pt x="0" y="57"/>
                </a:moveTo>
                <a:lnTo>
                  <a:pt x="4" y="50"/>
                </a:lnTo>
                <a:lnTo>
                  <a:pt x="4" y="40"/>
                </a:lnTo>
                <a:lnTo>
                  <a:pt x="7" y="30"/>
                </a:lnTo>
                <a:lnTo>
                  <a:pt x="14" y="23"/>
                </a:lnTo>
                <a:lnTo>
                  <a:pt x="17" y="16"/>
                </a:lnTo>
                <a:lnTo>
                  <a:pt x="27" y="10"/>
                </a:lnTo>
                <a:lnTo>
                  <a:pt x="34" y="6"/>
                </a:lnTo>
                <a:lnTo>
                  <a:pt x="41" y="3"/>
                </a:lnTo>
                <a:lnTo>
                  <a:pt x="51" y="0"/>
                </a:lnTo>
                <a:lnTo>
                  <a:pt x="61" y="0"/>
                </a:lnTo>
                <a:lnTo>
                  <a:pt x="71" y="0"/>
                </a:lnTo>
                <a:lnTo>
                  <a:pt x="78" y="3"/>
                </a:lnTo>
                <a:lnTo>
                  <a:pt x="88" y="6"/>
                </a:lnTo>
                <a:lnTo>
                  <a:pt x="94" y="10"/>
                </a:lnTo>
                <a:lnTo>
                  <a:pt x="101" y="16"/>
                </a:lnTo>
                <a:lnTo>
                  <a:pt x="108" y="23"/>
                </a:lnTo>
                <a:lnTo>
                  <a:pt x="111" y="30"/>
                </a:lnTo>
                <a:lnTo>
                  <a:pt x="114" y="40"/>
                </a:lnTo>
                <a:lnTo>
                  <a:pt x="118" y="50"/>
                </a:lnTo>
                <a:lnTo>
                  <a:pt x="118" y="60"/>
                </a:lnTo>
                <a:lnTo>
                  <a:pt x="118" y="342"/>
                </a:lnTo>
                <a:lnTo>
                  <a:pt x="118" y="352"/>
                </a:lnTo>
                <a:lnTo>
                  <a:pt x="114" y="359"/>
                </a:lnTo>
                <a:lnTo>
                  <a:pt x="111" y="369"/>
                </a:lnTo>
                <a:lnTo>
                  <a:pt x="108" y="375"/>
                </a:lnTo>
                <a:lnTo>
                  <a:pt x="101" y="382"/>
                </a:lnTo>
                <a:lnTo>
                  <a:pt x="94" y="389"/>
                </a:lnTo>
                <a:lnTo>
                  <a:pt x="88" y="392"/>
                </a:lnTo>
                <a:lnTo>
                  <a:pt x="78" y="395"/>
                </a:lnTo>
                <a:lnTo>
                  <a:pt x="71" y="399"/>
                </a:lnTo>
                <a:lnTo>
                  <a:pt x="61" y="399"/>
                </a:lnTo>
                <a:lnTo>
                  <a:pt x="51" y="399"/>
                </a:lnTo>
                <a:lnTo>
                  <a:pt x="41" y="395"/>
                </a:lnTo>
                <a:lnTo>
                  <a:pt x="34" y="392"/>
                </a:lnTo>
                <a:lnTo>
                  <a:pt x="27" y="389"/>
                </a:lnTo>
                <a:lnTo>
                  <a:pt x="17" y="382"/>
                </a:lnTo>
                <a:lnTo>
                  <a:pt x="14" y="375"/>
                </a:lnTo>
                <a:lnTo>
                  <a:pt x="7" y="369"/>
                </a:lnTo>
                <a:lnTo>
                  <a:pt x="4" y="359"/>
                </a:lnTo>
                <a:lnTo>
                  <a:pt x="4" y="352"/>
                </a:lnTo>
                <a:lnTo>
                  <a:pt x="0" y="342"/>
                </a:lnTo>
                <a:lnTo>
                  <a:pt x="0" y="60"/>
                </a:lnTo>
                <a:lnTo>
                  <a:pt x="0" y="60"/>
                </a:lnTo>
              </a:path>
            </a:pathLst>
          </a:custGeom>
          <a:noFill/>
          <a:ln w="11113">
            <a:solidFill>
              <a:srgbClr val="000000"/>
            </a:solidFill>
            <a:prstDash val="solid"/>
            <a:round/>
            <a:headEnd/>
            <a:tailEnd/>
          </a:ln>
        </p:spPr>
        <p:txBody>
          <a:bodyPr/>
          <a:lstStyle/>
          <a:p>
            <a:endParaRPr lang="en-US"/>
          </a:p>
        </p:txBody>
      </p:sp>
      <p:sp>
        <p:nvSpPr>
          <p:cNvPr id="982170" name="Rectangle 154"/>
          <p:cNvSpPr>
            <a:spLocks noChangeArrowheads="1"/>
          </p:cNvSpPr>
          <p:nvPr/>
        </p:nvSpPr>
        <p:spPr bwMode="auto">
          <a:xfrm>
            <a:off x="1230313" y="1539875"/>
            <a:ext cx="84137"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M</a:t>
            </a:r>
            <a:endParaRPr lang="en-US" sz="1800" b="0" i="1">
              <a:latin typeface="Arial" pitchFamily="34" charset="0"/>
            </a:endParaRPr>
          </a:p>
        </p:txBody>
      </p:sp>
      <p:sp>
        <p:nvSpPr>
          <p:cNvPr id="982171" name="Rectangle 155"/>
          <p:cNvSpPr>
            <a:spLocks noChangeArrowheads="1"/>
          </p:cNvSpPr>
          <p:nvPr/>
        </p:nvSpPr>
        <p:spPr bwMode="auto">
          <a:xfrm>
            <a:off x="1246188" y="165576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172" name="Rectangle 156"/>
          <p:cNvSpPr>
            <a:spLocks noChangeArrowheads="1"/>
          </p:cNvSpPr>
          <p:nvPr/>
        </p:nvSpPr>
        <p:spPr bwMode="auto">
          <a:xfrm>
            <a:off x="1246188" y="1763713"/>
            <a:ext cx="5080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x</a:t>
            </a:r>
            <a:endParaRPr lang="en-US" sz="1800" b="0" i="1">
              <a:latin typeface="Arial" pitchFamily="34" charset="0"/>
            </a:endParaRPr>
          </a:p>
        </p:txBody>
      </p:sp>
      <p:sp>
        <p:nvSpPr>
          <p:cNvPr id="982173" name="Rectangle 157"/>
          <p:cNvSpPr>
            <a:spLocks noChangeArrowheads="1"/>
          </p:cNvSpPr>
          <p:nvPr/>
        </p:nvSpPr>
        <p:spPr bwMode="auto">
          <a:xfrm>
            <a:off x="1219200" y="14001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0</a:t>
            </a:r>
            <a:endParaRPr lang="en-US" sz="1800" b="0" i="1">
              <a:latin typeface="Arial" pitchFamily="34" charset="0"/>
            </a:endParaRPr>
          </a:p>
        </p:txBody>
      </p:sp>
      <p:sp>
        <p:nvSpPr>
          <p:cNvPr id="982174" name="Rectangle 158"/>
          <p:cNvSpPr>
            <a:spLocks noChangeArrowheads="1"/>
          </p:cNvSpPr>
          <p:nvPr/>
        </p:nvSpPr>
        <p:spPr bwMode="auto">
          <a:xfrm>
            <a:off x="1219200" y="190976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1</a:t>
            </a:r>
            <a:endParaRPr lang="en-US" sz="1800" b="0" i="1">
              <a:latin typeface="Arial" pitchFamily="34" charset="0"/>
            </a:endParaRPr>
          </a:p>
        </p:txBody>
      </p:sp>
      <p:sp>
        <p:nvSpPr>
          <p:cNvPr id="982175" name="Rectangle 159"/>
          <p:cNvSpPr>
            <a:spLocks noChangeArrowheads="1"/>
          </p:cNvSpPr>
          <p:nvPr/>
        </p:nvSpPr>
        <p:spPr bwMode="auto">
          <a:xfrm>
            <a:off x="1239838" y="2873375"/>
            <a:ext cx="68262"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76" name="Rectangle 160"/>
          <p:cNvSpPr>
            <a:spLocks noChangeArrowheads="1"/>
          </p:cNvSpPr>
          <p:nvPr/>
        </p:nvSpPr>
        <p:spPr bwMode="auto">
          <a:xfrm>
            <a:off x="1306513" y="28733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77" name="Rectangle 161"/>
          <p:cNvSpPr>
            <a:spLocks noChangeArrowheads="1"/>
          </p:cNvSpPr>
          <p:nvPr/>
        </p:nvSpPr>
        <p:spPr bwMode="auto">
          <a:xfrm>
            <a:off x="1363663" y="28733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78" name="Rectangle 162"/>
          <p:cNvSpPr>
            <a:spLocks noChangeArrowheads="1"/>
          </p:cNvSpPr>
          <p:nvPr/>
        </p:nvSpPr>
        <p:spPr bwMode="auto">
          <a:xfrm>
            <a:off x="276225" y="4084638"/>
            <a:ext cx="68263"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P</a:t>
            </a:r>
            <a:endParaRPr lang="en-US" sz="1800" b="0" i="1">
              <a:latin typeface="Arial" pitchFamily="34" charset="0"/>
            </a:endParaRPr>
          </a:p>
        </p:txBody>
      </p:sp>
      <p:sp>
        <p:nvSpPr>
          <p:cNvPr id="982179" name="Rectangle 163"/>
          <p:cNvSpPr>
            <a:spLocks noChangeArrowheads="1"/>
          </p:cNvSpPr>
          <p:nvPr/>
        </p:nvSpPr>
        <p:spPr bwMode="auto">
          <a:xfrm>
            <a:off x="341313" y="4084638"/>
            <a:ext cx="730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C</a:t>
            </a:r>
            <a:endParaRPr lang="en-US" sz="1800" b="0" i="1">
              <a:latin typeface="Arial" pitchFamily="34" charset="0"/>
            </a:endParaRPr>
          </a:p>
        </p:txBody>
      </p:sp>
      <p:sp>
        <p:nvSpPr>
          <p:cNvPr id="982180" name="Rectangle 164"/>
          <p:cNvSpPr>
            <a:spLocks noChangeArrowheads="1"/>
          </p:cNvSpPr>
          <p:nvPr/>
        </p:nvSpPr>
        <p:spPr bwMode="auto">
          <a:xfrm>
            <a:off x="8801100" y="517048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0</a:t>
            </a:r>
            <a:endParaRPr lang="en-US" sz="1800" b="0" i="1">
              <a:latin typeface="Arial" pitchFamily="34" charset="0"/>
            </a:endParaRPr>
          </a:p>
        </p:txBody>
      </p:sp>
      <p:sp>
        <p:nvSpPr>
          <p:cNvPr id="982181" name="Line 165"/>
          <p:cNvSpPr>
            <a:spLocks noChangeShapeType="1"/>
          </p:cNvSpPr>
          <p:nvPr/>
        </p:nvSpPr>
        <p:spPr bwMode="auto">
          <a:xfrm flipH="1">
            <a:off x="6532563" y="4725988"/>
            <a:ext cx="342900" cy="1587"/>
          </a:xfrm>
          <a:prstGeom prst="line">
            <a:avLst/>
          </a:prstGeom>
          <a:noFill/>
          <a:ln w="20638">
            <a:solidFill>
              <a:srgbClr val="000000"/>
            </a:solidFill>
            <a:round/>
            <a:headEnd/>
            <a:tailEnd/>
          </a:ln>
        </p:spPr>
        <p:txBody>
          <a:bodyPr/>
          <a:lstStyle/>
          <a:p>
            <a:endParaRPr lang="en-US"/>
          </a:p>
        </p:txBody>
      </p:sp>
      <p:sp>
        <p:nvSpPr>
          <p:cNvPr id="982182" name="Freeform 166"/>
          <p:cNvSpPr>
            <a:spLocks/>
          </p:cNvSpPr>
          <p:nvPr/>
        </p:nvSpPr>
        <p:spPr bwMode="auto">
          <a:xfrm>
            <a:off x="6865938" y="4702175"/>
            <a:ext cx="52387" cy="53975"/>
          </a:xfrm>
          <a:custGeom>
            <a:avLst/>
            <a:gdLst/>
            <a:ahLst/>
            <a:cxnLst>
              <a:cxn ang="0">
                <a:pos x="0" y="0"/>
              </a:cxn>
              <a:cxn ang="0">
                <a:pos x="3" y="30"/>
              </a:cxn>
              <a:cxn ang="0">
                <a:pos x="33" y="17"/>
              </a:cxn>
              <a:cxn ang="0">
                <a:pos x="3" y="0"/>
              </a:cxn>
              <a:cxn ang="0">
                <a:pos x="3" y="0"/>
              </a:cxn>
              <a:cxn ang="0">
                <a:pos x="0" y="0"/>
              </a:cxn>
            </a:cxnLst>
            <a:rect l="0" t="0" r="r" b="b"/>
            <a:pathLst>
              <a:path w="33" h="30">
                <a:moveTo>
                  <a:pt x="0" y="0"/>
                </a:moveTo>
                <a:lnTo>
                  <a:pt x="3" y="30"/>
                </a:lnTo>
                <a:lnTo>
                  <a:pt x="33" y="17"/>
                </a:lnTo>
                <a:lnTo>
                  <a:pt x="3" y="0"/>
                </a:lnTo>
                <a:lnTo>
                  <a:pt x="3" y="0"/>
                </a:lnTo>
                <a:lnTo>
                  <a:pt x="0" y="0"/>
                </a:lnTo>
                <a:close/>
              </a:path>
            </a:pathLst>
          </a:custGeom>
          <a:solidFill>
            <a:srgbClr val="000000"/>
          </a:solidFill>
          <a:ln w="9525">
            <a:noFill/>
            <a:round/>
            <a:headEnd/>
            <a:tailEnd/>
          </a:ln>
        </p:spPr>
        <p:txBody>
          <a:bodyPr/>
          <a:lstStyle/>
          <a:p>
            <a:endParaRPr lang="en-US"/>
          </a:p>
        </p:txBody>
      </p:sp>
      <p:sp>
        <p:nvSpPr>
          <p:cNvPr id="982183" name="Rectangle 167"/>
          <p:cNvSpPr>
            <a:spLocks noChangeArrowheads="1"/>
          </p:cNvSpPr>
          <p:nvPr/>
        </p:nvSpPr>
        <p:spPr bwMode="auto">
          <a:xfrm>
            <a:off x="6967538" y="4635500"/>
            <a:ext cx="68262"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84" name="Rectangle 168"/>
          <p:cNvSpPr>
            <a:spLocks noChangeArrowheads="1"/>
          </p:cNvSpPr>
          <p:nvPr/>
        </p:nvSpPr>
        <p:spPr bwMode="auto">
          <a:xfrm>
            <a:off x="7038975" y="46355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85" name="Rectangle 169"/>
          <p:cNvSpPr>
            <a:spLocks noChangeArrowheads="1"/>
          </p:cNvSpPr>
          <p:nvPr/>
        </p:nvSpPr>
        <p:spPr bwMode="auto">
          <a:xfrm>
            <a:off x="7092950" y="46355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86" name="Rectangle 170"/>
          <p:cNvSpPr>
            <a:spLocks noChangeArrowheads="1"/>
          </p:cNvSpPr>
          <p:nvPr/>
        </p:nvSpPr>
        <p:spPr bwMode="auto">
          <a:xfrm>
            <a:off x="7146925" y="4635500"/>
            <a:ext cx="33338"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187" name="Rectangle 171"/>
          <p:cNvSpPr>
            <a:spLocks noChangeArrowheads="1"/>
          </p:cNvSpPr>
          <p:nvPr/>
        </p:nvSpPr>
        <p:spPr bwMode="auto">
          <a:xfrm>
            <a:off x="7186613" y="46355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188" name="Rectangle 172"/>
          <p:cNvSpPr>
            <a:spLocks noChangeArrowheads="1"/>
          </p:cNvSpPr>
          <p:nvPr/>
        </p:nvSpPr>
        <p:spPr bwMode="auto">
          <a:xfrm>
            <a:off x="7239000" y="4635500"/>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189" name="Rectangle 173"/>
          <p:cNvSpPr>
            <a:spLocks noChangeArrowheads="1"/>
          </p:cNvSpPr>
          <p:nvPr/>
        </p:nvSpPr>
        <p:spPr bwMode="auto">
          <a:xfrm>
            <a:off x="7288213" y="4635500"/>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190" name="Rectangle 174"/>
          <p:cNvSpPr>
            <a:spLocks noChangeArrowheads="1"/>
          </p:cNvSpPr>
          <p:nvPr/>
        </p:nvSpPr>
        <p:spPr bwMode="auto">
          <a:xfrm>
            <a:off x="6962775" y="5235575"/>
            <a:ext cx="952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W</a:t>
            </a:r>
            <a:endParaRPr lang="en-US" sz="1800" b="0" i="1">
              <a:latin typeface="Arial" pitchFamily="34" charset="0"/>
            </a:endParaRPr>
          </a:p>
        </p:txBody>
      </p:sp>
      <p:sp>
        <p:nvSpPr>
          <p:cNvPr id="982191" name="Rectangle 175"/>
          <p:cNvSpPr>
            <a:spLocks noChangeArrowheads="1"/>
          </p:cNvSpPr>
          <p:nvPr/>
        </p:nvSpPr>
        <p:spPr bwMode="auto">
          <a:xfrm>
            <a:off x="7054850" y="5235575"/>
            <a:ext cx="33338"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192" name="Rectangle 176"/>
          <p:cNvSpPr>
            <a:spLocks noChangeArrowheads="1"/>
          </p:cNvSpPr>
          <p:nvPr/>
        </p:nvSpPr>
        <p:spPr bwMode="auto">
          <a:xfrm>
            <a:off x="7086600" y="5235575"/>
            <a:ext cx="2222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i</a:t>
            </a:r>
            <a:endParaRPr lang="en-US" sz="1800" b="0" i="1">
              <a:latin typeface="Arial" pitchFamily="34" charset="0"/>
            </a:endParaRPr>
          </a:p>
        </p:txBody>
      </p:sp>
      <p:sp>
        <p:nvSpPr>
          <p:cNvPr id="982193" name="Rectangle 177"/>
          <p:cNvSpPr>
            <a:spLocks noChangeArrowheads="1"/>
          </p:cNvSpPr>
          <p:nvPr/>
        </p:nvSpPr>
        <p:spPr bwMode="auto">
          <a:xfrm>
            <a:off x="7115175" y="5235575"/>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94" name="Rectangle 178"/>
          <p:cNvSpPr>
            <a:spLocks noChangeArrowheads="1"/>
          </p:cNvSpPr>
          <p:nvPr/>
        </p:nvSpPr>
        <p:spPr bwMode="auto">
          <a:xfrm>
            <a:off x="7142163" y="52355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195" name="Rectangle 179"/>
          <p:cNvSpPr>
            <a:spLocks noChangeArrowheads="1"/>
          </p:cNvSpPr>
          <p:nvPr/>
        </p:nvSpPr>
        <p:spPr bwMode="auto">
          <a:xfrm>
            <a:off x="6962775" y="535146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196" name="Rectangle 180"/>
          <p:cNvSpPr>
            <a:spLocks noChangeArrowheads="1"/>
          </p:cNvSpPr>
          <p:nvPr/>
        </p:nvSpPr>
        <p:spPr bwMode="auto">
          <a:xfrm>
            <a:off x="7018338" y="535146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97" name="Rectangle 181"/>
          <p:cNvSpPr>
            <a:spLocks noChangeArrowheads="1"/>
          </p:cNvSpPr>
          <p:nvPr/>
        </p:nvSpPr>
        <p:spPr bwMode="auto">
          <a:xfrm>
            <a:off x="7070725" y="5351463"/>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198" name="Rectangle 182"/>
          <p:cNvSpPr>
            <a:spLocks noChangeArrowheads="1"/>
          </p:cNvSpPr>
          <p:nvPr/>
        </p:nvSpPr>
        <p:spPr bwMode="auto">
          <a:xfrm>
            <a:off x="7104063" y="535146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199" name="Rectangle 183"/>
          <p:cNvSpPr>
            <a:spLocks noChangeArrowheads="1"/>
          </p:cNvSpPr>
          <p:nvPr/>
        </p:nvSpPr>
        <p:spPr bwMode="auto">
          <a:xfrm>
            <a:off x="8812213" y="4800600"/>
            <a:ext cx="84137"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M</a:t>
            </a:r>
            <a:endParaRPr lang="en-US" sz="1800" b="0" i="1">
              <a:latin typeface="Arial" pitchFamily="34" charset="0"/>
            </a:endParaRPr>
          </a:p>
        </p:txBody>
      </p:sp>
      <p:sp>
        <p:nvSpPr>
          <p:cNvPr id="982200" name="Rectangle 184"/>
          <p:cNvSpPr>
            <a:spLocks noChangeArrowheads="1"/>
          </p:cNvSpPr>
          <p:nvPr/>
        </p:nvSpPr>
        <p:spPr bwMode="auto">
          <a:xfrm>
            <a:off x="8828088" y="4908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201" name="Rectangle 185"/>
          <p:cNvSpPr>
            <a:spLocks noChangeArrowheads="1"/>
          </p:cNvSpPr>
          <p:nvPr/>
        </p:nvSpPr>
        <p:spPr bwMode="auto">
          <a:xfrm>
            <a:off x="8828088" y="5024438"/>
            <a:ext cx="5080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x</a:t>
            </a:r>
            <a:endParaRPr lang="en-US" sz="1800" b="0" i="1">
              <a:latin typeface="Arial" pitchFamily="34" charset="0"/>
            </a:endParaRPr>
          </a:p>
        </p:txBody>
      </p:sp>
      <p:sp>
        <p:nvSpPr>
          <p:cNvPr id="982202" name="Rectangle 186"/>
          <p:cNvSpPr>
            <a:spLocks noChangeArrowheads="1"/>
          </p:cNvSpPr>
          <p:nvPr/>
        </p:nvSpPr>
        <p:spPr bwMode="auto">
          <a:xfrm>
            <a:off x="8801100"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1</a:t>
            </a:r>
            <a:endParaRPr lang="en-US" sz="1800" b="0" i="1">
              <a:latin typeface="Arial" pitchFamily="34" charset="0"/>
            </a:endParaRPr>
          </a:p>
        </p:txBody>
      </p:sp>
      <p:sp>
        <p:nvSpPr>
          <p:cNvPr id="982203" name="Freeform 187"/>
          <p:cNvSpPr>
            <a:spLocks/>
          </p:cNvSpPr>
          <p:nvPr/>
        </p:nvSpPr>
        <p:spPr bwMode="auto">
          <a:xfrm>
            <a:off x="8393113" y="2679700"/>
            <a:ext cx="103187" cy="3767138"/>
          </a:xfrm>
          <a:custGeom>
            <a:avLst/>
            <a:gdLst/>
            <a:ahLst/>
            <a:cxnLst>
              <a:cxn ang="0">
                <a:pos x="0" y="2086"/>
              </a:cxn>
              <a:cxn ang="0">
                <a:pos x="63" y="2086"/>
              </a:cxn>
              <a:cxn ang="0">
                <a:pos x="63" y="0"/>
              </a:cxn>
              <a:cxn ang="0">
                <a:pos x="3" y="0"/>
              </a:cxn>
              <a:cxn ang="0">
                <a:pos x="0" y="2086"/>
              </a:cxn>
            </a:cxnLst>
            <a:rect l="0" t="0" r="r" b="b"/>
            <a:pathLst>
              <a:path w="63" h="2086">
                <a:moveTo>
                  <a:pt x="0" y="2086"/>
                </a:moveTo>
                <a:lnTo>
                  <a:pt x="63" y="2086"/>
                </a:lnTo>
                <a:lnTo>
                  <a:pt x="63" y="0"/>
                </a:lnTo>
                <a:lnTo>
                  <a:pt x="3" y="0"/>
                </a:lnTo>
                <a:lnTo>
                  <a:pt x="0" y="2086"/>
                </a:lnTo>
                <a:close/>
              </a:path>
            </a:pathLst>
          </a:custGeom>
          <a:solidFill>
            <a:srgbClr val="FFFFFF"/>
          </a:solidFill>
          <a:ln w="9525">
            <a:noFill/>
            <a:round/>
            <a:headEnd/>
            <a:tailEnd/>
          </a:ln>
        </p:spPr>
        <p:txBody>
          <a:bodyPr/>
          <a:lstStyle/>
          <a:p>
            <a:endParaRPr lang="en-US"/>
          </a:p>
        </p:txBody>
      </p:sp>
      <p:sp>
        <p:nvSpPr>
          <p:cNvPr id="982204" name="Freeform 188"/>
          <p:cNvSpPr>
            <a:spLocks/>
          </p:cNvSpPr>
          <p:nvPr/>
        </p:nvSpPr>
        <p:spPr bwMode="auto">
          <a:xfrm>
            <a:off x="2006600" y="2679700"/>
            <a:ext cx="103188" cy="3767138"/>
          </a:xfrm>
          <a:custGeom>
            <a:avLst/>
            <a:gdLst/>
            <a:ahLst/>
            <a:cxnLst>
              <a:cxn ang="0">
                <a:pos x="61" y="0"/>
              </a:cxn>
              <a:cxn ang="0">
                <a:pos x="0" y="0"/>
              </a:cxn>
              <a:cxn ang="0">
                <a:pos x="0" y="2086"/>
              </a:cxn>
              <a:cxn ang="0">
                <a:pos x="64" y="2086"/>
              </a:cxn>
              <a:cxn ang="0">
                <a:pos x="61" y="0"/>
              </a:cxn>
            </a:cxnLst>
            <a:rect l="0" t="0" r="r" b="b"/>
            <a:pathLst>
              <a:path w="64" h="2086">
                <a:moveTo>
                  <a:pt x="61" y="0"/>
                </a:moveTo>
                <a:lnTo>
                  <a:pt x="0" y="0"/>
                </a:lnTo>
                <a:lnTo>
                  <a:pt x="0" y="2086"/>
                </a:lnTo>
                <a:lnTo>
                  <a:pt x="64" y="2086"/>
                </a:lnTo>
                <a:lnTo>
                  <a:pt x="61" y="0"/>
                </a:lnTo>
                <a:close/>
              </a:path>
            </a:pathLst>
          </a:custGeom>
          <a:solidFill>
            <a:srgbClr val="FFFFFF"/>
          </a:solidFill>
          <a:ln w="9525">
            <a:noFill/>
            <a:round/>
            <a:headEnd/>
            <a:tailEnd/>
          </a:ln>
        </p:spPr>
        <p:txBody>
          <a:bodyPr/>
          <a:lstStyle/>
          <a:p>
            <a:endParaRPr lang="en-US"/>
          </a:p>
        </p:txBody>
      </p:sp>
      <p:sp>
        <p:nvSpPr>
          <p:cNvPr id="982205" name="Freeform 189"/>
          <p:cNvSpPr>
            <a:spLocks/>
          </p:cNvSpPr>
          <p:nvPr/>
        </p:nvSpPr>
        <p:spPr bwMode="auto">
          <a:xfrm>
            <a:off x="2105025" y="2679700"/>
            <a:ext cx="103188" cy="3767138"/>
          </a:xfrm>
          <a:custGeom>
            <a:avLst/>
            <a:gdLst/>
            <a:ahLst/>
            <a:cxnLst>
              <a:cxn ang="0">
                <a:pos x="0" y="2086"/>
              </a:cxn>
              <a:cxn ang="0">
                <a:pos x="64" y="2086"/>
              </a:cxn>
              <a:cxn ang="0">
                <a:pos x="64" y="0"/>
              </a:cxn>
              <a:cxn ang="0">
                <a:pos x="3" y="0"/>
              </a:cxn>
              <a:cxn ang="0">
                <a:pos x="0" y="2086"/>
              </a:cxn>
            </a:cxnLst>
            <a:rect l="0" t="0" r="r" b="b"/>
            <a:pathLst>
              <a:path w="64" h="2086">
                <a:moveTo>
                  <a:pt x="0" y="2086"/>
                </a:moveTo>
                <a:lnTo>
                  <a:pt x="64" y="2086"/>
                </a:lnTo>
                <a:lnTo>
                  <a:pt x="64" y="0"/>
                </a:lnTo>
                <a:lnTo>
                  <a:pt x="3" y="0"/>
                </a:lnTo>
                <a:lnTo>
                  <a:pt x="0" y="2086"/>
                </a:lnTo>
                <a:close/>
              </a:path>
            </a:pathLst>
          </a:custGeom>
          <a:solidFill>
            <a:srgbClr val="FFFFFF"/>
          </a:solidFill>
          <a:ln w="9525">
            <a:noFill/>
            <a:round/>
            <a:headEnd/>
            <a:tailEnd/>
          </a:ln>
        </p:spPr>
        <p:txBody>
          <a:bodyPr/>
          <a:lstStyle/>
          <a:p>
            <a:endParaRPr lang="en-US"/>
          </a:p>
        </p:txBody>
      </p:sp>
      <p:sp>
        <p:nvSpPr>
          <p:cNvPr id="982206" name="Rectangle 190"/>
          <p:cNvSpPr>
            <a:spLocks noChangeArrowheads="1"/>
          </p:cNvSpPr>
          <p:nvPr/>
        </p:nvSpPr>
        <p:spPr bwMode="auto">
          <a:xfrm>
            <a:off x="3725863" y="4110038"/>
            <a:ext cx="730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207" name="Rectangle 191"/>
          <p:cNvSpPr>
            <a:spLocks noChangeArrowheads="1"/>
          </p:cNvSpPr>
          <p:nvPr/>
        </p:nvSpPr>
        <p:spPr bwMode="auto">
          <a:xfrm>
            <a:off x="3797300" y="41100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208" name="Rectangle 192"/>
          <p:cNvSpPr>
            <a:spLocks noChangeArrowheads="1"/>
          </p:cNvSpPr>
          <p:nvPr/>
        </p:nvSpPr>
        <p:spPr bwMode="auto">
          <a:xfrm>
            <a:off x="3857625" y="41100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09" name="Rectangle 193"/>
          <p:cNvSpPr>
            <a:spLocks noChangeArrowheads="1"/>
          </p:cNvSpPr>
          <p:nvPr/>
        </p:nvSpPr>
        <p:spPr bwMode="auto">
          <a:xfrm>
            <a:off x="3910013" y="41100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10" name="Rectangle 194"/>
          <p:cNvSpPr>
            <a:spLocks noChangeArrowheads="1"/>
          </p:cNvSpPr>
          <p:nvPr/>
        </p:nvSpPr>
        <p:spPr bwMode="auto">
          <a:xfrm>
            <a:off x="3660775" y="42243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11" name="Rectangle 195"/>
          <p:cNvSpPr>
            <a:spLocks noChangeArrowheads="1"/>
          </p:cNvSpPr>
          <p:nvPr/>
        </p:nvSpPr>
        <p:spPr bwMode="auto">
          <a:xfrm>
            <a:off x="3721100" y="42243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12" name="Rectangle 196"/>
          <p:cNvSpPr>
            <a:spLocks noChangeArrowheads="1"/>
          </p:cNvSpPr>
          <p:nvPr/>
        </p:nvSpPr>
        <p:spPr bwMode="auto">
          <a:xfrm>
            <a:off x="3775075" y="4224338"/>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213" name="Rectangle 197"/>
          <p:cNvSpPr>
            <a:spLocks noChangeArrowheads="1"/>
          </p:cNvSpPr>
          <p:nvPr/>
        </p:nvSpPr>
        <p:spPr bwMode="auto">
          <a:xfrm>
            <a:off x="3806825" y="42243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14" name="Rectangle 198"/>
          <p:cNvSpPr>
            <a:spLocks noChangeArrowheads="1"/>
          </p:cNvSpPr>
          <p:nvPr/>
        </p:nvSpPr>
        <p:spPr bwMode="auto">
          <a:xfrm>
            <a:off x="3862388" y="4224338"/>
            <a:ext cx="2857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 </a:t>
            </a:r>
            <a:endParaRPr lang="en-US" sz="1800" b="0" i="1">
              <a:latin typeface="Arial" pitchFamily="34" charset="0"/>
            </a:endParaRPr>
          </a:p>
        </p:txBody>
      </p:sp>
      <p:sp>
        <p:nvSpPr>
          <p:cNvPr id="982215" name="Rectangle 199"/>
          <p:cNvSpPr>
            <a:spLocks noChangeArrowheads="1"/>
          </p:cNvSpPr>
          <p:nvPr/>
        </p:nvSpPr>
        <p:spPr bwMode="auto">
          <a:xfrm>
            <a:off x="3889375" y="42243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1</a:t>
            </a:r>
            <a:endParaRPr lang="en-US" sz="1800" b="0" i="1">
              <a:latin typeface="Arial" pitchFamily="34" charset="0"/>
            </a:endParaRPr>
          </a:p>
        </p:txBody>
      </p:sp>
      <p:sp>
        <p:nvSpPr>
          <p:cNvPr id="982216" name="Rectangle 200"/>
          <p:cNvSpPr>
            <a:spLocks noChangeArrowheads="1"/>
          </p:cNvSpPr>
          <p:nvPr/>
        </p:nvSpPr>
        <p:spPr bwMode="auto">
          <a:xfrm>
            <a:off x="3725863" y="4540250"/>
            <a:ext cx="7302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217" name="Rectangle 201"/>
          <p:cNvSpPr>
            <a:spLocks noChangeArrowheads="1"/>
          </p:cNvSpPr>
          <p:nvPr/>
        </p:nvSpPr>
        <p:spPr bwMode="auto">
          <a:xfrm>
            <a:off x="3797300" y="4540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218" name="Rectangle 202"/>
          <p:cNvSpPr>
            <a:spLocks noChangeArrowheads="1"/>
          </p:cNvSpPr>
          <p:nvPr/>
        </p:nvSpPr>
        <p:spPr bwMode="auto">
          <a:xfrm>
            <a:off x="3857625" y="4540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19" name="Rectangle 203"/>
          <p:cNvSpPr>
            <a:spLocks noChangeArrowheads="1"/>
          </p:cNvSpPr>
          <p:nvPr/>
        </p:nvSpPr>
        <p:spPr bwMode="auto">
          <a:xfrm>
            <a:off x="3910013" y="4540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20" name="Rectangle 204"/>
          <p:cNvSpPr>
            <a:spLocks noChangeArrowheads="1"/>
          </p:cNvSpPr>
          <p:nvPr/>
        </p:nvSpPr>
        <p:spPr bwMode="auto">
          <a:xfrm>
            <a:off x="3660775"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21" name="Rectangle 205"/>
          <p:cNvSpPr>
            <a:spLocks noChangeArrowheads="1"/>
          </p:cNvSpPr>
          <p:nvPr/>
        </p:nvSpPr>
        <p:spPr bwMode="auto">
          <a:xfrm>
            <a:off x="3721100"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22" name="Rectangle 206"/>
          <p:cNvSpPr>
            <a:spLocks noChangeArrowheads="1"/>
          </p:cNvSpPr>
          <p:nvPr/>
        </p:nvSpPr>
        <p:spPr bwMode="auto">
          <a:xfrm>
            <a:off x="3775075" y="4654550"/>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223" name="Rectangle 207"/>
          <p:cNvSpPr>
            <a:spLocks noChangeArrowheads="1"/>
          </p:cNvSpPr>
          <p:nvPr/>
        </p:nvSpPr>
        <p:spPr bwMode="auto">
          <a:xfrm>
            <a:off x="3806825"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24" name="Rectangle 208"/>
          <p:cNvSpPr>
            <a:spLocks noChangeArrowheads="1"/>
          </p:cNvSpPr>
          <p:nvPr/>
        </p:nvSpPr>
        <p:spPr bwMode="auto">
          <a:xfrm>
            <a:off x="3862388" y="4654550"/>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 </a:t>
            </a:r>
            <a:endParaRPr lang="en-US" sz="1800" b="0" i="1">
              <a:latin typeface="Arial" pitchFamily="34" charset="0"/>
            </a:endParaRPr>
          </a:p>
        </p:txBody>
      </p:sp>
      <p:sp>
        <p:nvSpPr>
          <p:cNvPr id="982225" name="Rectangle 209"/>
          <p:cNvSpPr>
            <a:spLocks noChangeArrowheads="1"/>
          </p:cNvSpPr>
          <p:nvPr/>
        </p:nvSpPr>
        <p:spPr bwMode="auto">
          <a:xfrm>
            <a:off x="3889375"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2</a:t>
            </a:r>
            <a:endParaRPr lang="en-US" sz="1800" b="0" i="1">
              <a:latin typeface="Arial" pitchFamily="34" charset="0"/>
            </a:endParaRPr>
          </a:p>
        </p:txBody>
      </p:sp>
      <p:sp>
        <p:nvSpPr>
          <p:cNvPr id="982226" name="Rectangle 210"/>
          <p:cNvSpPr>
            <a:spLocks noChangeArrowheads="1"/>
          </p:cNvSpPr>
          <p:nvPr/>
        </p:nvSpPr>
        <p:spPr bwMode="auto">
          <a:xfrm>
            <a:off x="2894013" y="3940175"/>
            <a:ext cx="7302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27" name="Rectangle 211"/>
          <p:cNvSpPr>
            <a:spLocks noChangeArrowheads="1"/>
          </p:cNvSpPr>
          <p:nvPr/>
        </p:nvSpPr>
        <p:spPr bwMode="auto">
          <a:xfrm>
            <a:off x="2970213" y="39401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28" name="Rectangle 212"/>
          <p:cNvSpPr>
            <a:spLocks noChangeArrowheads="1"/>
          </p:cNvSpPr>
          <p:nvPr/>
        </p:nvSpPr>
        <p:spPr bwMode="auto">
          <a:xfrm>
            <a:off x="3024188" y="39401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a</a:t>
            </a:r>
            <a:endParaRPr lang="en-US" sz="1800" b="0" i="1">
              <a:latin typeface="Arial" pitchFamily="34" charset="0"/>
            </a:endParaRPr>
          </a:p>
        </p:txBody>
      </p:sp>
      <p:sp>
        <p:nvSpPr>
          <p:cNvPr id="982229" name="Rectangle 213"/>
          <p:cNvSpPr>
            <a:spLocks noChangeArrowheads="1"/>
          </p:cNvSpPr>
          <p:nvPr/>
        </p:nvSpPr>
        <p:spPr bwMode="auto">
          <a:xfrm>
            <a:off x="3084513" y="39401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d</a:t>
            </a:r>
            <a:endParaRPr lang="en-US" sz="1800" b="0" i="1">
              <a:latin typeface="Arial" pitchFamily="34" charset="0"/>
            </a:endParaRPr>
          </a:p>
        </p:txBody>
      </p:sp>
      <p:sp>
        <p:nvSpPr>
          <p:cNvPr id="982230" name="Rectangle 214"/>
          <p:cNvSpPr>
            <a:spLocks noChangeArrowheads="1"/>
          </p:cNvSpPr>
          <p:nvPr/>
        </p:nvSpPr>
        <p:spPr bwMode="auto">
          <a:xfrm>
            <a:off x="2894013" y="4054475"/>
            <a:ext cx="33337"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31" name="Rectangle 215"/>
          <p:cNvSpPr>
            <a:spLocks noChangeArrowheads="1"/>
          </p:cNvSpPr>
          <p:nvPr/>
        </p:nvSpPr>
        <p:spPr bwMode="auto">
          <a:xfrm>
            <a:off x="2927350" y="40544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32" name="Rectangle 216"/>
          <p:cNvSpPr>
            <a:spLocks noChangeArrowheads="1"/>
          </p:cNvSpPr>
          <p:nvPr/>
        </p:nvSpPr>
        <p:spPr bwMode="auto">
          <a:xfrm>
            <a:off x="2986088" y="40544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g</a:t>
            </a:r>
            <a:endParaRPr lang="en-US" sz="1800" b="0" i="1">
              <a:latin typeface="Arial" pitchFamily="34" charset="0"/>
            </a:endParaRPr>
          </a:p>
        </p:txBody>
      </p:sp>
      <p:sp>
        <p:nvSpPr>
          <p:cNvPr id="982233" name="Rectangle 217"/>
          <p:cNvSpPr>
            <a:spLocks noChangeArrowheads="1"/>
          </p:cNvSpPr>
          <p:nvPr/>
        </p:nvSpPr>
        <p:spPr bwMode="auto">
          <a:xfrm>
            <a:off x="3040063" y="4054475"/>
            <a:ext cx="2222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i</a:t>
            </a:r>
            <a:endParaRPr lang="en-US" sz="1800" b="0" i="1">
              <a:latin typeface="Arial" pitchFamily="34" charset="0"/>
            </a:endParaRPr>
          </a:p>
        </p:txBody>
      </p:sp>
      <p:sp>
        <p:nvSpPr>
          <p:cNvPr id="982234" name="Rectangle 218"/>
          <p:cNvSpPr>
            <a:spLocks noChangeArrowheads="1"/>
          </p:cNvSpPr>
          <p:nvPr/>
        </p:nvSpPr>
        <p:spPr bwMode="auto">
          <a:xfrm>
            <a:off x="3062288" y="4054475"/>
            <a:ext cx="5080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s</a:t>
            </a:r>
            <a:endParaRPr lang="en-US" sz="1800" b="0" i="1">
              <a:latin typeface="Arial" pitchFamily="34" charset="0"/>
            </a:endParaRPr>
          </a:p>
        </p:txBody>
      </p:sp>
      <p:sp>
        <p:nvSpPr>
          <p:cNvPr id="982235" name="Rectangle 219"/>
          <p:cNvSpPr>
            <a:spLocks noChangeArrowheads="1"/>
          </p:cNvSpPr>
          <p:nvPr/>
        </p:nvSpPr>
        <p:spPr bwMode="auto">
          <a:xfrm>
            <a:off x="3116263" y="4054475"/>
            <a:ext cx="2857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36" name="Rectangle 220"/>
          <p:cNvSpPr>
            <a:spLocks noChangeArrowheads="1"/>
          </p:cNvSpPr>
          <p:nvPr/>
        </p:nvSpPr>
        <p:spPr bwMode="auto">
          <a:xfrm>
            <a:off x="3143250" y="40544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37" name="Rectangle 221"/>
          <p:cNvSpPr>
            <a:spLocks noChangeArrowheads="1"/>
          </p:cNvSpPr>
          <p:nvPr/>
        </p:nvSpPr>
        <p:spPr bwMode="auto">
          <a:xfrm>
            <a:off x="3197225" y="4054475"/>
            <a:ext cx="33338"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38" name="Rectangle 222"/>
          <p:cNvSpPr>
            <a:spLocks noChangeArrowheads="1"/>
          </p:cNvSpPr>
          <p:nvPr/>
        </p:nvSpPr>
        <p:spPr bwMode="auto">
          <a:xfrm>
            <a:off x="3236913" y="4054475"/>
            <a:ext cx="2857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 </a:t>
            </a:r>
            <a:endParaRPr lang="en-US" sz="1800" b="0" i="1">
              <a:latin typeface="Arial" pitchFamily="34" charset="0"/>
            </a:endParaRPr>
          </a:p>
        </p:txBody>
      </p:sp>
      <p:sp>
        <p:nvSpPr>
          <p:cNvPr id="982239" name="Rectangle 223"/>
          <p:cNvSpPr>
            <a:spLocks noChangeArrowheads="1"/>
          </p:cNvSpPr>
          <p:nvPr/>
        </p:nvSpPr>
        <p:spPr bwMode="auto">
          <a:xfrm>
            <a:off x="3263900" y="405447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1</a:t>
            </a:r>
            <a:endParaRPr lang="en-US" sz="1800" b="0" i="1">
              <a:latin typeface="Arial" pitchFamily="34" charset="0"/>
            </a:endParaRPr>
          </a:p>
        </p:txBody>
      </p:sp>
      <p:sp>
        <p:nvSpPr>
          <p:cNvPr id="982240" name="Rectangle 224"/>
          <p:cNvSpPr>
            <a:spLocks noChangeArrowheads="1"/>
          </p:cNvSpPr>
          <p:nvPr/>
        </p:nvSpPr>
        <p:spPr bwMode="auto">
          <a:xfrm>
            <a:off x="2894013" y="4284663"/>
            <a:ext cx="7302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41" name="Rectangle 225"/>
          <p:cNvSpPr>
            <a:spLocks noChangeArrowheads="1"/>
          </p:cNvSpPr>
          <p:nvPr/>
        </p:nvSpPr>
        <p:spPr bwMode="auto">
          <a:xfrm>
            <a:off x="2970213" y="428466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42" name="Rectangle 226"/>
          <p:cNvSpPr>
            <a:spLocks noChangeArrowheads="1"/>
          </p:cNvSpPr>
          <p:nvPr/>
        </p:nvSpPr>
        <p:spPr bwMode="auto">
          <a:xfrm>
            <a:off x="3024188" y="428466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a</a:t>
            </a:r>
            <a:endParaRPr lang="en-US" sz="1800" b="0" i="1">
              <a:latin typeface="Arial" pitchFamily="34" charset="0"/>
            </a:endParaRPr>
          </a:p>
        </p:txBody>
      </p:sp>
      <p:sp>
        <p:nvSpPr>
          <p:cNvPr id="982243" name="Rectangle 227"/>
          <p:cNvSpPr>
            <a:spLocks noChangeArrowheads="1"/>
          </p:cNvSpPr>
          <p:nvPr/>
        </p:nvSpPr>
        <p:spPr bwMode="auto">
          <a:xfrm>
            <a:off x="3084513" y="428466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d</a:t>
            </a:r>
            <a:endParaRPr lang="en-US" sz="1800" b="0" i="1">
              <a:latin typeface="Arial" pitchFamily="34" charset="0"/>
            </a:endParaRPr>
          </a:p>
        </p:txBody>
      </p:sp>
      <p:sp>
        <p:nvSpPr>
          <p:cNvPr id="982244" name="Rectangle 228"/>
          <p:cNvSpPr>
            <a:spLocks noChangeArrowheads="1"/>
          </p:cNvSpPr>
          <p:nvPr/>
        </p:nvSpPr>
        <p:spPr bwMode="auto">
          <a:xfrm>
            <a:off x="2894013" y="4394200"/>
            <a:ext cx="33337"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45" name="Rectangle 229"/>
          <p:cNvSpPr>
            <a:spLocks noChangeArrowheads="1"/>
          </p:cNvSpPr>
          <p:nvPr/>
        </p:nvSpPr>
        <p:spPr bwMode="auto">
          <a:xfrm>
            <a:off x="2927350" y="4394200"/>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46" name="Rectangle 230"/>
          <p:cNvSpPr>
            <a:spLocks noChangeArrowheads="1"/>
          </p:cNvSpPr>
          <p:nvPr/>
        </p:nvSpPr>
        <p:spPr bwMode="auto">
          <a:xfrm>
            <a:off x="2986088" y="4394200"/>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g</a:t>
            </a:r>
            <a:endParaRPr lang="en-US" sz="1800" b="0" i="1">
              <a:latin typeface="Arial" pitchFamily="34" charset="0"/>
            </a:endParaRPr>
          </a:p>
        </p:txBody>
      </p:sp>
      <p:sp>
        <p:nvSpPr>
          <p:cNvPr id="982247" name="Rectangle 231"/>
          <p:cNvSpPr>
            <a:spLocks noChangeArrowheads="1"/>
          </p:cNvSpPr>
          <p:nvPr/>
        </p:nvSpPr>
        <p:spPr bwMode="auto">
          <a:xfrm>
            <a:off x="3040063" y="4394200"/>
            <a:ext cx="2222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i</a:t>
            </a:r>
            <a:endParaRPr lang="en-US" sz="1800" b="0" i="1">
              <a:latin typeface="Arial" pitchFamily="34" charset="0"/>
            </a:endParaRPr>
          </a:p>
        </p:txBody>
      </p:sp>
      <p:sp>
        <p:nvSpPr>
          <p:cNvPr id="982248" name="Rectangle 232"/>
          <p:cNvSpPr>
            <a:spLocks noChangeArrowheads="1"/>
          </p:cNvSpPr>
          <p:nvPr/>
        </p:nvSpPr>
        <p:spPr bwMode="auto">
          <a:xfrm>
            <a:off x="3062288" y="4394200"/>
            <a:ext cx="5080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s</a:t>
            </a:r>
            <a:endParaRPr lang="en-US" sz="1800" b="0" i="1">
              <a:latin typeface="Arial" pitchFamily="34" charset="0"/>
            </a:endParaRPr>
          </a:p>
        </p:txBody>
      </p:sp>
      <p:sp>
        <p:nvSpPr>
          <p:cNvPr id="982249" name="Rectangle 233"/>
          <p:cNvSpPr>
            <a:spLocks noChangeArrowheads="1"/>
          </p:cNvSpPr>
          <p:nvPr/>
        </p:nvSpPr>
        <p:spPr bwMode="auto">
          <a:xfrm>
            <a:off x="3116263" y="4394200"/>
            <a:ext cx="2857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50" name="Rectangle 234"/>
          <p:cNvSpPr>
            <a:spLocks noChangeArrowheads="1"/>
          </p:cNvSpPr>
          <p:nvPr/>
        </p:nvSpPr>
        <p:spPr bwMode="auto">
          <a:xfrm>
            <a:off x="3143250" y="4394200"/>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51" name="Rectangle 235"/>
          <p:cNvSpPr>
            <a:spLocks noChangeArrowheads="1"/>
          </p:cNvSpPr>
          <p:nvPr/>
        </p:nvSpPr>
        <p:spPr bwMode="auto">
          <a:xfrm>
            <a:off x="3197225" y="4394200"/>
            <a:ext cx="33338"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52" name="Rectangle 236"/>
          <p:cNvSpPr>
            <a:spLocks noChangeArrowheads="1"/>
          </p:cNvSpPr>
          <p:nvPr/>
        </p:nvSpPr>
        <p:spPr bwMode="auto">
          <a:xfrm>
            <a:off x="3236913" y="4394200"/>
            <a:ext cx="2857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 </a:t>
            </a:r>
            <a:endParaRPr lang="en-US" sz="1800" b="0" i="1">
              <a:latin typeface="Arial" pitchFamily="34" charset="0"/>
            </a:endParaRPr>
          </a:p>
        </p:txBody>
      </p:sp>
      <p:sp>
        <p:nvSpPr>
          <p:cNvPr id="982253" name="Rectangle 237"/>
          <p:cNvSpPr>
            <a:spLocks noChangeArrowheads="1"/>
          </p:cNvSpPr>
          <p:nvPr/>
        </p:nvSpPr>
        <p:spPr bwMode="auto">
          <a:xfrm>
            <a:off x="3263900" y="4394200"/>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2</a:t>
            </a:r>
            <a:endParaRPr lang="en-US" sz="1800" b="0" i="1">
              <a:latin typeface="Arial" pitchFamily="34" charset="0"/>
            </a:endParaRPr>
          </a:p>
        </p:txBody>
      </p:sp>
      <p:sp>
        <p:nvSpPr>
          <p:cNvPr id="982254" name="Rectangle 238"/>
          <p:cNvSpPr>
            <a:spLocks noChangeArrowheads="1"/>
          </p:cNvSpPr>
          <p:nvPr/>
        </p:nvSpPr>
        <p:spPr bwMode="auto">
          <a:xfrm>
            <a:off x="3268663" y="5556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1</a:t>
            </a:r>
            <a:endParaRPr lang="en-US" sz="1800" b="0" i="1">
              <a:latin typeface="Arial" pitchFamily="34" charset="0"/>
            </a:endParaRPr>
          </a:p>
        </p:txBody>
      </p:sp>
      <p:sp>
        <p:nvSpPr>
          <p:cNvPr id="982255" name="Rectangle 239"/>
          <p:cNvSpPr>
            <a:spLocks noChangeArrowheads="1"/>
          </p:cNvSpPr>
          <p:nvPr/>
        </p:nvSpPr>
        <p:spPr bwMode="auto">
          <a:xfrm>
            <a:off x="3324225" y="55562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6</a:t>
            </a:r>
            <a:endParaRPr lang="en-US" sz="1800" b="0" i="1">
              <a:latin typeface="Arial" pitchFamily="34" charset="0"/>
            </a:endParaRPr>
          </a:p>
        </p:txBody>
      </p:sp>
      <p:sp>
        <p:nvSpPr>
          <p:cNvPr id="982256" name="Rectangle 240"/>
          <p:cNvSpPr>
            <a:spLocks noChangeArrowheads="1"/>
          </p:cNvSpPr>
          <p:nvPr/>
        </p:nvSpPr>
        <p:spPr bwMode="auto">
          <a:xfrm>
            <a:off x="3594100" y="5646738"/>
            <a:ext cx="68263"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257" name="Rectangle 241"/>
          <p:cNvSpPr>
            <a:spLocks noChangeArrowheads="1"/>
          </p:cNvSpPr>
          <p:nvPr/>
        </p:nvSpPr>
        <p:spPr bwMode="auto">
          <a:xfrm>
            <a:off x="3660775" y="5646738"/>
            <a:ext cx="222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i</a:t>
            </a:r>
            <a:endParaRPr lang="en-US" sz="1800" b="0" i="1">
              <a:latin typeface="Arial" pitchFamily="34" charset="0"/>
            </a:endParaRPr>
          </a:p>
        </p:txBody>
      </p:sp>
      <p:sp>
        <p:nvSpPr>
          <p:cNvPr id="982258" name="Rectangle 242"/>
          <p:cNvSpPr>
            <a:spLocks noChangeArrowheads="1"/>
          </p:cNvSpPr>
          <p:nvPr/>
        </p:nvSpPr>
        <p:spPr bwMode="auto">
          <a:xfrm>
            <a:off x="3687763" y="56467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g</a:t>
            </a:r>
            <a:endParaRPr lang="en-US" sz="1800" b="0" i="1">
              <a:latin typeface="Arial" pitchFamily="34" charset="0"/>
            </a:endParaRPr>
          </a:p>
        </p:txBody>
      </p:sp>
      <p:sp>
        <p:nvSpPr>
          <p:cNvPr id="982259" name="Rectangle 243"/>
          <p:cNvSpPr>
            <a:spLocks noChangeArrowheads="1"/>
          </p:cNvSpPr>
          <p:nvPr/>
        </p:nvSpPr>
        <p:spPr bwMode="auto">
          <a:xfrm>
            <a:off x="3741738" y="564673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n</a:t>
            </a:r>
            <a:endParaRPr lang="en-US" sz="1800" b="0" i="1">
              <a:latin typeface="Arial" pitchFamily="34" charset="0"/>
            </a:endParaRPr>
          </a:p>
        </p:txBody>
      </p:sp>
      <p:sp>
        <p:nvSpPr>
          <p:cNvPr id="982260" name="Rectangle 244"/>
          <p:cNvSpPr>
            <a:spLocks noChangeArrowheads="1"/>
          </p:cNvSpPr>
          <p:nvPr/>
        </p:nvSpPr>
        <p:spPr bwMode="auto">
          <a:xfrm>
            <a:off x="3536950" y="57880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261" name="Rectangle 245"/>
          <p:cNvSpPr>
            <a:spLocks noChangeArrowheads="1"/>
          </p:cNvSpPr>
          <p:nvPr/>
        </p:nvSpPr>
        <p:spPr bwMode="auto">
          <a:xfrm>
            <a:off x="3594100" y="5788025"/>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x</a:t>
            </a:r>
            <a:endParaRPr lang="en-US" sz="1800" b="0" i="1">
              <a:latin typeface="Arial" pitchFamily="34" charset="0"/>
            </a:endParaRPr>
          </a:p>
        </p:txBody>
      </p:sp>
      <p:sp>
        <p:nvSpPr>
          <p:cNvPr id="982262" name="Rectangle 246"/>
          <p:cNvSpPr>
            <a:spLocks noChangeArrowheads="1"/>
          </p:cNvSpPr>
          <p:nvPr/>
        </p:nvSpPr>
        <p:spPr bwMode="auto">
          <a:xfrm>
            <a:off x="3644900" y="5788025"/>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263" name="Rectangle 247"/>
          <p:cNvSpPr>
            <a:spLocks noChangeArrowheads="1"/>
          </p:cNvSpPr>
          <p:nvPr/>
        </p:nvSpPr>
        <p:spPr bwMode="auto">
          <a:xfrm>
            <a:off x="3670300" y="57880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264" name="Rectangle 248"/>
          <p:cNvSpPr>
            <a:spLocks noChangeArrowheads="1"/>
          </p:cNvSpPr>
          <p:nvPr/>
        </p:nvSpPr>
        <p:spPr bwMode="auto">
          <a:xfrm>
            <a:off x="3730625" y="57880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n</a:t>
            </a:r>
            <a:endParaRPr lang="en-US" sz="1800" b="0" i="1">
              <a:latin typeface="Arial" pitchFamily="34" charset="0"/>
            </a:endParaRPr>
          </a:p>
        </p:txBody>
      </p:sp>
      <p:sp>
        <p:nvSpPr>
          <p:cNvPr id="982265" name="Rectangle 249"/>
          <p:cNvSpPr>
            <a:spLocks noChangeArrowheads="1"/>
          </p:cNvSpPr>
          <p:nvPr/>
        </p:nvSpPr>
        <p:spPr bwMode="auto">
          <a:xfrm>
            <a:off x="3786188" y="57880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66" name="Freeform 250"/>
          <p:cNvSpPr>
            <a:spLocks/>
          </p:cNvSpPr>
          <p:nvPr/>
        </p:nvSpPr>
        <p:spPr bwMode="auto">
          <a:xfrm>
            <a:off x="4595813" y="4641850"/>
            <a:ext cx="55562" cy="53975"/>
          </a:xfrm>
          <a:custGeom>
            <a:avLst/>
            <a:gdLst/>
            <a:ahLst/>
            <a:cxnLst>
              <a:cxn ang="0">
                <a:pos x="17" y="30"/>
              </a:cxn>
              <a:cxn ang="0">
                <a:pos x="20" y="30"/>
              </a:cxn>
              <a:cxn ang="0">
                <a:pos x="24" y="30"/>
              </a:cxn>
              <a:cxn ang="0">
                <a:pos x="24" y="30"/>
              </a:cxn>
              <a:cxn ang="0">
                <a:pos x="27" y="27"/>
              </a:cxn>
              <a:cxn ang="0">
                <a:pos x="27" y="27"/>
              </a:cxn>
              <a:cxn ang="0">
                <a:pos x="30" y="24"/>
              </a:cxn>
              <a:cxn ang="0">
                <a:pos x="30" y="24"/>
              </a:cxn>
              <a:cxn ang="0">
                <a:pos x="34" y="20"/>
              </a:cxn>
              <a:cxn ang="0">
                <a:pos x="34" y="17"/>
              </a:cxn>
              <a:cxn ang="0">
                <a:pos x="34" y="14"/>
              </a:cxn>
              <a:cxn ang="0">
                <a:pos x="34" y="14"/>
              </a:cxn>
              <a:cxn ang="0">
                <a:pos x="34" y="10"/>
              </a:cxn>
              <a:cxn ang="0">
                <a:pos x="30" y="7"/>
              </a:cxn>
              <a:cxn ang="0">
                <a:pos x="30" y="7"/>
              </a:cxn>
              <a:cxn ang="0">
                <a:pos x="27" y="4"/>
              </a:cxn>
              <a:cxn ang="0">
                <a:pos x="27" y="4"/>
              </a:cxn>
              <a:cxn ang="0">
                <a:pos x="24" y="0"/>
              </a:cxn>
              <a:cxn ang="0">
                <a:pos x="24" y="0"/>
              </a:cxn>
              <a:cxn ang="0">
                <a:pos x="20" y="0"/>
              </a:cxn>
              <a:cxn ang="0">
                <a:pos x="17" y="0"/>
              </a:cxn>
              <a:cxn ang="0">
                <a:pos x="13" y="0"/>
              </a:cxn>
              <a:cxn ang="0">
                <a:pos x="13" y="0"/>
              </a:cxn>
              <a:cxn ang="0">
                <a:pos x="10" y="0"/>
              </a:cxn>
              <a:cxn ang="0">
                <a:pos x="7" y="4"/>
              </a:cxn>
              <a:cxn ang="0">
                <a:pos x="7" y="4"/>
              </a:cxn>
              <a:cxn ang="0">
                <a:pos x="3" y="7"/>
              </a:cxn>
              <a:cxn ang="0">
                <a:pos x="3" y="7"/>
              </a:cxn>
              <a:cxn ang="0">
                <a:pos x="3" y="10"/>
              </a:cxn>
              <a:cxn ang="0">
                <a:pos x="3" y="14"/>
              </a:cxn>
              <a:cxn ang="0">
                <a:pos x="0" y="14"/>
              </a:cxn>
              <a:cxn ang="0">
                <a:pos x="3" y="17"/>
              </a:cxn>
              <a:cxn ang="0">
                <a:pos x="3" y="20"/>
              </a:cxn>
              <a:cxn ang="0">
                <a:pos x="3" y="24"/>
              </a:cxn>
              <a:cxn ang="0">
                <a:pos x="3" y="24"/>
              </a:cxn>
              <a:cxn ang="0">
                <a:pos x="7" y="27"/>
              </a:cxn>
              <a:cxn ang="0">
                <a:pos x="7" y="27"/>
              </a:cxn>
              <a:cxn ang="0">
                <a:pos x="10" y="30"/>
              </a:cxn>
              <a:cxn ang="0">
                <a:pos x="13" y="30"/>
              </a:cxn>
              <a:cxn ang="0">
                <a:pos x="13" y="30"/>
              </a:cxn>
              <a:cxn ang="0">
                <a:pos x="17" y="30"/>
              </a:cxn>
              <a:cxn ang="0">
                <a:pos x="17" y="30"/>
              </a:cxn>
            </a:cxnLst>
            <a:rect l="0" t="0" r="r" b="b"/>
            <a:pathLst>
              <a:path w="34" h="30">
                <a:moveTo>
                  <a:pt x="17" y="30"/>
                </a:moveTo>
                <a:lnTo>
                  <a:pt x="20" y="30"/>
                </a:lnTo>
                <a:lnTo>
                  <a:pt x="24" y="30"/>
                </a:lnTo>
                <a:lnTo>
                  <a:pt x="24" y="30"/>
                </a:lnTo>
                <a:lnTo>
                  <a:pt x="27" y="27"/>
                </a:lnTo>
                <a:lnTo>
                  <a:pt x="27" y="27"/>
                </a:lnTo>
                <a:lnTo>
                  <a:pt x="30" y="24"/>
                </a:lnTo>
                <a:lnTo>
                  <a:pt x="30" y="24"/>
                </a:lnTo>
                <a:lnTo>
                  <a:pt x="34" y="20"/>
                </a:lnTo>
                <a:lnTo>
                  <a:pt x="34" y="17"/>
                </a:lnTo>
                <a:lnTo>
                  <a:pt x="34" y="14"/>
                </a:lnTo>
                <a:lnTo>
                  <a:pt x="34" y="14"/>
                </a:lnTo>
                <a:lnTo>
                  <a:pt x="34" y="10"/>
                </a:lnTo>
                <a:lnTo>
                  <a:pt x="30" y="7"/>
                </a:lnTo>
                <a:lnTo>
                  <a:pt x="30" y="7"/>
                </a:lnTo>
                <a:lnTo>
                  <a:pt x="27" y="4"/>
                </a:lnTo>
                <a:lnTo>
                  <a:pt x="27" y="4"/>
                </a:lnTo>
                <a:lnTo>
                  <a:pt x="24" y="0"/>
                </a:lnTo>
                <a:lnTo>
                  <a:pt x="24" y="0"/>
                </a:lnTo>
                <a:lnTo>
                  <a:pt x="20" y="0"/>
                </a:lnTo>
                <a:lnTo>
                  <a:pt x="17" y="0"/>
                </a:lnTo>
                <a:lnTo>
                  <a:pt x="13" y="0"/>
                </a:lnTo>
                <a:lnTo>
                  <a:pt x="13" y="0"/>
                </a:lnTo>
                <a:lnTo>
                  <a:pt x="10" y="0"/>
                </a:lnTo>
                <a:lnTo>
                  <a:pt x="7" y="4"/>
                </a:lnTo>
                <a:lnTo>
                  <a:pt x="7" y="4"/>
                </a:lnTo>
                <a:lnTo>
                  <a:pt x="3" y="7"/>
                </a:lnTo>
                <a:lnTo>
                  <a:pt x="3" y="7"/>
                </a:lnTo>
                <a:lnTo>
                  <a:pt x="3" y="10"/>
                </a:lnTo>
                <a:lnTo>
                  <a:pt x="3" y="14"/>
                </a:lnTo>
                <a:lnTo>
                  <a:pt x="0" y="14"/>
                </a:lnTo>
                <a:lnTo>
                  <a:pt x="3" y="17"/>
                </a:lnTo>
                <a:lnTo>
                  <a:pt x="3" y="20"/>
                </a:lnTo>
                <a:lnTo>
                  <a:pt x="3" y="24"/>
                </a:lnTo>
                <a:lnTo>
                  <a:pt x="3" y="24"/>
                </a:lnTo>
                <a:lnTo>
                  <a:pt x="7" y="27"/>
                </a:lnTo>
                <a:lnTo>
                  <a:pt x="7" y="27"/>
                </a:lnTo>
                <a:lnTo>
                  <a:pt x="10" y="30"/>
                </a:lnTo>
                <a:lnTo>
                  <a:pt x="13" y="30"/>
                </a:lnTo>
                <a:lnTo>
                  <a:pt x="13" y="30"/>
                </a:lnTo>
                <a:lnTo>
                  <a:pt x="17" y="30"/>
                </a:lnTo>
                <a:lnTo>
                  <a:pt x="17" y="30"/>
                </a:lnTo>
                <a:close/>
              </a:path>
            </a:pathLst>
          </a:custGeom>
          <a:solidFill>
            <a:srgbClr val="000000"/>
          </a:solidFill>
          <a:ln w="9525">
            <a:noFill/>
            <a:round/>
            <a:headEnd/>
            <a:tailEnd/>
          </a:ln>
        </p:spPr>
        <p:txBody>
          <a:bodyPr/>
          <a:lstStyle/>
          <a:p>
            <a:endParaRPr lang="en-US"/>
          </a:p>
        </p:txBody>
      </p:sp>
      <p:sp>
        <p:nvSpPr>
          <p:cNvPr id="982267" name="Line 251"/>
          <p:cNvSpPr>
            <a:spLocks noChangeShapeType="1"/>
          </p:cNvSpPr>
          <p:nvPr/>
        </p:nvSpPr>
        <p:spPr bwMode="auto">
          <a:xfrm flipH="1">
            <a:off x="8066088" y="4725988"/>
            <a:ext cx="174625" cy="1587"/>
          </a:xfrm>
          <a:prstGeom prst="line">
            <a:avLst/>
          </a:prstGeom>
          <a:noFill/>
          <a:ln w="20638">
            <a:solidFill>
              <a:srgbClr val="000000"/>
            </a:solidFill>
            <a:round/>
            <a:headEnd/>
            <a:tailEnd/>
          </a:ln>
        </p:spPr>
        <p:txBody>
          <a:bodyPr/>
          <a:lstStyle/>
          <a:p>
            <a:endParaRPr lang="en-US"/>
          </a:p>
        </p:txBody>
      </p:sp>
      <p:sp>
        <p:nvSpPr>
          <p:cNvPr id="982268" name="Rectangle 252"/>
          <p:cNvSpPr>
            <a:spLocks noChangeArrowheads="1"/>
          </p:cNvSpPr>
          <p:nvPr/>
        </p:nvSpPr>
        <p:spPr bwMode="auto">
          <a:xfrm>
            <a:off x="2894013" y="4624388"/>
            <a:ext cx="952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W</a:t>
            </a:r>
            <a:endParaRPr lang="en-US" sz="1800" b="0" i="1">
              <a:latin typeface="Arial" pitchFamily="34" charset="0"/>
            </a:endParaRPr>
          </a:p>
        </p:txBody>
      </p:sp>
      <p:sp>
        <p:nvSpPr>
          <p:cNvPr id="982269" name="Rectangle 253"/>
          <p:cNvSpPr>
            <a:spLocks noChangeArrowheads="1"/>
          </p:cNvSpPr>
          <p:nvPr/>
        </p:nvSpPr>
        <p:spPr bwMode="auto">
          <a:xfrm>
            <a:off x="2990850" y="4624388"/>
            <a:ext cx="33338"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70" name="Rectangle 254"/>
          <p:cNvSpPr>
            <a:spLocks noChangeArrowheads="1"/>
          </p:cNvSpPr>
          <p:nvPr/>
        </p:nvSpPr>
        <p:spPr bwMode="auto">
          <a:xfrm>
            <a:off x="3024188" y="4624388"/>
            <a:ext cx="2222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i</a:t>
            </a:r>
            <a:endParaRPr lang="en-US" sz="1800" b="0" i="1">
              <a:latin typeface="Arial" pitchFamily="34" charset="0"/>
            </a:endParaRPr>
          </a:p>
        </p:txBody>
      </p:sp>
      <p:sp>
        <p:nvSpPr>
          <p:cNvPr id="982271" name="Rectangle 255"/>
          <p:cNvSpPr>
            <a:spLocks noChangeArrowheads="1"/>
          </p:cNvSpPr>
          <p:nvPr/>
        </p:nvSpPr>
        <p:spPr bwMode="auto">
          <a:xfrm>
            <a:off x="3046413" y="4624388"/>
            <a:ext cx="2857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72" name="Rectangle 256"/>
          <p:cNvSpPr>
            <a:spLocks noChangeArrowheads="1"/>
          </p:cNvSpPr>
          <p:nvPr/>
        </p:nvSpPr>
        <p:spPr bwMode="auto">
          <a:xfrm>
            <a:off x="3073400" y="4624388"/>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73" name="Rectangle 257"/>
          <p:cNvSpPr>
            <a:spLocks noChangeArrowheads="1"/>
          </p:cNvSpPr>
          <p:nvPr/>
        </p:nvSpPr>
        <p:spPr bwMode="auto">
          <a:xfrm>
            <a:off x="2894013" y="4738688"/>
            <a:ext cx="33337"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74" name="Rectangle 258"/>
          <p:cNvSpPr>
            <a:spLocks noChangeArrowheads="1"/>
          </p:cNvSpPr>
          <p:nvPr/>
        </p:nvSpPr>
        <p:spPr bwMode="auto">
          <a:xfrm>
            <a:off x="2927350" y="4738688"/>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75" name="Rectangle 259"/>
          <p:cNvSpPr>
            <a:spLocks noChangeArrowheads="1"/>
          </p:cNvSpPr>
          <p:nvPr/>
        </p:nvSpPr>
        <p:spPr bwMode="auto">
          <a:xfrm>
            <a:off x="2986088" y="4738688"/>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g</a:t>
            </a:r>
            <a:endParaRPr lang="en-US" sz="1800" b="0" i="1">
              <a:latin typeface="Arial" pitchFamily="34" charset="0"/>
            </a:endParaRPr>
          </a:p>
        </p:txBody>
      </p:sp>
      <p:sp>
        <p:nvSpPr>
          <p:cNvPr id="982276" name="Rectangle 260"/>
          <p:cNvSpPr>
            <a:spLocks noChangeArrowheads="1"/>
          </p:cNvSpPr>
          <p:nvPr/>
        </p:nvSpPr>
        <p:spPr bwMode="auto">
          <a:xfrm>
            <a:off x="3040063" y="4738688"/>
            <a:ext cx="2222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i</a:t>
            </a:r>
            <a:endParaRPr lang="en-US" sz="1800" b="0" i="1">
              <a:latin typeface="Arial" pitchFamily="34" charset="0"/>
            </a:endParaRPr>
          </a:p>
        </p:txBody>
      </p:sp>
      <p:sp>
        <p:nvSpPr>
          <p:cNvPr id="982277" name="Rectangle 261"/>
          <p:cNvSpPr>
            <a:spLocks noChangeArrowheads="1"/>
          </p:cNvSpPr>
          <p:nvPr/>
        </p:nvSpPr>
        <p:spPr bwMode="auto">
          <a:xfrm>
            <a:off x="3062288" y="4738688"/>
            <a:ext cx="5080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s</a:t>
            </a:r>
            <a:endParaRPr lang="en-US" sz="1800" b="0" i="1">
              <a:latin typeface="Arial" pitchFamily="34" charset="0"/>
            </a:endParaRPr>
          </a:p>
        </p:txBody>
      </p:sp>
      <p:sp>
        <p:nvSpPr>
          <p:cNvPr id="982278" name="Rectangle 262"/>
          <p:cNvSpPr>
            <a:spLocks noChangeArrowheads="1"/>
          </p:cNvSpPr>
          <p:nvPr/>
        </p:nvSpPr>
        <p:spPr bwMode="auto">
          <a:xfrm>
            <a:off x="3116263" y="4738688"/>
            <a:ext cx="2857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79" name="Rectangle 263"/>
          <p:cNvSpPr>
            <a:spLocks noChangeArrowheads="1"/>
          </p:cNvSpPr>
          <p:nvPr/>
        </p:nvSpPr>
        <p:spPr bwMode="auto">
          <a:xfrm>
            <a:off x="3143250" y="4738688"/>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80" name="Rectangle 264"/>
          <p:cNvSpPr>
            <a:spLocks noChangeArrowheads="1"/>
          </p:cNvSpPr>
          <p:nvPr/>
        </p:nvSpPr>
        <p:spPr bwMode="auto">
          <a:xfrm>
            <a:off x="3197225" y="4738688"/>
            <a:ext cx="33338"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81" name="Rectangle 265"/>
          <p:cNvSpPr>
            <a:spLocks noChangeArrowheads="1"/>
          </p:cNvSpPr>
          <p:nvPr/>
        </p:nvSpPr>
        <p:spPr bwMode="auto">
          <a:xfrm>
            <a:off x="2894013" y="4962525"/>
            <a:ext cx="952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W</a:t>
            </a:r>
            <a:endParaRPr lang="en-US" sz="1800" b="0" i="1">
              <a:latin typeface="Arial" pitchFamily="34" charset="0"/>
            </a:endParaRPr>
          </a:p>
        </p:txBody>
      </p:sp>
      <p:sp>
        <p:nvSpPr>
          <p:cNvPr id="982282" name="Rectangle 266"/>
          <p:cNvSpPr>
            <a:spLocks noChangeArrowheads="1"/>
          </p:cNvSpPr>
          <p:nvPr/>
        </p:nvSpPr>
        <p:spPr bwMode="auto">
          <a:xfrm>
            <a:off x="2990850" y="4962525"/>
            <a:ext cx="33338"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r</a:t>
            </a:r>
            <a:endParaRPr lang="en-US" sz="1800" b="0" i="1">
              <a:latin typeface="Arial" pitchFamily="34" charset="0"/>
            </a:endParaRPr>
          </a:p>
        </p:txBody>
      </p:sp>
      <p:sp>
        <p:nvSpPr>
          <p:cNvPr id="982283" name="Rectangle 267"/>
          <p:cNvSpPr>
            <a:spLocks noChangeArrowheads="1"/>
          </p:cNvSpPr>
          <p:nvPr/>
        </p:nvSpPr>
        <p:spPr bwMode="auto">
          <a:xfrm>
            <a:off x="3024188" y="4962525"/>
            <a:ext cx="2222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i</a:t>
            </a:r>
            <a:endParaRPr lang="en-US" sz="1800" b="0" i="1">
              <a:latin typeface="Arial" pitchFamily="34" charset="0"/>
            </a:endParaRPr>
          </a:p>
        </p:txBody>
      </p:sp>
      <p:sp>
        <p:nvSpPr>
          <p:cNvPr id="982284" name="Rectangle 268"/>
          <p:cNvSpPr>
            <a:spLocks noChangeArrowheads="1"/>
          </p:cNvSpPr>
          <p:nvPr/>
        </p:nvSpPr>
        <p:spPr bwMode="auto">
          <a:xfrm>
            <a:off x="3046413" y="4962525"/>
            <a:ext cx="28575"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85" name="Rectangle 269"/>
          <p:cNvSpPr>
            <a:spLocks noChangeArrowheads="1"/>
          </p:cNvSpPr>
          <p:nvPr/>
        </p:nvSpPr>
        <p:spPr bwMode="auto">
          <a:xfrm>
            <a:off x="3073400" y="4962525"/>
            <a:ext cx="57150" cy="122238"/>
          </a:xfrm>
          <a:prstGeom prst="rect">
            <a:avLst/>
          </a:prstGeom>
          <a:noFill/>
          <a:ln w="9525">
            <a:noFill/>
            <a:miter lim="800000"/>
            <a:headEnd/>
            <a:tailEnd/>
          </a:ln>
        </p:spPr>
        <p:txBody>
          <a:bodyPr wrap="none" lIns="0" tIns="0" rIns="0" bIns="0">
            <a:spAutoFit/>
          </a:bodyPr>
          <a:lstStyle/>
          <a:p>
            <a:r>
              <a:rPr lang="en-US" sz="800" b="0">
                <a:latin typeface="Arial" pitchFamily="34" charset="0"/>
              </a:rPr>
              <a:t>e</a:t>
            </a:r>
            <a:endParaRPr lang="en-US" sz="1800" b="0" i="1">
              <a:latin typeface="Arial" pitchFamily="34" charset="0"/>
            </a:endParaRPr>
          </a:p>
        </p:txBody>
      </p:sp>
      <p:sp>
        <p:nvSpPr>
          <p:cNvPr id="982286" name="Rectangle 270"/>
          <p:cNvSpPr>
            <a:spLocks noChangeArrowheads="1"/>
          </p:cNvSpPr>
          <p:nvPr/>
        </p:nvSpPr>
        <p:spPr bwMode="auto">
          <a:xfrm>
            <a:off x="2894013" y="507841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d</a:t>
            </a:r>
            <a:endParaRPr lang="en-US" sz="1800" b="0" i="1">
              <a:latin typeface="Arial" pitchFamily="34" charset="0"/>
            </a:endParaRPr>
          </a:p>
        </p:txBody>
      </p:sp>
      <p:sp>
        <p:nvSpPr>
          <p:cNvPr id="982287" name="Rectangle 271"/>
          <p:cNvSpPr>
            <a:spLocks noChangeArrowheads="1"/>
          </p:cNvSpPr>
          <p:nvPr/>
        </p:nvSpPr>
        <p:spPr bwMode="auto">
          <a:xfrm>
            <a:off x="2952750" y="507841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a</a:t>
            </a:r>
            <a:endParaRPr lang="en-US" sz="1800" b="0" i="1">
              <a:latin typeface="Arial" pitchFamily="34" charset="0"/>
            </a:endParaRPr>
          </a:p>
        </p:txBody>
      </p:sp>
      <p:sp>
        <p:nvSpPr>
          <p:cNvPr id="982288" name="Rectangle 272"/>
          <p:cNvSpPr>
            <a:spLocks noChangeArrowheads="1"/>
          </p:cNvSpPr>
          <p:nvPr/>
        </p:nvSpPr>
        <p:spPr bwMode="auto">
          <a:xfrm>
            <a:off x="3008313" y="5078413"/>
            <a:ext cx="28575"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t</a:t>
            </a:r>
            <a:endParaRPr lang="en-US" sz="1800" b="0" i="1">
              <a:latin typeface="Arial" pitchFamily="34" charset="0"/>
            </a:endParaRPr>
          </a:p>
        </p:txBody>
      </p:sp>
      <p:sp>
        <p:nvSpPr>
          <p:cNvPr id="982289" name="Rectangle 273"/>
          <p:cNvSpPr>
            <a:spLocks noChangeArrowheads="1"/>
          </p:cNvSpPr>
          <p:nvPr/>
        </p:nvSpPr>
        <p:spPr bwMode="auto">
          <a:xfrm>
            <a:off x="3035300" y="5078413"/>
            <a:ext cx="57150" cy="122237"/>
          </a:xfrm>
          <a:prstGeom prst="rect">
            <a:avLst/>
          </a:prstGeom>
          <a:noFill/>
          <a:ln w="9525">
            <a:noFill/>
            <a:miter lim="800000"/>
            <a:headEnd/>
            <a:tailEnd/>
          </a:ln>
        </p:spPr>
        <p:txBody>
          <a:bodyPr wrap="none" lIns="0" tIns="0" rIns="0" bIns="0">
            <a:spAutoFit/>
          </a:bodyPr>
          <a:lstStyle/>
          <a:p>
            <a:r>
              <a:rPr lang="en-US" sz="800" b="0">
                <a:latin typeface="Arial" pitchFamily="34" charset="0"/>
              </a:rPr>
              <a:t>a</a:t>
            </a:r>
            <a:endParaRPr lang="en-US" sz="1800" b="0" i="1">
              <a:latin typeface="Arial" pitchFamily="34" charset="0"/>
            </a:endParaRPr>
          </a:p>
        </p:txBody>
      </p:sp>
      <p:sp>
        <p:nvSpPr>
          <p:cNvPr id="982290" name="Freeform 274"/>
          <p:cNvSpPr>
            <a:spLocks/>
          </p:cNvSpPr>
          <p:nvPr/>
        </p:nvSpPr>
        <p:spPr bwMode="auto">
          <a:xfrm>
            <a:off x="2622550" y="4979988"/>
            <a:ext cx="6445250" cy="1763712"/>
          </a:xfrm>
          <a:custGeom>
            <a:avLst/>
            <a:gdLst/>
            <a:ahLst/>
            <a:cxnLst>
              <a:cxn ang="0">
                <a:pos x="117" y="61"/>
              </a:cxn>
              <a:cxn ang="0">
                <a:pos x="0" y="61"/>
              </a:cxn>
              <a:cxn ang="0">
                <a:pos x="0" y="976"/>
              </a:cxn>
              <a:cxn ang="0">
                <a:pos x="3977" y="976"/>
              </a:cxn>
              <a:cxn ang="0">
                <a:pos x="3977" y="0"/>
              </a:cxn>
              <a:cxn ang="0">
                <a:pos x="3906" y="0"/>
              </a:cxn>
            </a:cxnLst>
            <a:rect l="0" t="0" r="r" b="b"/>
            <a:pathLst>
              <a:path w="3977" h="976">
                <a:moveTo>
                  <a:pt x="117" y="61"/>
                </a:moveTo>
                <a:lnTo>
                  <a:pt x="0" y="61"/>
                </a:lnTo>
                <a:lnTo>
                  <a:pt x="0" y="976"/>
                </a:lnTo>
                <a:lnTo>
                  <a:pt x="3977" y="976"/>
                </a:lnTo>
                <a:lnTo>
                  <a:pt x="3977" y="0"/>
                </a:lnTo>
                <a:lnTo>
                  <a:pt x="3906" y="0"/>
                </a:lnTo>
              </a:path>
            </a:pathLst>
          </a:custGeom>
          <a:noFill/>
          <a:ln w="20638">
            <a:solidFill>
              <a:srgbClr val="000000"/>
            </a:solidFill>
            <a:prstDash val="solid"/>
            <a:round/>
            <a:headEnd/>
            <a:tailEnd/>
          </a:ln>
        </p:spPr>
        <p:txBody>
          <a:bodyPr/>
          <a:lstStyle/>
          <a:p>
            <a:endParaRPr lang="en-US"/>
          </a:p>
        </p:txBody>
      </p:sp>
      <p:sp>
        <p:nvSpPr>
          <p:cNvPr id="982291" name="Rectangle 275"/>
          <p:cNvSpPr>
            <a:spLocks noChangeArrowheads="1"/>
          </p:cNvSpPr>
          <p:nvPr/>
        </p:nvSpPr>
        <p:spPr bwMode="auto">
          <a:xfrm>
            <a:off x="7788275" y="4598988"/>
            <a:ext cx="730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292" name="Rectangle 276"/>
          <p:cNvSpPr>
            <a:spLocks noChangeArrowheads="1"/>
          </p:cNvSpPr>
          <p:nvPr/>
        </p:nvSpPr>
        <p:spPr bwMode="auto">
          <a:xfrm>
            <a:off x="7864475" y="459898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293" name="Rectangle 277"/>
          <p:cNvSpPr>
            <a:spLocks noChangeArrowheads="1"/>
          </p:cNvSpPr>
          <p:nvPr/>
        </p:nvSpPr>
        <p:spPr bwMode="auto">
          <a:xfrm>
            <a:off x="7920038" y="459898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94" name="Rectangle 278"/>
          <p:cNvSpPr>
            <a:spLocks noChangeArrowheads="1"/>
          </p:cNvSpPr>
          <p:nvPr/>
        </p:nvSpPr>
        <p:spPr bwMode="auto">
          <a:xfrm>
            <a:off x="7974013" y="4598988"/>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95" name="Rectangle 279"/>
          <p:cNvSpPr>
            <a:spLocks noChangeArrowheads="1"/>
          </p:cNvSpPr>
          <p:nvPr/>
        </p:nvSpPr>
        <p:spPr bwMode="auto">
          <a:xfrm>
            <a:off x="7821613" y="4714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d</a:t>
            </a:r>
            <a:endParaRPr lang="en-US" sz="1800" b="0" i="1">
              <a:latin typeface="Arial" pitchFamily="34" charset="0"/>
            </a:endParaRPr>
          </a:p>
        </p:txBody>
      </p:sp>
      <p:sp>
        <p:nvSpPr>
          <p:cNvPr id="982296" name="Rectangle 280"/>
          <p:cNvSpPr>
            <a:spLocks noChangeArrowheads="1"/>
          </p:cNvSpPr>
          <p:nvPr/>
        </p:nvSpPr>
        <p:spPr bwMode="auto">
          <a:xfrm>
            <a:off x="7877175" y="4714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97" name="Rectangle 281"/>
          <p:cNvSpPr>
            <a:spLocks noChangeArrowheads="1"/>
          </p:cNvSpPr>
          <p:nvPr/>
        </p:nvSpPr>
        <p:spPr bwMode="auto">
          <a:xfrm>
            <a:off x="7935913" y="4714875"/>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298" name="Rectangle 282"/>
          <p:cNvSpPr>
            <a:spLocks noChangeArrowheads="1"/>
          </p:cNvSpPr>
          <p:nvPr/>
        </p:nvSpPr>
        <p:spPr bwMode="auto">
          <a:xfrm>
            <a:off x="7964488" y="47148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299" name="Rectangle 283"/>
          <p:cNvSpPr>
            <a:spLocks noChangeArrowheads="1"/>
          </p:cNvSpPr>
          <p:nvPr/>
        </p:nvSpPr>
        <p:spPr bwMode="auto">
          <a:xfrm>
            <a:off x="4929188" y="510857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1</a:t>
            </a:r>
            <a:endParaRPr lang="en-US" sz="1800" b="0" i="1">
              <a:latin typeface="Arial" pitchFamily="34" charset="0"/>
            </a:endParaRPr>
          </a:p>
        </p:txBody>
      </p:sp>
      <p:sp>
        <p:nvSpPr>
          <p:cNvPr id="982300" name="Rectangle 284"/>
          <p:cNvSpPr>
            <a:spLocks noChangeArrowheads="1"/>
          </p:cNvSpPr>
          <p:nvPr/>
        </p:nvSpPr>
        <p:spPr bwMode="auto">
          <a:xfrm>
            <a:off x="5657850" y="4545013"/>
            <a:ext cx="68263"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301" name="Rectangle 285"/>
          <p:cNvSpPr>
            <a:spLocks noChangeArrowheads="1"/>
          </p:cNvSpPr>
          <p:nvPr/>
        </p:nvSpPr>
        <p:spPr bwMode="auto">
          <a:xfrm>
            <a:off x="5727700" y="4545013"/>
            <a:ext cx="57150"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L</a:t>
            </a:r>
            <a:endParaRPr lang="en-US" sz="1800" b="0" i="1">
              <a:latin typeface="Arial" pitchFamily="34" charset="0"/>
            </a:endParaRPr>
          </a:p>
        </p:txBody>
      </p:sp>
      <p:sp>
        <p:nvSpPr>
          <p:cNvPr id="982302" name="Rectangle 286"/>
          <p:cNvSpPr>
            <a:spLocks noChangeArrowheads="1"/>
          </p:cNvSpPr>
          <p:nvPr/>
        </p:nvSpPr>
        <p:spPr bwMode="auto">
          <a:xfrm>
            <a:off x="5783263" y="4545013"/>
            <a:ext cx="73025"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303" name="Rectangle 287"/>
          <p:cNvSpPr>
            <a:spLocks noChangeArrowheads="1"/>
          </p:cNvSpPr>
          <p:nvPr/>
        </p:nvSpPr>
        <p:spPr bwMode="auto">
          <a:xfrm>
            <a:off x="5581650" y="4654550"/>
            <a:ext cx="33338"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304" name="Rectangle 288"/>
          <p:cNvSpPr>
            <a:spLocks noChangeArrowheads="1"/>
          </p:cNvSpPr>
          <p:nvPr/>
        </p:nvSpPr>
        <p:spPr bwMode="auto">
          <a:xfrm>
            <a:off x="5613400"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305" name="Rectangle 289"/>
          <p:cNvSpPr>
            <a:spLocks noChangeArrowheads="1"/>
          </p:cNvSpPr>
          <p:nvPr/>
        </p:nvSpPr>
        <p:spPr bwMode="auto">
          <a:xfrm>
            <a:off x="5667375" y="4654550"/>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s</a:t>
            </a:r>
            <a:endParaRPr lang="en-US" sz="1800" b="0" i="1">
              <a:latin typeface="Arial" pitchFamily="34" charset="0"/>
            </a:endParaRPr>
          </a:p>
        </p:txBody>
      </p:sp>
      <p:sp>
        <p:nvSpPr>
          <p:cNvPr id="982306" name="Rectangle 290"/>
          <p:cNvSpPr>
            <a:spLocks noChangeArrowheads="1"/>
          </p:cNvSpPr>
          <p:nvPr/>
        </p:nvSpPr>
        <p:spPr bwMode="auto">
          <a:xfrm>
            <a:off x="5722938" y="46545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307" name="Rectangle 291"/>
          <p:cNvSpPr>
            <a:spLocks noChangeArrowheads="1"/>
          </p:cNvSpPr>
          <p:nvPr/>
        </p:nvSpPr>
        <p:spPr bwMode="auto">
          <a:xfrm>
            <a:off x="5775325" y="4654550"/>
            <a:ext cx="2222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l</a:t>
            </a:r>
            <a:endParaRPr lang="en-US" sz="1800" b="0" i="1">
              <a:latin typeface="Arial" pitchFamily="34" charset="0"/>
            </a:endParaRPr>
          </a:p>
        </p:txBody>
      </p:sp>
      <p:sp>
        <p:nvSpPr>
          <p:cNvPr id="982308" name="Rectangle 292"/>
          <p:cNvSpPr>
            <a:spLocks noChangeArrowheads="1"/>
          </p:cNvSpPr>
          <p:nvPr/>
        </p:nvSpPr>
        <p:spPr bwMode="auto">
          <a:xfrm>
            <a:off x="5799138" y="4654550"/>
            <a:ext cx="2857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t</a:t>
            </a:r>
            <a:endParaRPr lang="en-US" sz="1800" b="0" i="1">
              <a:latin typeface="Arial" pitchFamily="34" charset="0"/>
            </a:endParaRPr>
          </a:p>
        </p:txBody>
      </p:sp>
      <p:sp>
        <p:nvSpPr>
          <p:cNvPr id="982309" name="Rectangle 293"/>
          <p:cNvSpPr>
            <a:spLocks noChangeArrowheads="1"/>
          </p:cNvSpPr>
          <p:nvPr/>
        </p:nvSpPr>
        <p:spPr bwMode="auto">
          <a:xfrm>
            <a:off x="4938713" y="4738688"/>
            <a:ext cx="84137" cy="122237"/>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M</a:t>
            </a:r>
            <a:endParaRPr lang="en-US" sz="1800" b="0" i="1">
              <a:latin typeface="Arial" pitchFamily="34" charset="0"/>
            </a:endParaRPr>
          </a:p>
        </p:txBody>
      </p:sp>
      <p:sp>
        <p:nvSpPr>
          <p:cNvPr id="982310" name="Rectangle 294"/>
          <p:cNvSpPr>
            <a:spLocks noChangeArrowheads="1"/>
          </p:cNvSpPr>
          <p:nvPr/>
        </p:nvSpPr>
        <p:spPr bwMode="auto">
          <a:xfrm>
            <a:off x="4956175" y="4848225"/>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311" name="Rectangle 295"/>
          <p:cNvSpPr>
            <a:spLocks noChangeArrowheads="1"/>
          </p:cNvSpPr>
          <p:nvPr/>
        </p:nvSpPr>
        <p:spPr bwMode="auto">
          <a:xfrm>
            <a:off x="4956175" y="4962525"/>
            <a:ext cx="5080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x</a:t>
            </a:r>
            <a:endParaRPr lang="en-US" sz="1800" b="0" i="1">
              <a:latin typeface="Arial" pitchFamily="34" charset="0"/>
            </a:endParaRPr>
          </a:p>
        </p:txBody>
      </p:sp>
      <p:sp>
        <p:nvSpPr>
          <p:cNvPr id="982312" name="Rectangle 296"/>
          <p:cNvSpPr>
            <a:spLocks noChangeArrowheads="1"/>
          </p:cNvSpPr>
          <p:nvPr/>
        </p:nvSpPr>
        <p:spPr bwMode="auto">
          <a:xfrm>
            <a:off x="5362575" y="4508500"/>
            <a:ext cx="68263"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A</a:t>
            </a:r>
            <a:endParaRPr lang="en-US" sz="1800" b="0" i="1">
              <a:latin typeface="Arial" pitchFamily="34" charset="0"/>
            </a:endParaRPr>
          </a:p>
        </p:txBody>
      </p:sp>
      <p:sp>
        <p:nvSpPr>
          <p:cNvPr id="982313" name="Rectangle 297"/>
          <p:cNvSpPr>
            <a:spLocks noChangeArrowheads="1"/>
          </p:cNvSpPr>
          <p:nvPr/>
        </p:nvSpPr>
        <p:spPr bwMode="auto">
          <a:xfrm>
            <a:off x="5434013" y="450850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L</a:t>
            </a:r>
            <a:endParaRPr lang="en-US" sz="1800" b="0" i="1">
              <a:latin typeface="Arial" pitchFamily="34" charset="0"/>
            </a:endParaRPr>
          </a:p>
        </p:txBody>
      </p:sp>
      <p:sp>
        <p:nvSpPr>
          <p:cNvPr id="982314" name="Rectangle 298"/>
          <p:cNvSpPr>
            <a:spLocks noChangeArrowheads="1"/>
          </p:cNvSpPr>
          <p:nvPr/>
        </p:nvSpPr>
        <p:spPr bwMode="auto">
          <a:xfrm>
            <a:off x="5487988" y="4508500"/>
            <a:ext cx="73025"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U</a:t>
            </a:r>
            <a:endParaRPr lang="en-US" sz="1800" b="0" i="1">
              <a:latin typeface="Arial" pitchFamily="34" charset="0"/>
            </a:endParaRPr>
          </a:p>
        </p:txBody>
      </p:sp>
      <p:sp>
        <p:nvSpPr>
          <p:cNvPr id="982315" name="Rectangle 299"/>
          <p:cNvSpPr>
            <a:spLocks noChangeArrowheads="1"/>
          </p:cNvSpPr>
          <p:nvPr/>
        </p:nvSpPr>
        <p:spPr bwMode="auto">
          <a:xfrm>
            <a:off x="5635625" y="4362450"/>
            <a:ext cx="61913"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Z</a:t>
            </a:r>
            <a:endParaRPr lang="en-US" sz="1800" b="0" i="1">
              <a:latin typeface="Arial" pitchFamily="34" charset="0"/>
            </a:endParaRPr>
          </a:p>
        </p:txBody>
      </p:sp>
      <p:sp>
        <p:nvSpPr>
          <p:cNvPr id="982316" name="Rectangle 300"/>
          <p:cNvSpPr>
            <a:spLocks noChangeArrowheads="1"/>
          </p:cNvSpPr>
          <p:nvPr/>
        </p:nvSpPr>
        <p:spPr bwMode="auto">
          <a:xfrm>
            <a:off x="5694363" y="43624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e</a:t>
            </a:r>
            <a:endParaRPr lang="en-US" sz="1800" b="0" i="1">
              <a:latin typeface="Arial" pitchFamily="34" charset="0"/>
            </a:endParaRPr>
          </a:p>
        </p:txBody>
      </p:sp>
      <p:sp>
        <p:nvSpPr>
          <p:cNvPr id="982317" name="Rectangle 301"/>
          <p:cNvSpPr>
            <a:spLocks noChangeArrowheads="1"/>
          </p:cNvSpPr>
          <p:nvPr/>
        </p:nvSpPr>
        <p:spPr bwMode="auto">
          <a:xfrm>
            <a:off x="5754688" y="4362450"/>
            <a:ext cx="33337"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r</a:t>
            </a:r>
            <a:endParaRPr lang="en-US" sz="1800" b="0" i="1">
              <a:latin typeface="Arial" pitchFamily="34" charset="0"/>
            </a:endParaRPr>
          </a:p>
        </p:txBody>
      </p:sp>
      <p:sp>
        <p:nvSpPr>
          <p:cNvPr id="982318" name="Rectangle 302"/>
          <p:cNvSpPr>
            <a:spLocks noChangeArrowheads="1"/>
          </p:cNvSpPr>
          <p:nvPr/>
        </p:nvSpPr>
        <p:spPr bwMode="auto">
          <a:xfrm>
            <a:off x="5788025" y="43624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o</a:t>
            </a:r>
            <a:endParaRPr lang="en-US" sz="1800" b="0" i="1">
              <a:latin typeface="Arial" pitchFamily="34" charset="0"/>
            </a:endParaRPr>
          </a:p>
        </p:txBody>
      </p:sp>
      <p:sp>
        <p:nvSpPr>
          <p:cNvPr id="982319" name="Line 303"/>
          <p:cNvSpPr>
            <a:spLocks noChangeShapeType="1"/>
          </p:cNvSpPr>
          <p:nvPr/>
        </p:nvSpPr>
        <p:spPr bwMode="auto">
          <a:xfrm flipH="1">
            <a:off x="5086350" y="4921250"/>
            <a:ext cx="107950" cy="1588"/>
          </a:xfrm>
          <a:prstGeom prst="line">
            <a:avLst/>
          </a:prstGeom>
          <a:noFill/>
          <a:ln w="20638">
            <a:solidFill>
              <a:srgbClr val="000000"/>
            </a:solidFill>
            <a:round/>
            <a:headEnd/>
            <a:tailEnd/>
          </a:ln>
        </p:spPr>
        <p:txBody>
          <a:bodyPr/>
          <a:lstStyle/>
          <a:p>
            <a:endParaRPr lang="en-US"/>
          </a:p>
        </p:txBody>
      </p:sp>
      <p:sp>
        <p:nvSpPr>
          <p:cNvPr id="982320" name="Line 304"/>
          <p:cNvSpPr>
            <a:spLocks noChangeShapeType="1"/>
          </p:cNvSpPr>
          <p:nvPr/>
        </p:nvSpPr>
        <p:spPr bwMode="auto">
          <a:xfrm flipH="1">
            <a:off x="4737100" y="5173663"/>
            <a:ext cx="120650" cy="1587"/>
          </a:xfrm>
          <a:prstGeom prst="line">
            <a:avLst/>
          </a:prstGeom>
          <a:noFill/>
          <a:ln w="20638">
            <a:solidFill>
              <a:srgbClr val="000000"/>
            </a:solidFill>
            <a:round/>
            <a:headEnd/>
            <a:tailEnd/>
          </a:ln>
        </p:spPr>
        <p:txBody>
          <a:bodyPr/>
          <a:lstStyle/>
          <a:p>
            <a:endParaRPr lang="en-US"/>
          </a:p>
        </p:txBody>
      </p:sp>
      <p:sp>
        <p:nvSpPr>
          <p:cNvPr id="982321" name="Line 305"/>
          <p:cNvSpPr>
            <a:spLocks noChangeShapeType="1"/>
          </p:cNvSpPr>
          <p:nvPr/>
        </p:nvSpPr>
        <p:spPr bwMode="auto">
          <a:xfrm flipH="1">
            <a:off x="4508500" y="4237038"/>
            <a:ext cx="685800" cy="4762"/>
          </a:xfrm>
          <a:prstGeom prst="line">
            <a:avLst/>
          </a:prstGeom>
          <a:noFill/>
          <a:ln w="20638">
            <a:solidFill>
              <a:srgbClr val="000000"/>
            </a:solidFill>
            <a:round/>
            <a:headEnd/>
            <a:tailEnd/>
          </a:ln>
        </p:spPr>
        <p:txBody>
          <a:bodyPr/>
          <a:lstStyle/>
          <a:p>
            <a:endParaRPr lang="en-US"/>
          </a:p>
        </p:txBody>
      </p:sp>
      <p:sp>
        <p:nvSpPr>
          <p:cNvPr id="982322" name="Line 306"/>
          <p:cNvSpPr>
            <a:spLocks noChangeShapeType="1"/>
          </p:cNvSpPr>
          <p:nvPr/>
        </p:nvSpPr>
        <p:spPr bwMode="auto">
          <a:xfrm flipH="1">
            <a:off x="5875338" y="4725988"/>
            <a:ext cx="425450" cy="1587"/>
          </a:xfrm>
          <a:prstGeom prst="line">
            <a:avLst/>
          </a:prstGeom>
          <a:noFill/>
          <a:ln w="12700">
            <a:solidFill>
              <a:srgbClr val="000000"/>
            </a:solidFill>
            <a:round/>
            <a:headEnd type="triangle" w="sm" len="sm"/>
            <a:tailEnd/>
          </a:ln>
        </p:spPr>
        <p:txBody>
          <a:bodyPr/>
          <a:lstStyle/>
          <a:p>
            <a:endParaRPr lang="en-US"/>
          </a:p>
        </p:txBody>
      </p:sp>
      <p:sp>
        <p:nvSpPr>
          <p:cNvPr id="982323" name="Freeform 307"/>
          <p:cNvSpPr>
            <a:spLocks/>
          </p:cNvSpPr>
          <p:nvPr/>
        </p:nvSpPr>
        <p:spPr bwMode="auto">
          <a:xfrm>
            <a:off x="4508500" y="5173663"/>
            <a:ext cx="228600" cy="608012"/>
          </a:xfrm>
          <a:custGeom>
            <a:avLst/>
            <a:gdLst/>
            <a:ahLst/>
            <a:cxnLst>
              <a:cxn ang="0">
                <a:pos x="141" y="0"/>
              </a:cxn>
              <a:cxn ang="0">
                <a:pos x="141" y="336"/>
              </a:cxn>
              <a:cxn ang="0">
                <a:pos x="0" y="336"/>
              </a:cxn>
            </a:cxnLst>
            <a:rect l="0" t="0" r="r" b="b"/>
            <a:pathLst>
              <a:path w="141" h="336">
                <a:moveTo>
                  <a:pt x="141" y="0"/>
                </a:moveTo>
                <a:lnTo>
                  <a:pt x="141" y="336"/>
                </a:lnTo>
                <a:lnTo>
                  <a:pt x="0" y="336"/>
                </a:lnTo>
              </a:path>
            </a:pathLst>
          </a:custGeom>
          <a:noFill/>
          <a:ln w="20638">
            <a:solidFill>
              <a:srgbClr val="000000"/>
            </a:solidFill>
            <a:prstDash val="solid"/>
            <a:round/>
            <a:headEnd/>
            <a:tailEnd/>
          </a:ln>
        </p:spPr>
        <p:txBody>
          <a:bodyPr/>
          <a:lstStyle/>
          <a:p>
            <a:endParaRPr lang="en-US"/>
          </a:p>
        </p:txBody>
      </p:sp>
      <p:sp>
        <p:nvSpPr>
          <p:cNvPr id="982324" name="Line 308"/>
          <p:cNvSpPr>
            <a:spLocks noChangeShapeType="1"/>
          </p:cNvSpPr>
          <p:nvPr/>
        </p:nvSpPr>
        <p:spPr bwMode="auto">
          <a:xfrm flipH="1" flipV="1">
            <a:off x="3295650" y="5708650"/>
            <a:ext cx="71438" cy="144463"/>
          </a:xfrm>
          <a:prstGeom prst="line">
            <a:avLst/>
          </a:prstGeom>
          <a:noFill/>
          <a:ln w="11113">
            <a:solidFill>
              <a:srgbClr val="000000"/>
            </a:solidFill>
            <a:round/>
            <a:headEnd/>
            <a:tailEnd/>
          </a:ln>
        </p:spPr>
        <p:txBody>
          <a:bodyPr/>
          <a:lstStyle/>
          <a:p>
            <a:endParaRPr lang="en-US"/>
          </a:p>
        </p:txBody>
      </p:sp>
      <p:sp>
        <p:nvSpPr>
          <p:cNvPr id="982325" name="Line 309"/>
          <p:cNvSpPr>
            <a:spLocks noChangeShapeType="1"/>
          </p:cNvSpPr>
          <p:nvPr/>
        </p:nvSpPr>
        <p:spPr bwMode="auto">
          <a:xfrm flipH="1" flipV="1">
            <a:off x="3965575" y="5708650"/>
            <a:ext cx="69850" cy="144463"/>
          </a:xfrm>
          <a:prstGeom prst="line">
            <a:avLst/>
          </a:prstGeom>
          <a:noFill/>
          <a:ln w="11113">
            <a:solidFill>
              <a:srgbClr val="000000"/>
            </a:solidFill>
            <a:round/>
            <a:headEnd/>
            <a:tailEnd/>
          </a:ln>
        </p:spPr>
        <p:txBody>
          <a:bodyPr/>
          <a:lstStyle/>
          <a:p>
            <a:endParaRPr lang="en-US"/>
          </a:p>
        </p:txBody>
      </p:sp>
      <p:sp>
        <p:nvSpPr>
          <p:cNvPr id="982326" name="Line 310"/>
          <p:cNvSpPr>
            <a:spLocks noChangeShapeType="1"/>
          </p:cNvSpPr>
          <p:nvPr/>
        </p:nvSpPr>
        <p:spPr bwMode="auto">
          <a:xfrm>
            <a:off x="3889375" y="5781675"/>
            <a:ext cx="369888" cy="1588"/>
          </a:xfrm>
          <a:prstGeom prst="line">
            <a:avLst/>
          </a:prstGeom>
          <a:noFill/>
          <a:ln w="20638">
            <a:solidFill>
              <a:srgbClr val="000000"/>
            </a:solidFill>
            <a:round/>
            <a:headEnd/>
            <a:tailEnd/>
          </a:ln>
        </p:spPr>
        <p:txBody>
          <a:bodyPr/>
          <a:lstStyle/>
          <a:p>
            <a:endParaRPr lang="en-US"/>
          </a:p>
        </p:txBody>
      </p:sp>
      <p:sp>
        <p:nvSpPr>
          <p:cNvPr id="982327" name="Line 311"/>
          <p:cNvSpPr>
            <a:spLocks noChangeShapeType="1"/>
          </p:cNvSpPr>
          <p:nvPr/>
        </p:nvSpPr>
        <p:spPr bwMode="auto">
          <a:xfrm>
            <a:off x="2436813" y="4411663"/>
            <a:ext cx="374650" cy="1587"/>
          </a:xfrm>
          <a:prstGeom prst="line">
            <a:avLst/>
          </a:prstGeom>
          <a:noFill/>
          <a:ln w="20638">
            <a:solidFill>
              <a:srgbClr val="000000"/>
            </a:solidFill>
            <a:round/>
            <a:headEnd/>
            <a:tailEnd/>
          </a:ln>
        </p:spPr>
        <p:txBody>
          <a:bodyPr/>
          <a:lstStyle/>
          <a:p>
            <a:endParaRPr lang="en-US"/>
          </a:p>
        </p:txBody>
      </p:sp>
      <p:sp>
        <p:nvSpPr>
          <p:cNvPr id="982328" name="Line 312"/>
          <p:cNvSpPr>
            <a:spLocks noChangeShapeType="1"/>
          </p:cNvSpPr>
          <p:nvPr/>
        </p:nvSpPr>
        <p:spPr bwMode="auto">
          <a:xfrm flipH="1">
            <a:off x="3997325" y="4665663"/>
            <a:ext cx="257175" cy="3175"/>
          </a:xfrm>
          <a:prstGeom prst="line">
            <a:avLst/>
          </a:prstGeom>
          <a:noFill/>
          <a:ln w="20638">
            <a:solidFill>
              <a:srgbClr val="000000"/>
            </a:solidFill>
            <a:round/>
            <a:headEnd/>
            <a:tailEnd/>
          </a:ln>
        </p:spPr>
        <p:txBody>
          <a:bodyPr/>
          <a:lstStyle/>
          <a:p>
            <a:endParaRPr lang="en-US"/>
          </a:p>
        </p:txBody>
      </p:sp>
      <p:sp>
        <p:nvSpPr>
          <p:cNvPr id="982329" name="Line 313"/>
          <p:cNvSpPr>
            <a:spLocks noChangeShapeType="1"/>
          </p:cNvSpPr>
          <p:nvPr/>
        </p:nvSpPr>
        <p:spPr bwMode="auto">
          <a:xfrm>
            <a:off x="2208213" y="4581525"/>
            <a:ext cx="228600" cy="1588"/>
          </a:xfrm>
          <a:prstGeom prst="line">
            <a:avLst/>
          </a:prstGeom>
          <a:noFill/>
          <a:ln w="20638">
            <a:solidFill>
              <a:srgbClr val="000000"/>
            </a:solidFill>
            <a:round/>
            <a:headEnd/>
            <a:tailEnd/>
          </a:ln>
        </p:spPr>
        <p:txBody>
          <a:bodyPr/>
          <a:lstStyle/>
          <a:p>
            <a:endParaRPr lang="en-US"/>
          </a:p>
        </p:txBody>
      </p:sp>
      <p:sp>
        <p:nvSpPr>
          <p:cNvPr id="982330" name="Line 314"/>
          <p:cNvSpPr>
            <a:spLocks noChangeShapeType="1"/>
          </p:cNvSpPr>
          <p:nvPr/>
        </p:nvSpPr>
        <p:spPr bwMode="auto">
          <a:xfrm flipH="1">
            <a:off x="3997325" y="4237038"/>
            <a:ext cx="257175" cy="4762"/>
          </a:xfrm>
          <a:prstGeom prst="line">
            <a:avLst/>
          </a:prstGeom>
          <a:noFill/>
          <a:ln w="20638">
            <a:solidFill>
              <a:srgbClr val="000000"/>
            </a:solidFill>
            <a:round/>
            <a:headEnd/>
            <a:tailEnd/>
          </a:ln>
        </p:spPr>
        <p:txBody>
          <a:bodyPr/>
          <a:lstStyle/>
          <a:p>
            <a:endParaRPr lang="en-US"/>
          </a:p>
        </p:txBody>
      </p:sp>
      <p:sp>
        <p:nvSpPr>
          <p:cNvPr id="982331" name="Line 315"/>
          <p:cNvSpPr>
            <a:spLocks noChangeShapeType="1"/>
          </p:cNvSpPr>
          <p:nvPr/>
        </p:nvSpPr>
        <p:spPr bwMode="auto">
          <a:xfrm flipH="1">
            <a:off x="2436813" y="5781675"/>
            <a:ext cx="1016000" cy="1588"/>
          </a:xfrm>
          <a:prstGeom prst="line">
            <a:avLst/>
          </a:prstGeom>
          <a:noFill/>
          <a:ln w="20638">
            <a:solidFill>
              <a:srgbClr val="000000"/>
            </a:solidFill>
            <a:round/>
            <a:headEnd/>
            <a:tailEnd/>
          </a:ln>
        </p:spPr>
        <p:txBody>
          <a:bodyPr/>
          <a:lstStyle/>
          <a:p>
            <a:endParaRPr lang="en-US"/>
          </a:p>
        </p:txBody>
      </p:sp>
      <p:sp>
        <p:nvSpPr>
          <p:cNvPr id="982332" name="Freeform 316"/>
          <p:cNvSpPr>
            <a:spLocks/>
          </p:cNvSpPr>
          <p:nvPr/>
        </p:nvSpPr>
        <p:spPr bwMode="auto">
          <a:xfrm>
            <a:off x="528638" y="4125913"/>
            <a:ext cx="47625" cy="53975"/>
          </a:xfrm>
          <a:custGeom>
            <a:avLst/>
            <a:gdLst/>
            <a:ahLst/>
            <a:cxnLst>
              <a:cxn ang="0">
                <a:pos x="13" y="30"/>
              </a:cxn>
              <a:cxn ang="0">
                <a:pos x="16" y="30"/>
              </a:cxn>
              <a:cxn ang="0">
                <a:pos x="20" y="30"/>
              </a:cxn>
              <a:cxn ang="0">
                <a:pos x="23" y="30"/>
              </a:cxn>
              <a:cxn ang="0">
                <a:pos x="23" y="27"/>
              </a:cxn>
              <a:cxn ang="0">
                <a:pos x="26" y="27"/>
              </a:cxn>
              <a:cxn ang="0">
                <a:pos x="26" y="24"/>
              </a:cxn>
              <a:cxn ang="0">
                <a:pos x="30" y="24"/>
              </a:cxn>
              <a:cxn ang="0">
                <a:pos x="30" y="20"/>
              </a:cxn>
              <a:cxn ang="0">
                <a:pos x="30" y="17"/>
              </a:cxn>
              <a:cxn ang="0">
                <a:pos x="30" y="17"/>
              </a:cxn>
              <a:cxn ang="0">
                <a:pos x="30" y="14"/>
              </a:cxn>
              <a:cxn ang="0">
                <a:pos x="30" y="10"/>
              </a:cxn>
              <a:cxn ang="0">
                <a:pos x="30" y="10"/>
              </a:cxn>
              <a:cxn ang="0">
                <a:pos x="26" y="7"/>
              </a:cxn>
              <a:cxn ang="0">
                <a:pos x="26" y="4"/>
              </a:cxn>
              <a:cxn ang="0">
                <a:pos x="23" y="4"/>
              </a:cxn>
              <a:cxn ang="0">
                <a:pos x="23" y="4"/>
              </a:cxn>
              <a:cxn ang="0">
                <a:pos x="20" y="0"/>
              </a:cxn>
              <a:cxn ang="0">
                <a:pos x="16" y="0"/>
              </a:cxn>
              <a:cxn ang="0">
                <a:pos x="13" y="0"/>
              </a:cxn>
              <a:cxn ang="0">
                <a:pos x="13" y="0"/>
              </a:cxn>
              <a:cxn ang="0">
                <a:pos x="10" y="0"/>
              </a:cxn>
              <a:cxn ang="0">
                <a:pos x="6" y="4"/>
              </a:cxn>
              <a:cxn ang="0">
                <a:pos x="6" y="4"/>
              </a:cxn>
              <a:cxn ang="0">
                <a:pos x="3" y="4"/>
              </a:cxn>
              <a:cxn ang="0">
                <a:pos x="3" y="7"/>
              </a:cxn>
              <a:cxn ang="0">
                <a:pos x="0" y="10"/>
              </a:cxn>
              <a:cxn ang="0">
                <a:pos x="0" y="10"/>
              </a:cxn>
              <a:cxn ang="0">
                <a:pos x="0" y="14"/>
              </a:cxn>
              <a:cxn ang="0">
                <a:pos x="0" y="17"/>
              </a:cxn>
              <a:cxn ang="0">
                <a:pos x="0" y="17"/>
              </a:cxn>
              <a:cxn ang="0">
                <a:pos x="0" y="20"/>
              </a:cxn>
              <a:cxn ang="0">
                <a:pos x="0" y="24"/>
              </a:cxn>
              <a:cxn ang="0">
                <a:pos x="3" y="24"/>
              </a:cxn>
              <a:cxn ang="0">
                <a:pos x="3" y="27"/>
              </a:cxn>
              <a:cxn ang="0">
                <a:pos x="6" y="27"/>
              </a:cxn>
              <a:cxn ang="0">
                <a:pos x="6" y="30"/>
              </a:cxn>
              <a:cxn ang="0">
                <a:pos x="10" y="30"/>
              </a:cxn>
              <a:cxn ang="0">
                <a:pos x="13" y="30"/>
              </a:cxn>
              <a:cxn ang="0">
                <a:pos x="13" y="30"/>
              </a:cxn>
              <a:cxn ang="0">
                <a:pos x="13" y="30"/>
              </a:cxn>
            </a:cxnLst>
            <a:rect l="0" t="0" r="r" b="b"/>
            <a:pathLst>
              <a:path w="30" h="30">
                <a:moveTo>
                  <a:pt x="13" y="30"/>
                </a:moveTo>
                <a:lnTo>
                  <a:pt x="16" y="30"/>
                </a:lnTo>
                <a:lnTo>
                  <a:pt x="20" y="30"/>
                </a:lnTo>
                <a:lnTo>
                  <a:pt x="23" y="30"/>
                </a:lnTo>
                <a:lnTo>
                  <a:pt x="23" y="27"/>
                </a:lnTo>
                <a:lnTo>
                  <a:pt x="26" y="27"/>
                </a:lnTo>
                <a:lnTo>
                  <a:pt x="26" y="24"/>
                </a:lnTo>
                <a:lnTo>
                  <a:pt x="30" y="24"/>
                </a:lnTo>
                <a:lnTo>
                  <a:pt x="30" y="20"/>
                </a:lnTo>
                <a:lnTo>
                  <a:pt x="30" y="17"/>
                </a:lnTo>
                <a:lnTo>
                  <a:pt x="30" y="17"/>
                </a:lnTo>
                <a:lnTo>
                  <a:pt x="30" y="14"/>
                </a:lnTo>
                <a:lnTo>
                  <a:pt x="30" y="10"/>
                </a:lnTo>
                <a:lnTo>
                  <a:pt x="30" y="10"/>
                </a:lnTo>
                <a:lnTo>
                  <a:pt x="26" y="7"/>
                </a:lnTo>
                <a:lnTo>
                  <a:pt x="26" y="4"/>
                </a:lnTo>
                <a:lnTo>
                  <a:pt x="23" y="4"/>
                </a:lnTo>
                <a:lnTo>
                  <a:pt x="23" y="4"/>
                </a:lnTo>
                <a:lnTo>
                  <a:pt x="20" y="0"/>
                </a:lnTo>
                <a:lnTo>
                  <a:pt x="16" y="0"/>
                </a:lnTo>
                <a:lnTo>
                  <a:pt x="13" y="0"/>
                </a:lnTo>
                <a:lnTo>
                  <a:pt x="13" y="0"/>
                </a:lnTo>
                <a:lnTo>
                  <a:pt x="10" y="0"/>
                </a:lnTo>
                <a:lnTo>
                  <a:pt x="6" y="4"/>
                </a:lnTo>
                <a:lnTo>
                  <a:pt x="6" y="4"/>
                </a:lnTo>
                <a:lnTo>
                  <a:pt x="3" y="4"/>
                </a:lnTo>
                <a:lnTo>
                  <a:pt x="3" y="7"/>
                </a:lnTo>
                <a:lnTo>
                  <a:pt x="0" y="10"/>
                </a:lnTo>
                <a:lnTo>
                  <a:pt x="0" y="10"/>
                </a:lnTo>
                <a:lnTo>
                  <a:pt x="0" y="14"/>
                </a:lnTo>
                <a:lnTo>
                  <a:pt x="0" y="17"/>
                </a:lnTo>
                <a:lnTo>
                  <a:pt x="0" y="17"/>
                </a:lnTo>
                <a:lnTo>
                  <a:pt x="0" y="20"/>
                </a:lnTo>
                <a:lnTo>
                  <a:pt x="0" y="24"/>
                </a:lnTo>
                <a:lnTo>
                  <a:pt x="3" y="24"/>
                </a:lnTo>
                <a:lnTo>
                  <a:pt x="3" y="27"/>
                </a:lnTo>
                <a:lnTo>
                  <a:pt x="6" y="27"/>
                </a:lnTo>
                <a:lnTo>
                  <a:pt x="6" y="30"/>
                </a:lnTo>
                <a:lnTo>
                  <a:pt x="10" y="30"/>
                </a:lnTo>
                <a:lnTo>
                  <a:pt x="13" y="30"/>
                </a:lnTo>
                <a:lnTo>
                  <a:pt x="13" y="30"/>
                </a:lnTo>
                <a:lnTo>
                  <a:pt x="13" y="30"/>
                </a:lnTo>
                <a:close/>
              </a:path>
            </a:pathLst>
          </a:custGeom>
          <a:solidFill>
            <a:srgbClr val="000000"/>
          </a:solidFill>
          <a:ln w="9525">
            <a:noFill/>
            <a:round/>
            <a:headEnd/>
            <a:tailEnd/>
          </a:ln>
        </p:spPr>
        <p:txBody>
          <a:bodyPr/>
          <a:lstStyle/>
          <a:p>
            <a:endParaRPr lang="en-US"/>
          </a:p>
        </p:txBody>
      </p:sp>
      <p:sp>
        <p:nvSpPr>
          <p:cNvPr id="982333" name="Freeform 317"/>
          <p:cNvSpPr>
            <a:spLocks/>
          </p:cNvSpPr>
          <p:nvPr/>
        </p:nvSpPr>
        <p:spPr bwMode="auto">
          <a:xfrm>
            <a:off x="1576388" y="2914650"/>
            <a:ext cx="50800" cy="60325"/>
          </a:xfrm>
          <a:custGeom>
            <a:avLst/>
            <a:gdLst/>
            <a:ahLst/>
            <a:cxnLst>
              <a:cxn ang="0">
                <a:pos x="14" y="31"/>
              </a:cxn>
              <a:cxn ang="0">
                <a:pos x="17" y="34"/>
              </a:cxn>
              <a:cxn ang="0">
                <a:pos x="20" y="34"/>
              </a:cxn>
              <a:cxn ang="0">
                <a:pos x="24" y="31"/>
              </a:cxn>
              <a:cxn ang="0">
                <a:pos x="24" y="31"/>
              </a:cxn>
              <a:cxn ang="0">
                <a:pos x="27" y="27"/>
              </a:cxn>
              <a:cxn ang="0">
                <a:pos x="27" y="27"/>
              </a:cxn>
              <a:cxn ang="0">
                <a:pos x="31" y="24"/>
              </a:cxn>
              <a:cxn ang="0">
                <a:pos x="31" y="24"/>
              </a:cxn>
              <a:cxn ang="0">
                <a:pos x="31" y="20"/>
              </a:cxn>
              <a:cxn ang="0">
                <a:pos x="31" y="17"/>
              </a:cxn>
              <a:cxn ang="0">
                <a:pos x="31" y="14"/>
              </a:cxn>
              <a:cxn ang="0">
                <a:pos x="31" y="14"/>
              </a:cxn>
              <a:cxn ang="0">
                <a:pos x="31" y="10"/>
              </a:cxn>
              <a:cxn ang="0">
                <a:pos x="27" y="7"/>
              </a:cxn>
              <a:cxn ang="0">
                <a:pos x="27" y="7"/>
              </a:cxn>
              <a:cxn ang="0">
                <a:pos x="24" y="4"/>
              </a:cxn>
              <a:cxn ang="0">
                <a:pos x="24" y="4"/>
              </a:cxn>
              <a:cxn ang="0">
                <a:pos x="20" y="4"/>
              </a:cxn>
              <a:cxn ang="0">
                <a:pos x="17" y="0"/>
              </a:cxn>
              <a:cxn ang="0">
                <a:pos x="17" y="0"/>
              </a:cxn>
              <a:cxn ang="0">
                <a:pos x="14" y="0"/>
              </a:cxn>
              <a:cxn ang="0">
                <a:pos x="10" y="4"/>
              </a:cxn>
              <a:cxn ang="0">
                <a:pos x="7" y="4"/>
              </a:cxn>
              <a:cxn ang="0">
                <a:pos x="7" y="4"/>
              </a:cxn>
              <a:cxn ang="0">
                <a:pos x="4" y="7"/>
              </a:cxn>
              <a:cxn ang="0">
                <a:pos x="4" y="7"/>
              </a:cxn>
              <a:cxn ang="0">
                <a:pos x="0" y="10"/>
              </a:cxn>
              <a:cxn ang="0">
                <a:pos x="0" y="14"/>
              </a:cxn>
              <a:cxn ang="0">
                <a:pos x="0" y="14"/>
              </a:cxn>
              <a:cxn ang="0">
                <a:pos x="0" y="17"/>
              </a:cxn>
              <a:cxn ang="0">
                <a:pos x="0" y="20"/>
              </a:cxn>
              <a:cxn ang="0">
                <a:pos x="0" y="24"/>
              </a:cxn>
              <a:cxn ang="0">
                <a:pos x="0" y="24"/>
              </a:cxn>
              <a:cxn ang="0">
                <a:pos x="4" y="27"/>
              </a:cxn>
              <a:cxn ang="0">
                <a:pos x="4" y="27"/>
              </a:cxn>
              <a:cxn ang="0">
                <a:pos x="7" y="31"/>
              </a:cxn>
              <a:cxn ang="0">
                <a:pos x="7" y="31"/>
              </a:cxn>
              <a:cxn ang="0">
                <a:pos x="10" y="34"/>
              </a:cxn>
              <a:cxn ang="0">
                <a:pos x="14" y="34"/>
              </a:cxn>
              <a:cxn ang="0">
                <a:pos x="17" y="34"/>
              </a:cxn>
              <a:cxn ang="0">
                <a:pos x="17" y="34"/>
              </a:cxn>
              <a:cxn ang="0">
                <a:pos x="14" y="31"/>
              </a:cxn>
            </a:cxnLst>
            <a:rect l="0" t="0" r="r" b="b"/>
            <a:pathLst>
              <a:path w="31" h="34">
                <a:moveTo>
                  <a:pt x="14" y="31"/>
                </a:moveTo>
                <a:lnTo>
                  <a:pt x="17" y="34"/>
                </a:lnTo>
                <a:lnTo>
                  <a:pt x="20" y="34"/>
                </a:lnTo>
                <a:lnTo>
                  <a:pt x="24" y="31"/>
                </a:lnTo>
                <a:lnTo>
                  <a:pt x="24" y="31"/>
                </a:lnTo>
                <a:lnTo>
                  <a:pt x="27" y="27"/>
                </a:lnTo>
                <a:lnTo>
                  <a:pt x="27" y="27"/>
                </a:lnTo>
                <a:lnTo>
                  <a:pt x="31" y="24"/>
                </a:lnTo>
                <a:lnTo>
                  <a:pt x="31" y="24"/>
                </a:lnTo>
                <a:lnTo>
                  <a:pt x="31" y="20"/>
                </a:lnTo>
                <a:lnTo>
                  <a:pt x="31" y="17"/>
                </a:lnTo>
                <a:lnTo>
                  <a:pt x="31" y="14"/>
                </a:lnTo>
                <a:lnTo>
                  <a:pt x="31" y="14"/>
                </a:lnTo>
                <a:lnTo>
                  <a:pt x="31" y="10"/>
                </a:lnTo>
                <a:lnTo>
                  <a:pt x="27" y="7"/>
                </a:lnTo>
                <a:lnTo>
                  <a:pt x="27" y="7"/>
                </a:lnTo>
                <a:lnTo>
                  <a:pt x="24" y="4"/>
                </a:lnTo>
                <a:lnTo>
                  <a:pt x="24" y="4"/>
                </a:lnTo>
                <a:lnTo>
                  <a:pt x="20" y="4"/>
                </a:lnTo>
                <a:lnTo>
                  <a:pt x="17" y="0"/>
                </a:lnTo>
                <a:lnTo>
                  <a:pt x="17" y="0"/>
                </a:lnTo>
                <a:lnTo>
                  <a:pt x="14" y="0"/>
                </a:lnTo>
                <a:lnTo>
                  <a:pt x="10" y="4"/>
                </a:lnTo>
                <a:lnTo>
                  <a:pt x="7" y="4"/>
                </a:lnTo>
                <a:lnTo>
                  <a:pt x="7" y="4"/>
                </a:lnTo>
                <a:lnTo>
                  <a:pt x="4" y="7"/>
                </a:lnTo>
                <a:lnTo>
                  <a:pt x="4" y="7"/>
                </a:lnTo>
                <a:lnTo>
                  <a:pt x="0" y="10"/>
                </a:lnTo>
                <a:lnTo>
                  <a:pt x="0" y="14"/>
                </a:lnTo>
                <a:lnTo>
                  <a:pt x="0" y="14"/>
                </a:lnTo>
                <a:lnTo>
                  <a:pt x="0" y="17"/>
                </a:lnTo>
                <a:lnTo>
                  <a:pt x="0" y="20"/>
                </a:lnTo>
                <a:lnTo>
                  <a:pt x="0" y="24"/>
                </a:lnTo>
                <a:lnTo>
                  <a:pt x="0" y="24"/>
                </a:lnTo>
                <a:lnTo>
                  <a:pt x="4" y="27"/>
                </a:lnTo>
                <a:lnTo>
                  <a:pt x="4" y="27"/>
                </a:lnTo>
                <a:lnTo>
                  <a:pt x="7" y="31"/>
                </a:lnTo>
                <a:lnTo>
                  <a:pt x="7" y="31"/>
                </a:lnTo>
                <a:lnTo>
                  <a:pt x="10" y="34"/>
                </a:lnTo>
                <a:lnTo>
                  <a:pt x="14" y="34"/>
                </a:lnTo>
                <a:lnTo>
                  <a:pt x="17" y="34"/>
                </a:lnTo>
                <a:lnTo>
                  <a:pt x="17" y="34"/>
                </a:lnTo>
                <a:lnTo>
                  <a:pt x="14" y="31"/>
                </a:lnTo>
                <a:close/>
              </a:path>
            </a:pathLst>
          </a:custGeom>
          <a:solidFill>
            <a:srgbClr val="000000"/>
          </a:solidFill>
          <a:ln w="9525">
            <a:noFill/>
            <a:round/>
            <a:headEnd/>
            <a:tailEnd/>
          </a:ln>
        </p:spPr>
        <p:txBody>
          <a:bodyPr/>
          <a:lstStyle/>
          <a:p>
            <a:endParaRPr lang="en-US"/>
          </a:p>
        </p:txBody>
      </p:sp>
      <p:sp>
        <p:nvSpPr>
          <p:cNvPr id="982334" name="Freeform 318"/>
          <p:cNvSpPr>
            <a:spLocks/>
          </p:cNvSpPr>
          <p:nvPr/>
        </p:nvSpPr>
        <p:spPr bwMode="auto">
          <a:xfrm>
            <a:off x="2436813" y="4067175"/>
            <a:ext cx="374650" cy="1714500"/>
          </a:xfrm>
          <a:custGeom>
            <a:avLst/>
            <a:gdLst/>
            <a:ahLst/>
            <a:cxnLst>
              <a:cxn ang="0">
                <a:pos x="231" y="0"/>
              </a:cxn>
              <a:cxn ang="0">
                <a:pos x="0" y="3"/>
              </a:cxn>
              <a:cxn ang="0">
                <a:pos x="0" y="949"/>
              </a:cxn>
            </a:cxnLst>
            <a:rect l="0" t="0" r="r" b="b"/>
            <a:pathLst>
              <a:path w="231" h="949">
                <a:moveTo>
                  <a:pt x="231" y="0"/>
                </a:moveTo>
                <a:lnTo>
                  <a:pt x="0" y="3"/>
                </a:lnTo>
                <a:lnTo>
                  <a:pt x="0" y="949"/>
                </a:lnTo>
              </a:path>
            </a:pathLst>
          </a:custGeom>
          <a:noFill/>
          <a:ln w="20638">
            <a:solidFill>
              <a:srgbClr val="000000"/>
            </a:solidFill>
            <a:prstDash val="solid"/>
            <a:round/>
            <a:headEnd/>
            <a:tailEnd/>
          </a:ln>
        </p:spPr>
        <p:txBody>
          <a:bodyPr/>
          <a:lstStyle/>
          <a:p>
            <a:endParaRPr lang="en-US"/>
          </a:p>
        </p:txBody>
      </p:sp>
      <p:sp>
        <p:nvSpPr>
          <p:cNvPr id="982335" name="Freeform 319"/>
          <p:cNvSpPr>
            <a:spLocks/>
          </p:cNvSpPr>
          <p:nvPr/>
        </p:nvSpPr>
        <p:spPr bwMode="auto">
          <a:xfrm>
            <a:off x="6272213" y="6313488"/>
            <a:ext cx="53975" cy="53975"/>
          </a:xfrm>
          <a:custGeom>
            <a:avLst/>
            <a:gdLst/>
            <a:ahLst/>
            <a:cxnLst>
              <a:cxn ang="0">
                <a:pos x="0" y="0"/>
              </a:cxn>
              <a:cxn ang="0">
                <a:pos x="0" y="30"/>
              </a:cxn>
              <a:cxn ang="0">
                <a:pos x="33" y="17"/>
              </a:cxn>
              <a:cxn ang="0">
                <a:pos x="0" y="0"/>
              </a:cxn>
              <a:cxn ang="0">
                <a:pos x="0" y="0"/>
              </a:cxn>
            </a:cxnLst>
            <a:rect l="0" t="0" r="r" b="b"/>
            <a:pathLst>
              <a:path w="33" h="30">
                <a:moveTo>
                  <a:pt x="0" y="0"/>
                </a:moveTo>
                <a:lnTo>
                  <a:pt x="0" y="30"/>
                </a:lnTo>
                <a:lnTo>
                  <a:pt x="33" y="17"/>
                </a:lnTo>
                <a:lnTo>
                  <a:pt x="0" y="0"/>
                </a:lnTo>
                <a:lnTo>
                  <a:pt x="0" y="0"/>
                </a:lnTo>
                <a:close/>
              </a:path>
            </a:pathLst>
          </a:custGeom>
          <a:solidFill>
            <a:schemeClr val="tx2"/>
          </a:solidFill>
          <a:ln w="9525">
            <a:solidFill>
              <a:schemeClr val="tx1"/>
            </a:solidFill>
            <a:round/>
            <a:headEnd/>
            <a:tailEnd/>
          </a:ln>
        </p:spPr>
        <p:txBody>
          <a:bodyPr/>
          <a:lstStyle/>
          <a:p>
            <a:endParaRPr lang="en-US"/>
          </a:p>
        </p:txBody>
      </p:sp>
      <p:sp>
        <p:nvSpPr>
          <p:cNvPr id="982336" name="Freeform 320"/>
          <p:cNvSpPr>
            <a:spLocks/>
          </p:cNvSpPr>
          <p:nvPr/>
        </p:nvSpPr>
        <p:spPr bwMode="auto">
          <a:xfrm>
            <a:off x="8234363" y="6313488"/>
            <a:ext cx="55562" cy="53975"/>
          </a:xfrm>
          <a:custGeom>
            <a:avLst/>
            <a:gdLst/>
            <a:ahLst/>
            <a:cxnLst>
              <a:cxn ang="0">
                <a:pos x="0" y="0"/>
              </a:cxn>
              <a:cxn ang="0">
                <a:pos x="0" y="30"/>
              </a:cxn>
              <a:cxn ang="0">
                <a:pos x="34" y="17"/>
              </a:cxn>
              <a:cxn ang="0">
                <a:pos x="0" y="0"/>
              </a:cxn>
              <a:cxn ang="0">
                <a:pos x="0" y="0"/>
              </a:cxn>
            </a:cxnLst>
            <a:rect l="0" t="0" r="r" b="b"/>
            <a:pathLst>
              <a:path w="34" h="30">
                <a:moveTo>
                  <a:pt x="0" y="0"/>
                </a:moveTo>
                <a:lnTo>
                  <a:pt x="0" y="30"/>
                </a:lnTo>
                <a:lnTo>
                  <a:pt x="34" y="17"/>
                </a:lnTo>
                <a:lnTo>
                  <a:pt x="0" y="0"/>
                </a:lnTo>
                <a:lnTo>
                  <a:pt x="0" y="0"/>
                </a:lnTo>
                <a:close/>
              </a:path>
            </a:pathLst>
          </a:custGeom>
          <a:solidFill>
            <a:schemeClr val="tx2"/>
          </a:solidFill>
          <a:ln w="9525">
            <a:noFill/>
            <a:round/>
            <a:headEnd/>
            <a:tailEnd/>
          </a:ln>
        </p:spPr>
        <p:txBody>
          <a:bodyPr/>
          <a:lstStyle/>
          <a:p>
            <a:endParaRPr lang="en-US"/>
          </a:p>
        </p:txBody>
      </p:sp>
      <p:sp>
        <p:nvSpPr>
          <p:cNvPr id="982337" name="Freeform 321"/>
          <p:cNvSpPr>
            <a:spLocks/>
          </p:cNvSpPr>
          <p:nvPr/>
        </p:nvSpPr>
        <p:spPr bwMode="auto">
          <a:xfrm>
            <a:off x="2414588" y="5749925"/>
            <a:ext cx="49212" cy="61913"/>
          </a:xfrm>
          <a:custGeom>
            <a:avLst/>
            <a:gdLst/>
            <a:ahLst/>
            <a:cxnLst>
              <a:cxn ang="0">
                <a:pos x="14" y="30"/>
              </a:cxn>
              <a:cxn ang="0">
                <a:pos x="17" y="34"/>
              </a:cxn>
              <a:cxn ang="0">
                <a:pos x="20" y="34"/>
              </a:cxn>
              <a:cxn ang="0">
                <a:pos x="24" y="30"/>
              </a:cxn>
              <a:cxn ang="0">
                <a:pos x="24" y="30"/>
              </a:cxn>
              <a:cxn ang="0">
                <a:pos x="27" y="27"/>
              </a:cxn>
              <a:cxn ang="0">
                <a:pos x="27" y="27"/>
              </a:cxn>
              <a:cxn ang="0">
                <a:pos x="30" y="24"/>
              </a:cxn>
              <a:cxn ang="0">
                <a:pos x="30" y="24"/>
              </a:cxn>
              <a:cxn ang="0">
                <a:pos x="30" y="20"/>
              </a:cxn>
              <a:cxn ang="0">
                <a:pos x="30" y="17"/>
              </a:cxn>
              <a:cxn ang="0">
                <a:pos x="30" y="14"/>
              </a:cxn>
              <a:cxn ang="0">
                <a:pos x="30" y="14"/>
              </a:cxn>
              <a:cxn ang="0">
                <a:pos x="30" y="10"/>
              </a:cxn>
              <a:cxn ang="0">
                <a:pos x="27" y="7"/>
              </a:cxn>
              <a:cxn ang="0">
                <a:pos x="27" y="7"/>
              </a:cxn>
              <a:cxn ang="0">
                <a:pos x="24" y="3"/>
              </a:cxn>
              <a:cxn ang="0">
                <a:pos x="24" y="3"/>
              </a:cxn>
              <a:cxn ang="0">
                <a:pos x="20" y="3"/>
              </a:cxn>
              <a:cxn ang="0">
                <a:pos x="17" y="0"/>
              </a:cxn>
              <a:cxn ang="0">
                <a:pos x="14" y="0"/>
              </a:cxn>
              <a:cxn ang="0">
                <a:pos x="14" y="0"/>
              </a:cxn>
              <a:cxn ang="0">
                <a:pos x="10" y="3"/>
              </a:cxn>
              <a:cxn ang="0">
                <a:pos x="7" y="3"/>
              </a:cxn>
              <a:cxn ang="0">
                <a:pos x="7" y="3"/>
              </a:cxn>
              <a:cxn ang="0">
                <a:pos x="4" y="7"/>
              </a:cxn>
              <a:cxn ang="0">
                <a:pos x="4" y="7"/>
              </a:cxn>
              <a:cxn ang="0">
                <a:pos x="0" y="10"/>
              </a:cxn>
              <a:cxn ang="0">
                <a:pos x="0" y="14"/>
              </a:cxn>
              <a:cxn ang="0">
                <a:pos x="0" y="14"/>
              </a:cxn>
              <a:cxn ang="0">
                <a:pos x="0" y="17"/>
              </a:cxn>
              <a:cxn ang="0">
                <a:pos x="0" y="20"/>
              </a:cxn>
              <a:cxn ang="0">
                <a:pos x="0" y="24"/>
              </a:cxn>
              <a:cxn ang="0">
                <a:pos x="0" y="24"/>
              </a:cxn>
              <a:cxn ang="0">
                <a:pos x="4" y="27"/>
              </a:cxn>
              <a:cxn ang="0">
                <a:pos x="4" y="27"/>
              </a:cxn>
              <a:cxn ang="0">
                <a:pos x="7" y="30"/>
              </a:cxn>
              <a:cxn ang="0">
                <a:pos x="7" y="30"/>
              </a:cxn>
              <a:cxn ang="0">
                <a:pos x="10" y="34"/>
              </a:cxn>
              <a:cxn ang="0">
                <a:pos x="14" y="34"/>
              </a:cxn>
              <a:cxn ang="0">
                <a:pos x="14" y="34"/>
              </a:cxn>
              <a:cxn ang="0">
                <a:pos x="14" y="34"/>
              </a:cxn>
              <a:cxn ang="0">
                <a:pos x="14" y="30"/>
              </a:cxn>
            </a:cxnLst>
            <a:rect l="0" t="0" r="r" b="b"/>
            <a:pathLst>
              <a:path w="30" h="34">
                <a:moveTo>
                  <a:pt x="14" y="30"/>
                </a:moveTo>
                <a:lnTo>
                  <a:pt x="17" y="34"/>
                </a:lnTo>
                <a:lnTo>
                  <a:pt x="20" y="34"/>
                </a:lnTo>
                <a:lnTo>
                  <a:pt x="24" y="30"/>
                </a:lnTo>
                <a:lnTo>
                  <a:pt x="24" y="30"/>
                </a:lnTo>
                <a:lnTo>
                  <a:pt x="27" y="27"/>
                </a:lnTo>
                <a:lnTo>
                  <a:pt x="27" y="27"/>
                </a:lnTo>
                <a:lnTo>
                  <a:pt x="30" y="24"/>
                </a:lnTo>
                <a:lnTo>
                  <a:pt x="30" y="24"/>
                </a:lnTo>
                <a:lnTo>
                  <a:pt x="30" y="20"/>
                </a:lnTo>
                <a:lnTo>
                  <a:pt x="30" y="17"/>
                </a:lnTo>
                <a:lnTo>
                  <a:pt x="30" y="14"/>
                </a:lnTo>
                <a:lnTo>
                  <a:pt x="30" y="14"/>
                </a:lnTo>
                <a:lnTo>
                  <a:pt x="30" y="10"/>
                </a:lnTo>
                <a:lnTo>
                  <a:pt x="27" y="7"/>
                </a:lnTo>
                <a:lnTo>
                  <a:pt x="27" y="7"/>
                </a:lnTo>
                <a:lnTo>
                  <a:pt x="24" y="3"/>
                </a:lnTo>
                <a:lnTo>
                  <a:pt x="24" y="3"/>
                </a:lnTo>
                <a:lnTo>
                  <a:pt x="20" y="3"/>
                </a:lnTo>
                <a:lnTo>
                  <a:pt x="17" y="0"/>
                </a:lnTo>
                <a:lnTo>
                  <a:pt x="14" y="0"/>
                </a:lnTo>
                <a:lnTo>
                  <a:pt x="14" y="0"/>
                </a:lnTo>
                <a:lnTo>
                  <a:pt x="10" y="3"/>
                </a:lnTo>
                <a:lnTo>
                  <a:pt x="7" y="3"/>
                </a:lnTo>
                <a:lnTo>
                  <a:pt x="7" y="3"/>
                </a:lnTo>
                <a:lnTo>
                  <a:pt x="4" y="7"/>
                </a:lnTo>
                <a:lnTo>
                  <a:pt x="4" y="7"/>
                </a:lnTo>
                <a:lnTo>
                  <a:pt x="0" y="10"/>
                </a:lnTo>
                <a:lnTo>
                  <a:pt x="0" y="14"/>
                </a:lnTo>
                <a:lnTo>
                  <a:pt x="0" y="14"/>
                </a:lnTo>
                <a:lnTo>
                  <a:pt x="0" y="17"/>
                </a:lnTo>
                <a:lnTo>
                  <a:pt x="0" y="20"/>
                </a:lnTo>
                <a:lnTo>
                  <a:pt x="0" y="24"/>
                </a:lnTo>
                <a:lnTo>
                  <a:pt x="0" y="24"/>
                </a:lnTo>
                <a:lnTo>
                  <a:pt x="4" y="27"/>
                </a:lnTo>
                <a:lnTo>
                  <a:pt x="4" y="27"/>
                </a:lnTo>
                <a:lnTo>
                  <a:pt x="7" y="30"/>
                </a:lnTo>
                <a:lnTo>
                  <a:pt x="7" y="30"/>
                </a:lnTo>
                <a:lnTo>
                  <a:pt x="10" y="34"/>
                </a:lnTo>
                <a:lnTo>
                  <a:pt x="14" y="34"/>
                </a:lnTo>
                <a:lnTo>
                  <a:pt x="14" y="34"/>
                </a:lnTo>
                <a:lnTo>
                  <a:pt x="14" y="34"/>
                </a:lnTo>
                <a:lnTo>
                  <a:pt x="14" y="30"/>
                </a:lnTo>
                <a:close/>
              </a:path>
            </a:pathLst>
          </a:custGeom>
          <a:solidFill>
            <a:srgbClr val="000000"/>
          </a:solidFill>
          <a:ln w="9525">
            <a:noFill/>
            <a:round/>
            <a:headEnd/>
            <a:tailEnd/>
          </a:ln>
        </p:spPr>
        <p:txBody>
          <a:bodyPr/>
          <a:lstStyle/>
          <a:p>
            <a:endParaRPr lang="en-US"/>
          </a:p>
        </p:txBody>
      </p:sp>
      <p:sp>
        <p:nvSpPr>
          <p:cNvPr id="982338" name="Freeform 322"/>
          <p:cNvSpPr>
            <a:spLocks/>
          </p:cNvSpPr>
          <p:nvPr/>
        </p:nvSpPr>
        <p:spPr bwMode="auto">
          <a:xfrm>
            <a:off x="4716463" y="5149850"/>
            <a:ext cx="47625" cy="55563"/>
          </a:xfrm>
          <a:custGeom>
            <a:avLst/>
            <a:gdLst/>
            <a:ahLst/>
            <a:cxnLst>
              <a:cxn ang="0">
                <a:pos x="13" y="30"/>
              </a:cxn>
              <a:cxn ang="0">
                <a:pos x="17" y="30"/>
              </a:cxn>
              <a:cxn ang="0">
                <a:pos x="20" y="30"/>
              </a:cxn>
              <a:cxn ang="0">
                <a:pos x="23" y="30"/>
              </a:cxn>
              <a:cxn ang="0">
                <a:pos x="23" y="27"/>
              </a:cxn>
              <a:cxn ang="0">
                <a:pos x="27" y="27"/>
              </a:cxn>
              <a:cxn ang="0">
                <a:pos x="27" y="24"/>
              </a:cxn>
              <a:cxn ang="0">
                <a:pos x="30" y="24"/>
              </a:cxn>
              <a:cxn ang="0">
                <a:pos x="30" y="20"/>
              </a:cxn>
              <a:cxn ang="0">
                <a:pos x="30" y="17"/>
              </a:cxn>
              <a:cxn ang="0">
                <a:pos x="30" y="13"/>
              </a:cxn>
              <a:cxn ang="0">
                <a:pos x="30" y="13"/>
              </a:cxn>
              <a:cxn ang="0">
                <a:pos x="30" y="10"/>
              </a:cxn>
              <a:cxn ang="0">
                <a:pos x="30" y="7"/>
              </a:cxn>
              <a:cxn ang="0">
                <a:pos x="27" y="7"/>
              </a:cxn>
              <a:cxn ang="0">
                <a:pos x="27" y="3"/>
              </a:cxn>
              <a:cxn ang="0">
                <a:pos x="23" y="3"/>
              </a:cxn>
              <a:cxn ang="0">
                <a:pos x="23" y="0"/>
              </a:cxn>
              <a:cxn ang="0">
                <a:pos x="20" y="0"/>
              </a:cxn>
              <a:cxn ang="0">
                <a:pos x="17" y="0"/>
              </a:cxn>
              <a:cxn ang="0">
                <a:pos x="13" y="0"/>
              </a:cxn>
              <a:cxn ang="0">
                <a:pos x="13" y="0"/>
              </a:cxn>
              <a:cxn ang="0">
                <a:pos x="10" y="0"/>
              </a:cxn>
              <a:cxn ang="0">
                <a:pos x="7" y="0"/>
              </a:cxn>
              <a:cxn ang="0">
                <a:pos x="7" y="3"/>
              </a:cxn>
              <a:cxn ang="0">
                <a:pos x="3" y="3"/>
              </a:cxn>
              <a:cxn ang="0">
                <a:pos x="3" y="7"/>
              </a:cxn>
              <a:cxn ang="0">
                <a:pos x="0" y="7"/>
              </a:cxn>
              <a:cxn ang="0">
                <a:pos x="0" y="10"/>
              </a:cxn>
              <a:cxn ang="0">
                <a:pos x="0" y="13"/>
              </a:cxn>
              <a:cxn ang="0">
                <a:pos x="0" y="13"/>
              </a:cxn>
              <a:cxn ang="0">
                <a:pos x="0" y="17"/>
              </a:cxn>
              <a:cxn ang="0">
                <a:pos x="0" y="20"/>
              </a:cxn>
              <a:cxn ang="0">
                <a:pos x="0" y="24"/>
              </a:cxn>
              <a:cxn ang="0">
                <a:pos x="3" y="24"/>
              </a:cxn>
              <a:cxn ang="0">
                <a:pos x="3" y="27"/>
              </a:cxn>
              <a:cxn ang="0">
                <a:pos x="7" y="27"/>
              </a:cxn>
              <a:cxn ang="0">
                <a:pos x="7" y="30"/>
              </a:cxn>
              <a:cxn ang="0">
                <a:pos x="10" y="30"/>
              </a:cxn>
              <a:cxn ang="0">
                <a:pos x="13" y="30"/>
              </a:cxn>
              <a:cxn ang="0">
                <a:pos x="13" y="30"/>
              </a:cxn>
              <a:cxn ang="0">
                <a:pos x="13" y="30"/>
              </a:cxn>
            </a:cxnLst>
            <a:rect l="0" t="0" r="r" b="b"/>
            <a:pathLst>
              <a:path w="30" h="30">
                <a:moveTo>
                  <a:pt x="13" y="30"/>
                </a:moveTo>
                <a:lnTo>
                  <a:pt x="17" y="30"/>
                </a:lnTo>
                <a:lnTo>
                  <a:pt x="20" y="30"/>
                </a:lnTo>
                <a:lnTo>
                  <a:pt x="23" y="30"/>
                </a:lnTo>
                <a:lnTo>
                  <a:pt x="23" y="27"/>
                </a:lnTo>
                <a:lnTo>
                  <a:pt x="27" y="27"/>
                </a:lnTo>
                <a:lnTo>
                  <a:pt x="27" y="24"/>
                </a:lnTo>
                <a:lnTo>
                  <a:pt x="30" y="24"/>
                </a:lnTo>
                <a:lnTo>
                  <a:pt x="30" y="20"/>
                </a:lnTo>
                <a:lnTo>
                  <a:pt x="30" y="17"/>
                </a:lnTo>
                <a:lnTo>
                  <a:pt x="30" y="13"/>
                </a:lnTo>
                <a:lnTo>
                  <a:pt x="30" y="13"/>
                </a:lnTo>
                <a:lnTo>
                  <a:pt x="30" y="10"/>
                </a:lnTo>
                <a:lnTo>
                  <a:pt x="30" y="7"/>
                </a:lnTo>
                <a:lnTo>
                  <a:pt x="27" y="7"/>
                </a:lnTo>
                <a:lnTo>
                  <a:pt x="27" y="3"/>
                </a:lnTo>
                <a:lnTo>
                  <a:pt x="23" y="3"/>
                </a:lnTo>
                <a:lnTo>
                  <a:pt x="23" y="0"/>
                </a:lnTo>
                <a:lnTo>
                  <a:pt x="20" y="0"/>
                </a:lnTo>
                <a:lnTo>
                  <a:pt x="17" y="0"/>
                </a:lnTo>
                <a:lnTo>
                  <a:pt x="13" y="0"/>
                </a:lnTo>
                <a:lnTo>
                  <a:pt x="13" y="0"/>
                </a:lnTo>
                <a:lnTo>
                  <a:pt x="10" y="0"/>
                </a:lnTo>
                <a:lnTo>
                  <a:pt x="7" y="0"/>
                </a:lnTo>
                <a:lnTo>
                  <a:pt x="7" y="3"/>
                </a:lnTo>
                <a:lnTo>
                  <a:pt x="3" y="3"/>
                </a:lnTo>
                <a:lnTo>
                  <a:pt x="3" y="7"/>
                </a:lnTo>
                <a:lnTo>
                  <a:pt x="0" y="7"/>
                </a:lnTo>
                <a:lnTo>
                  <a:pt x="0" y="10"/>
                </a:lnTo>
                <a:lnTo>
                  <a:pt x="0" y="13"/>
                </a:lnTo>
                <a:lnTo>
                  <a:pt x="0" y="13"/>
                </a:lnTo>
                <a:lnTo>
                  <a:pt x="0" y="17"/>
                </a:lnTo>
                <a:lnTo>
                  <a:pt x="0" y="20"/>
                </a:lnTo>
                <a:lnTo>
                  <a:pt x="0" y="24"/>
                </a:lnTo>
                <a:lnTo>
                  <a:pt x="3" y="24"/>
                </a:lnTo>
                <a:lnTo>
                  <a:pt x="3" y="27"/>
                </a:lnTo>
                <a:lnTo>
                  <a:pt x="7" y="27"/>
                </a:lnTo>
                <a:lnTo>
                  <a:pt x="7" y="30"/>
                </a:lnTo>
                <a:lnTo>
                  <a:pt x="10" y="30"/>
                </a:lnTo>
                <a:lnTo>
                  <a:pt x="13" y="30"/>
                </a:lnTo>
                <a:lnTo>
                  <a:pt x="13" y="30"/>
                </a:lnTo>
                <a:lnTo>
                  <a:pt x="13" y="30"/>
                </a:lnTo>
                <a:close/>
              </a:path>
            </a:pathLst>
          </a:custGeom>
          <a:solidFill>
            <a:srgbClr val="000000"/>
          </a:solidFill>
          <a:ln w="9525">
            <a:noFill/>
            <a:round/>
            <a:headEnd/>
            <a:tailEnd/>
          </a:ln>
        </p:spPr>
        <p:txBody>
          <a:bodyPr/>
          <a:lstStyle/>
          <a:p>
            <a:endParaRPr lang="en-US"/>
          </a:p>
        </p:txBody>
      </p:sp>
      <p:sp>
        <p:nvSpPr>
          <p:cNvPr id="982339" name="Freeform 323"/>
          <p:cNvSpPr>
            <a:spLocks/>
          </p:cNvSpPr>
          <p:nvPr/>
        </p:nvSpPr>
        <p:spPr bwMode="auto">
          <a:xfrm>
            <a:off x="6624638" y="4702175"/>
            <a:ext cx="49212" cy="53975"/>
          </a:xfrm>
          <a:custGeom>
            <a:avLst/>
            <a:gdLst/>
            <a:ahLst/>
            <a:cxnLst>
              <a:cxn ang="0">
                <a:pos x="13" y="30"/>
              </a:cxn>
              <a:cxn ang="0">
                <a:pos x="17" y="30"/>
              </a:cxn>
              <a:cxn ang="0">
                <a:pos x="20" y="30"/>
              </a:cxn>
              <a:cxn ang="0">
                <a:pos x="23" y="27"/>
              </a:cxn>
              <a:cxn ang="0">
                <a:pos x="23" y="27"/>
              </a:cxn>
              <a:cxn ang="0">
                <a:pos x="27" y="27"/>
              </a:cxn>
              <a:cxn ang="0">
                <a:pos x="27" y="23"/>
              </a:cxn>
              <a:cxn ang="0">
                <a:pos x="30" y="20"/>
              </a:cxn>
              <a:cxn ang="0">
                <a:pos x="30" y="20"/>
              </a:cxn>
              <a:cxn ang="0">
                <a:pos x="30" y="17"/>
              </a:cxn>
              <a:cxn ang="0">
                <a:pos x="30" y="13"/>
              </a:cxn>
              <a:cxn ang="0">
                <a:pos x="30" y="13"/>
              </a:cxn>
              <a:cxn ang="0">
                <a:pos x="30" y="10"/>
              </a:cxn>
              <a:cxn ang="0">
                <a:pos x="30" y="7"/>
              </a:cxn>
              <a:cxn ang="0">
                <a:pos x="27" y="7"/>
              </a:cxn>
              <a:cxn ang="0">
                <a:pos x="27" y="3"/>
              </a:cxn>
              <a:cxn ang="0">
                <a:pos x="23" y="3"/>
              </a:cxn>
              <a:cxn ang="0">
                <a:pos x="23" y="0"/>
              </a:cxn>
              <a:cxn ang="0">
                <a:pos x="20" y="0"/>
              </a:cxn>
              <a:cxn ang="0">
                <a:pos x="17" y="0"/>
              </a:cxn>
              <a:cxn ang="0">
                <a:pos x="13" y="0"/>
              </a:cxn>
              <a:cxn ang="0">
                <a:pos x="13" y="0"/>
              </a:cxn>
              <a:cxn ang="0">
                <a:pos x="10" y="0"/>
              </a:cxn>
              <a:cxn ang="0">
                <a:pos x="7" y="0"/>
              </a:cxn>
              <a:cxn ang="0">
                <a:pos x="7" y="3"/>
              </a:cxn>
              <a:cxn ang="0">
                <a:pos x="3" y="3"/>
              </a:cxn>
              <a:cxn ang="0">
                <a:pos x="3" y="7"/>
              </a:cxn>
              <a:cxn ang="0">
                <a:pos x="0" y="7"/>
              </a:cxn>
              <a:cxn ang="0">
                <a:pos x="0" y="10"/>
              </a:cxn>
              <a:cxn ang="0">
                <a:pos x="0" y="13"/>
              </a:cxn>
              <a:cxn ang="0">
                <a:pos x="0" y="13"/>
              </a:cxn>
              <a:cxn ang="0">
                <a:pos x="0" y="17"/>
              </a:cxn>
              <a:cxn ang="0">
                <a:pos x="0" y="20"/>
              </a:cxn>
              <a:cxn ang="0">
                <a:pos x="0" y="20"/>
              </a:cxn>
              <a:cxn ang="0">
                <a:pos x="3" y="23"/>
              </a:cxn>
              <a:cxn ang="0">
                <a:pos x="3" y="27"/>
              </a:cxn>
              <a:cxn ang="0">
                <a:pos x="7" y="27"/>
              </a:cxn>
              <a:cxn ang="0">
                <a:pos x="7" y="27"/>
              </a:cxn>
              <a:cxn ang="0">
                <a:pos x="10" y="30"/>
              </a:cxn>
              <a:cxn ang="0">
                <a:pos x="13" y="30"/>
              </a:cxn>
              <a:cxn ang="0">
                <a:pos x="13" y="30"/>
              </a:cxn>
              <a:cxn ang="0">
                <a:pos x="13" y="30"/>
              </a:cxn>
            </a:cxnLst>
            <a:rect l="0" t="0" r="r" b="b"/>
            <a:pathLst>
              <a:path w="30" h="30">
                <a:moveTo>
                  <a:pt x="13" y="30"/>
                </a:moveTo>
                <a:lnTo>
                  <a:pt x="17" y="30"/>
                </a:lnTo>
                <a:lnTo>
                  <a:pt x="20" y="30"/>
                </a:lnTo>
                <a:lnTo>
                  <a:pt x="23" y="27"/>
                </a:lnTo>
                <a:lnTo>
                  <a:pt x="23" y="27"/>
                </a:lnTo>
                <a:lnTo>
                  <a:pt x="27" y="27"/>
                </a:lnTo>
                <a:lnTo>
                  <a:pt x="27" y="23"/>
                </a:lnTo>
                <a:lnTo>
                  <a:pt x="30" y="20"/>
                </a:lnTo>
                <a:lnTo>
                  <a:pt x="30" y="20"/>
                </a:lnTo>
                <a:lnTo>
                  <a:pt x="30" y="17"/>
                </a:lnTo>
                <a:lnTo>
                  <a:pt x="30" y="13"/>
                </a:lnTo>
                <a:lnTo>
                  <a:pt x="30" y="13"/>
                </a:lnTo>
                <a:lnTo>
                  <a:pt x="30" y="10"/>
                </a:lnTo>
                <a:lnTo>
                  <a:pt x="30" y="7"/>
                </a:lnTo>
                <a:lnTo>
                  <a:pt x="27" y="7"/>
                </a:lnTo>
                <a:lnTo>
                  <a:pt x="27" y="3"/>
                </a:lnTo>
                <a:lnTo>
                  <a:pt x="23" y="3"/>
                </a:lnTo>
                <a:lnTo>
                  <a:pt x="23" y="0"/>
                </a:lnTo>
                <a:lnTo>
                  <a:pt x="20" y="0"/>
                </a:lnTo>
                <a:lnTo>
                  <a:pt x="17" y="0"/>
                </a:lnTo>
                <a:lnTo>
                  <a:pt x="13" y="0"/>
                </a:lnTo>
                <a:lnTo>
                  <a:pt x="13" y="0"/>
                </a:lnTo>
                <a:lnTo>
                  <a:pt x="10" y="0"/>
                </a:lnTo>
                <a:lnTo>
                  <a:pt x="7" y="0"/>
                </a:lnTo>
                <a:lnTo>
                  <a:pt x="7" y="3"/>
                </a:lnTo>
                <a:lnTo>
                  <a:pt x="3" y="3"/>
                </a:lnTo>
                <a:lnTo>
                  <a:pt x="3" y="7"/>
                </a:lnTo>
                <a:lnTo>
                  <a:pt x="0" y="7"/>
                </a:lnTo>
                <a:lnTo>
                  <a:pt x="0" y="10"/>
                </a:lnTo>
                <a:lnTo>
                  <a:pt x="0" y="13"/>
                </a:lnTo>
                <a:lnTo>
                  <a:pt x="0" y="13"/>
                </a:lnTo>
                <a:lnTo>
                  <a:pt x="0" y="17"/>
                </a:lnTo>
                <a:lnTo>
                  <a:pt x="0" y="20"/>
                </a:lnTo>
                <a:lnTo>
                  <a:pt x="0" y="20"/>
                </a:lnTo>
                <a:lnTo>
                  <a:pt x="3" y="23"/>
                </a:lnTo>
                <a:lnTo>
                  <a:pt x="3" y="27"/>
                </a:lnTo>
                <a:lnTo>
                  <a:pt x="7" y="27"/>
                </a:lnTo>
                <a:lnTo>
                  <a:pt x="7" y="27"/>
                </a:lnTo>
                <a:lnTo>
                  <a:pt x="10" y="30"/>
                </a:lnTo>
                <a:lnTo>
                  <a:pt x="13" y="30"/>
                </a:lnTo>
                <a:lnTo>
                  <a:pt x="13" y="30"/>
                </a:lnTo>
                <a:lnTo>
                  <a:pt x="13" y="30"/>
                </a:lnTo>
                <a:close/>
              </a:path>
            </a:pathLst>
          </a:custGeom>
          <a:solidFill>
            <a:srgbClr val="000000"/>
          </a:solidFill>
          <a:ln w="9525">
            <a:noFill/>
            <a:round/>
            <a:headEnd/>
            <a:tailEnd/>
          </a:ln>
        </p:spPr>
        <p:txBody>
          <a:bodyPr/>
          <a:lstStyle/>
          <a:p>
            <a:endParaRPr lang="en-US"/>
          </a:p>
        </p:txBody>
      </p:sp>
      <p:sp>
        <p:nvSpPr>
          <p:cNvPr id="982340" name="Text Box 324"/>
          <p:cNvSpPr txBox="1">
            <a:spLocks noChangeArrowheads="1"/>
          </p:cNvSpPr>
          <p:nvPr/>
        </p:nvSpPr>
        <p:spPr bwMode="auto">
          <a:xfrm>
            <a:off x="742950" y="4802188"/>
            <a:ext cx="817563" cy="396875"/>
          </a:xfrm>
          <a:prstGeom prst="rect">
            <a:avLst/>
          </a:prstGeom>
          <a:no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Imem</a:t>
            </a:r>
          </a:p>
        </p:txBody>
      </p:sp>
      <p:sp>
        <p:nvSpPr>
          <p:cNvPr id="982341" name="Text Box 325"/>
          <p:cNvSpPr txBox="1">
            <a:spLocks noChangeArrowheads="1"/>
          </p:cNvSpPr>
          <p:nvPr/>
        </p:nvSpPr>
        <p:spPr bwMode="auto">
          <a:xfrm>
            <a:off x="7162800" y="5867400"/>
            <a:ext cx="931862" cy="396875"/>
          </a:xfrm>
          <a:prstGeom prst="rect">
            <a:avLst/>
          </a:prstGeom>
          <a:noFill/>
          <a:ln w="28575">
            <a:noFill/>
            <a:miter lim="800000"/>
            <a:headEnd/>
            <a:tailEnd/>
          </a:ln>
          <a:effectLst/>
        </p:spPr>
        <p:txBody>
          <a:bodyPr wrap="none" anchor="ctr">
            <a:spAutoFit/>
          </a:bodyPr>
          <a:lstStyle/>
          <a:p>
            <a:pPr algn="ctr"/>
            <a:r>
              <a:rPr lang="en-US" sz="2000" b="0" dirty="0" err="1">
                <a:solidFill>
                  <a:schemeClr val="accent1"/>
                </a:solidFill>
                <a:latin typeface="Helvetica" pitchFamily="34" charset="0"/>
              </a:rPr>
              <a:t>Dmem</a:t>
            </a:r>
            <a:endParaRPr lang="en-US" sz="2000" b="0" dirty="0">
              <a:solidFill>
                <a:schemeClr val="accent1"/>
              </a:solidFill>
              <a:latin typeface="Helvetica" pitchFamily="34" charset="0"/>
            </a:endParaRPr>
          </a:p>
        </p:txBody>
      </p:sp>
      <p:sp>
        <p:nvSpPr>
          <p:cNvPr id="982342" name="Text Box 326"/>
          <p:cNvSpPr txBox="1">
            <a:spLocks noChangeArrowheads="1"/>
          </p:cNvSpPr>
          <p:nvPr/>
        </p:nvSpPr>
        <p:spPr bwMode="auto">
          <a:xfrm>
            <a:off x="3268663" y="4838700"/>
            <a:ext cx="777875" cy="396875"/>
          </a:xfrm>
          <a:prstGeom prst="rect">
            <a:avLst/>
          </a:prstGeom>
          <a:no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Regs</a:t>
            </a:r>
          </a:p>
        </p:txBody>
      </p:sp>
      <p:sp>
        <p:nvSpPr>
          <p:cNvPr id="982343" name="Text Box 327"/>
          <p:cNvSpPr txBox="1">
            <a:spLocks noChangeArrowheads="1"/>
          </p:cNvSpPr>
          <p:nvPr/>
        </p:nvSpPr>
        <p:spPr bwMode="auto">
          <a:xfrm>
            <a:off x="1733550" y="2303463"/>
            <a:ext cx="733425" cy="396875"/>
          </a:xfrm>
          <a:prstGeom prst="rect">
            <a:avLst/>
          </a:prstGeom>
          <a:solidFill>
            <a:schemeClr val="bg1"/>
          </a:solid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IF/ID</a:t>
            </a:r>
          </a:p>
        </p:txBody>
      </p:sp>
      <p:sp>
        <p:nvSpPr>
          <p:cNvPr id="982344" name="Text Box 328"/>
          <p:cNvSpPr txBox="1">
            <a:spLocks noChangeArrowheads="1"/>
          </p:cNvSpPr>
          <p:nvPr/>
        </p:nvSpPr>
        <p:spPr bwMode="auto">
          <a:xfrm>
            <a:off x="3943350" y="2355850"/>
            <a:ext cx="847725" cy="396875"/>
          </a:xfrm>
          <a:prstGeom prst="rect">
            <a:avLst/>
          </a:prstGeom>
          <a:solidFill>
            <a:schemeClr val="bg1"/>
          </a:solid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ID/EX</a:t>
            </a:r>
          </a:p>
        </p:txBody>
      </p:sp>
      <p:sp>
        <p:nvSpPr>
          <p:cNvPr id="982345" name="Text Box 329"/>
          <p:cNvSpPr txBox="1">
            <a:spLocks noChangeArrowheads="1"/>
          </p:cNvSpPr>
          <p:nvPr/>
        </p:nvSpPr>
        <p:spPr bwMode="auto">
          <a:xfrm>
            <a:off x="5800725" y="2347913"/>
            <a:ext cx="1185863" cy="396875"/>
          </a:xfrm>
          <a:prstGeom prst="rect">
            <a:avLst/>
          </a:prstGeom>
          <a:solidFill>
            <a:schemeClr val="bg1"/>
          </a:solid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EX/MEM</a:t>
            </a:r>
          </a:p>
        </p:txBody>
      </p:sp>
      <p:sp>
        <p:nvSpPr>
          <p:cNvPr id="982346" name="Text Box 330"/>
          <p:cNvSpPr txBox="1">
            <a:spLocks noChangeArrowheads="1"/>
          </p:cNvSpPr>
          <p:nvPr/>
        </p:nvSpPr>
        <p:spPr bwMode="auto">
          <a:xfrm>
            <a:off x="7723188" y="2374900"/>
            <a:ext cx="1255712" cy="396875"/>
          </a:xfrm>
          <a:prstGeom prst="rect">
            <a:avLst/>
          </a:prstGeom>
          <a:solidFill>
            <a:schemeClr val="bg1"/>
          </a:solidFill>
          <a:ln w="28575">
            <a:noFill/>
            <a:miter lim="800000"/>
            <a:headEnd/>
            <a:tailEnd/>
          </a:ln>
          <a:effectLst/>
        </p:spPr>
        <p:txBody>
          <a:bodyPr wrap="none" anchor="ctr">
            <a:spAutoFit/>
          </a:bodyPr>
          <a:lstStyle/>
          <a:p>
            <a:pPr algn="ctr"/>
            <a:r>
              <a:rPr lang="en-US" sz="2000" b="0">
                <a:solidFill>
                  <a:schemeClr val="accent1"/>
                </a:solidFill>
                <a:latin typeface="Helvetica" pitchFamily="34" charset="0"/>
              </a:rPr>
              <a:t>MEM/WB</a:t>
            </a:r>
          </a:p>
        </p:txBody>
      </p:sp>
      <p:sp>
        <p:nvSpPr>
          <p:cNvPr id="982347" name="Rectangle 331"/>
          <p:cNvSpPr>
            <a:spLocks noChangeArrowheads="1"/>
          </p:cNvSpPr>
          <p:nvPr/>
        </p:nvSpPr>
        <p:spPr bwMode="auto">
          <a:xfrm>
            <a:off x="2016125" y="2647950"/>
            <a:ext cx="185738" cy="3797300"/>
          </a:xfrm>
          <a:prstGeom prst="rect">
            <a:avLst/>
          </a:prstGeom>
          <a:solidFill>
            <a:srgbClr val="FFFFFF"/>
          </a:solidFill>
          <a:ln w="28575">
            <a:solidFill>
              <a:schemeClr val="tx1"/>
            </a:solidFill>
            <a:miter lim="800000"/>
            <a:headEnd/>
            <a:tailEnd/>
          </a:ln>
          <a:effectLst/>
        </p:spPr>
        <p:txBody>
          <a:bodyPr wrap="none" anchor="ctr"/>
          <a:lstStyle/>
          <a:p>
            <a:endParaRPr lang="en-US"/>
          </a:p>
        </p:txBody>
      </p:sp>
      <p:sp>
        <p:nvSpPr>
          <p:cNvPr id="982348" name="Rectangle 332"/>
          <p:cNvSpPr>
            <a:spLocks noChangeArrowheads="1"/>
          </p:cNvSpPr>
          <p:nvPr/>
        </p:nvSpPr>
        <p:spPr bwMode="auto">
          <a:xfrm>
            <a:off x="4314825" y="2732088"/>
            <a:ext cx="198438" cy="3740150"/>
          </a:xfrm>
          <a:prstGeom prst="rect">
            <a:avLst/>
          </a:prstGeom>
          <a:solidFill>
            <a:srgbClr val="FFFFFF"/>
          </a:solidFill>
          <a:ln w="28575">
            <a:solidFill>
              <a:schemeClr val="tx1"/>
            </a:solidFill>
            <a:miter lim="800000"/>
            <a:headEnd/>
            <a:tailEnd/>
          </a:ln>
          <a:effectLst/>
        </p:spPr>
        <p:txBody>
          <a:bodyPr wrap="none" anchor="ctr"/>
          <a:lstStyle/>
          <a:p>
            <a:endParaRPr lang="en-US"/>
          </a:p>
        </p:txBody>
      </p:sp>
      <p:sp>
        <p:nvSpPr>
          <p:cNvPr id="982349" name="Rectangle 333"/>
          <p:cNvSpPr>
            <a:spLocks noChangeArrowheads="1"/>
          </p:cNvSpPr>
          <p:nvPr/>
        </p:nvSpPr>
        <p:spPr bwMode="auto">
          <a:xfrm>
            <a:off x="6305550" y="2722563"/>
            <a:ext cx="198438" cy="3740150"/>
          </a:xfrm>
          <a:prstGeom prst="rect">
            <a:avLst/>
          </a:prstGeom>
          <a:solidFill>
            <a:srgbClr val="FFFFFF"/>
          </a:solidFill>
          <a:ln w="28575">
            <a:solidFill>
              <a:schemeClr val="tx1"/>
            </a:solidFill>
            <a:miter lim="800000"/>
            <a:headEnd/>
            <a:tailEnd/>
          </a:ln>
          <a:effectLst/>
        </p:spPr>
        <p:txBody>
          <a:bodyPr wrap="none" anchor="ctr"/>
          <a:lstStyle/>
          <a:p>
            <a:endParaRPr lang="en-US"/>
          </a:p>
        </p:txBody>
      </p:sp>
      <p:sp>
        <p:nvSpPr>
          <p:cNvPr id="982350" name="Rectangle 334"/>
          <p:cNvSpPr>
            <a:spLocks noChangeArrowheads="1"/>
          </p:cNvSpPr>
          <p:nvPr/>
        </p:nvSpPr>
        <p:spPr bwMode="auto">
          <a:xfrm>
            <a:off x="8286750" y="2732088"/>
            <a:ext cx="198438" cy="3740150"/>
          </a:xfrm>
          <a:prstGeom prst="rect">
            <a:avLst/>
          </a:prstGeom>
          <a:solidFill>
            <a:srgbClr val="FFFFFF"/>
          </a:solidFill>
          <a:ln w="28575">
            <a:solidFill>
              <a:schemeClr val="tx1"/>
            </a:solidFill>
            <a:miter lim="800000"/>
            <a:headEnd/>
            <a:tailEnd/>
          </a:ln>
          <a:effectLst/>
        </p:spPr>
        <p:txBody>
          <a:bodyPr wrap="none" anchor="ctr"/>
          <a:lstStyle/>
          <a:p>
            <a:endParaRPr lang="en-US"/>
          </a:p>
        </p:txBody>
      </p:sp>
      <p:sp>
        <p:nvSpPr>
          <p:cNvPr id="982355" name="Rectangle 339"/>
          <p:cNvSpPr>
            <a:spLocks noChangeArrowheads="1"/>
          </p:cNvSpPr>
          <p:nvPr/>
        </p:nvSpPr>
        <p:spPr bwMode="auto">
          <a:xfrm>
            <a:off x="4010025" y="6115050"/>
            <a:ext cx="57150" cy="122238"/>
          </a:xfrm>
          <a:prstGeom prst="rect">
            <a:avLst/>
          </a:prstGeom>
          <a:noFill/>
          <a:ln w="9525">
            <a:noFill/>
            <a:miter lim="800000"/>
            <a:headEnd/>
            <a:tailEnd/>
          </a:ln>
        </p:spPr>
        <p:txBody>
          <a:bodyPr wrap="none" lIns="0" tIns="0" rIns="0" bIns="0">
            <a:spAutoFit/>
          </a:bodyPr>
          <a:lstStyle/>
          <a:p>
            <a:r>
              <a:rPr lang="en-US" sz="800" b="0">
                <a:solidFill>
                  <a:srgbClr val="000000"/>
                </a:solidFill>
                <a:latin typeface="Arial" pitchFamily="34" charset="0"/>
              </a:rPr>
              <a:t>5</a:t>
            </a:r>
            <a:endParaRPr lang="en-US" sz="1800" b="0" i="1">
              <a:latin typeface="Arial" pitchFamily="34" charset="0"/>
            </a:endParaRPr>
          </a:p>
        </p:txBody>
      </p:sp>
      <p:sp>
        <p:nvSpPr>
          <p:cNvPr id="982356" name="Line 340"/>
          <p:cNvSpPr>
            <a:spLocks noChangeShapeType="1"/>
          </p:cNvSpPr>
          <p:nvPr/>
        </p:nvSpPr>
        <p:spPr bwMode="auto">
          <a:xfrm flipH="1" flipV="1">
            <a:off x="4038600" y="6267450"/>
            <a:ext cx="71438" cy="144463"/>
          </a:xfrm>
          <a:prstGeom prst="line">
            <a:avLst/>
          </a:prstGeom>
          <a:noFill/>
          <a:ln w="11113">
            <a:solidFill>
              <a:srgbClr val="000000"/>
            </a:solidFill>
            <a:round/>
            <a:headEnd/>
            <a:tailEnd/>
          </a:ln>
        </p:spPr>
        <p:txBody>
          <a:bodyPr/>
          <a:lstStyle/>
          <a:p>
            <a:endParaRPr lang="en-US"/>
          </a:p>
        </p:txBody>
      </p:sp>
      <p:sp>
        <p:nvSpPr>
          <p:cNvPr id="982357" name="Text Box 341"/>
          <p:cNvSpPr txBox="1">
            <a:spLocks noChangeArrowheads="1"/>
          </p:cNvSpPr>
          <p:nvPr/>
        </p:nvSpPr>
        <p:spPr bwMode="auto">
          <a:xfrm>
            <a:off x="884239" y="879475"/>
            <a:ext cx="8259762" cy="707886"/>
          </a:xfrm>
          <a:prstGeom prst="rect">
            <a:avLst/>
          </a:prstGeom>
          <a:noFill/>
          <a:ln w="9525">
            <a:noFill/>
            <a:miter lim="800000"/>
            <a:headEnd/>
            <a:tailEnd/>
          </a:ln>
          <a:effectLst/>
        </p:spPr>
        <p:txBody>
          <a:bodyPr wrap="square">
            <a:spAutoFit/>
          </a:bodyPr>
          <a:lstStyle/>
          <a:p>
            <a:r>
              <a:rPr lang="en-US" u="none" dirty="0">
                <a:latin typeface="Helvetica" pitchFamily="34" charset="0"/>
              </a:rPr>
              <a:t>Fetch       </a:t>
            </a:r>
            <a:r>
              <a:rPr lang="en-US" u="none" dirty="0" smtClean="0">
                <a:latin typeface="Helvetica" pitchFamily="34" charset="0"/>
              </a:rPr>
              <a:t>     Decode                       Execute          Memory              Write </a:t>
            </a:r>
            <a:r>
              <a:rPr lang="en-US" u="none" dirty="0">
                <a:latin typeface="Helvetica" pitchFamily="34" charset="0"/>
              </a:rPr>
              <a:t/>
            </a:r>
            <a:br>
              <a:rPr lang="en-US" u="none" dirty="0">
                <a:latin typeface="Helvetica" pitchFamily="34" charset="0"/>
              </a:rPr>
            </a:br>
            <a:r>
              <a:rPr lang="en-US" u="none" dirty="0">
                <a:latin typeface="Helvetica" pitchFamily="34" charset="0"/>
              </a:rPr>
              <a:t>					</a:t>
            </a:r>
            <a:r>
              <a:rPr lang="en-US" u="none" dirty="0" smtClean="0">
                <a:latin typeface="Helvetica" pitchFamily="34" charset="0"/>
              </a:rPr>
              <a:t> </a:t>
            </a:r>
            <a:r>
              <a:rPr lang="en-US" u="none" dirty="0">
                <a:latin typeface="Helvetica" pitchFamily="34" charset="0"/>
              </a:rPr>
              <a:t>	                    </a:t>
            </a:r>
            <a:r>
              <a:rPr lang="en-US" u="none" dirty="0" smtClean="0">
                <a:latin typeface="Helvetica" pitchFamily="34" charset="0"/>
              </a:rPr>
              <a:t>        Back</a:t>
            </a:r>
            <a:endParaRPr lang="en-US" u="none" dirty="0">
              <a:latin typeface="Helvetica" pitchFamily="34" charset="0"/>
            </a:endParaRPr>
          </a:p>
        </p:txBody>
      </p:sp>
      <p:sp>
        <p:nvSpPr>
          <p:cNvPr id="342" name="TextBox 341"/>
          <p:cNvSpPr txBox="1"/>
          <p:nvPr/>
        </p:nvSpPr>
        <p:spPr>
          <a:xfrm>
            <a:off x="3733800" y="1752600"/>
            <a:ext cx="1371600" cy="400110"/>
          </a:xfrm>
          <a:prstGeom prst="rect">
            <a:avLst/>
          </a:prstGeom>
          <a:noFill/>
        </p:spPr>
        <p:txBody>
          <a:bodyPr wrap="square" rtlCol="0">
            <a:spAutoFit/>
          </a:bodyPr>
          <a:lstStyle/>
          <a:p>
            <a:r>
              <a:rPr lang="en-US" dirty="0" smtClean="0">
                <a:solidFill>
                  <a:srgbClr val="FF0000"/>
                </a:solidFill>
              </a:rPr>
              <a:t>MOVE</a:t>
            </a:r>
            <a:endParaRPr lang="en-US" dirty="0">
              <a:solidFill>
                <a:srgbClr val="FF0000"/>
              </a:solidFill>
            </a:endParaRPr>
          </a:p>
        </p:txBody>
      </p:sp>
      <p:cxnSp>
        <p:nvCxnSpPr>
          <p:cNvPr id="344" name="Straight Arrow Connector 343"/>
          <p:cNvCxnSpPr>
            <a:stCxn id="982087" idx="4"/>
          </p:cNvCxnSpPr>
          <p:nvPr/>
        </p:nvCxnSpPr>
        <p:spPr bwMode="auto">
          <a:xfrm flipH="1" flipV="1">
            <a:off x="4572000" y="2057400"/>
            <a:ext cx="476250" cy="659447"/>
          </a:xfrm>
          <a:prstGeom prst="straightConnector1">
            <a:avLst/>
          </a:prstGeom>
          <a:solidFill>
            <a:schemeClr val="accent1"/>
          </a:solidFill>
          <a:ln w="9525" cap="flat" cmpd="sng" algn="ctr">
            <a:solidFill>
              <a:srgbClr val="FF0000">
                <a:alpha val="92000"/>
              </a:srgbClr>
            </a:solidFill>
            <a:prstDash val="solid"/>
            <a:round/>
            <a:headEnd type="none" w="med" len="med"/>
            <a:tailEnd type="arrow"/>
          </a:ln>
          <a:effectLst/>
        </p:spPr>
      </p:cxnSp>
      <p:cxnSp>
        <p:nvCxnSpPr>
          <p:cNvPr id="346" name="Straight Arrow Connector 345"/>
          <p:cNvCxnSpPr/>
          <p:nvPr/>
        </p:nvCxnSpPr>
        <p:spPr bwMode="auto">
          <a:xfrm flipH="1">
            <a:off x="3429000" y="2057400"/>
            <a:ext cx="381000" cy="685800"/>
          </a:xfrm>
          <a:prstGeom prst="straightConnector1">
            <a:avLst/>
          </a:prstGeom>
          <a:solidFill>
            <a:schemeClr val="accent1"/>
          </a:solidFill>
          <a:ln w="9525" cap="flat" cmpd="sng" algn="ctr">
            <a:solidFill>
              <a:srgbClr val="FF0000">
                <a:alpha val="92000"/>
              </a:srgbClr>
            </a:solidFill>
            <a:prstDash val="solid"/>
            <a:round/>
            <a:headEnd type="none" w="med" len="med"/>
            <a:tailEnd type="arrow"/>
          </a:ln>
          <a:effectLst/>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r>
              <a:rPr lang="en-US"/>
              <a:t>Reducing Branch Delay</a:t>
            </a:r>
            <a:endParaRPr lang="en-AU"/>
          </a:p>
        </p:txBody>
      </p:sp>
      <p:sp>
        <p:nvSpPr>
          <p:cNvPr id="430083" name="Rectangle 3"/>
          <p:cNvSpPr>
            <a:spLocks noGrp="1" noChangeArrowheads="1"/>
          </p:cNvSpPr>
          <p:nvPr>
            <p:ph type="body" idx="1"/>
          </p:nvPr>
        </p:nvSpPr>
        <p:spPr>
          <a:xfrm>
            <a:off x="684213" y="1125538"/>
            <a:ext cx="8270875" cy="4967758"/>
          </a:xfrm>
        </p:spPr>
        <p:txBody>
          <a:bodyPr/>
          <a:lstStyle/>
          <a:p>
            <a:r>
              <a:rPr lang="en-US" sz="2400" dirty="0"/>
              <a:t>Move hardware to determine outcome to ID </a:t>
            </a:r>
            <a:r>
              <a:rPr lang="en-US" sz="2400" dirty="0" smtClean="0"/>
              <a:t>stage – Only one cycle penalty. </a:t>
            </a:r>
            <a:r>
              <a:rPr lang="en-US" sz="2400" dirty="0" smtClean="0">
                <a:solidFill>
                  <a:srgbClr val="FF0000"/>
                </a:solidFill>
              </a:rPr>
              <a:t>Additional hardware:</a:t>
            </a:r>
            <a:endParaRPr lang="en-US" sz="2400" dirty="0">
              <a:solidFill>
                <a:srgbClr val="FF0000"/>
              </a:solidFill>
            </a:endParaRPr>
          </a:p>
          <a:p>
            <a:pPr lvl="1"/>
            <a:r>
              <a:rPr lang="en-US" sz="2400" dirty="0"/>
              <a:t>Target address adder</a:t>
            </a:r>
          </a:p>
          <a:p>
            <a:pPr lvl="1"/>
            <a:r>
              <a:rPr lang="en-US" sz="2400" dirty="0"/>
              <a:t>Register comparator</a:t>
            </a:r>
          </a:p>
          <a:p>
            <a:r>
              <a:rPr lang="en-US" sz="2800" dirty="0"/>
              <a:t>Example: </a:t>
            </a:r>
            <a:r>
              <a:rPr lang="en-US" sz="2800" dirty="0" smtClean="0"/>
              <a:t>Assume branch </a:t>
            </a:r>
            <a:r>
              <a:rPr lang="en-US" sz="2800" dirty="0"/>
              <a:t>taken</a:t>
            </a:r>
          </a:p>
          <a:p>
            <a:pPr lvl="1">
              <a:buFont typeface="Wingdings" pitchFamily="2" charset="2"/>
              <a:buNone/>
            </a:pPr>
            <a:r>
              <a:rPr lang="en-US" sz="2000" dirty="0"/>
              <a:t>	</a:t>
            </a:r>
            <a:r>
              <a:rPr lang="en-US" sz="2000" dirty="0">
                <a:latin typeface="Lucida Console" pitchFamily="49" charset="0"/>
              </a:rPr>
              <a:t>36:  sub  $10, $4, $8</a:t>
            </a:r>
            <a:br>
              <a:rPr lang="en-US" sz="2000" dirty="0">
                <a:latin typeface="Lucida Console" pitchFamily="49" charset="0"/>
              </a:rPr>
            </a:br>
            <a:r>
              <a:rPr lang="en-US" sz="2000" dirty="0">
                <a:latin typeface="Lucida Console" pitchFamily="49" charset="0"/>
              </a:rPr>
              <a:t>40:  </a:t>
            </a:r>
            <a:r>
              <a:rPr lang="en-US" sz="2000" dirty="0" err="1">
                <a:latin typeface="Lucida Console" pitchFamily="49" charset="0"/>
              </a:rPr>
              <a:t>beq</a:t>
            </a:r>
            <a:r>
              <a:rPr lang="en-US" sz="2000" dirty="0">
                <a:latin typeface="Lucida Console" pitchFamily="49" charset="0"/>
              </a:rPr>
              <a:t>  $1,  $3, </a:t>
            </a:r>
            <a:r>
              <a:rPr lang="en-US" sz="2000" dirty="0" smtClean="0">
                <a:latin typeface="Lucida Console" pitchFamily="49" charset="0"/>
              </a:rPr>
              <a:t>7 -&gt; </a:t>
            </a:r>
            <a:r>
              <a:rPr lang="en-US" sz="1600" dirty="0" smtClean="0">
                <a:solidFill>
                  <a:srgbClr val="FF0000"/>
                </a:solidFill>
                <a:latin typeface="Lucida Console" pitchFamily="49" charset="0"/>
              </a:rPr>
              <a:t>Offset 7–Jump to 44+7x4 = 72</a:t>
            </a:r>
            <a:r>
              <a:rPr lang="en-US" sz="2000" dirty="0">
                <a:solidFill>
                  <a:srgbClr val="FF0000"/>
                </a:solidFill>
                <a:latin typeface="Lucida Console" pitchFamily="49" charset="0"/>
              </a:rPr>
              <a:t/>
            </a:r>
            <a:br>
              <a:rPr lang="en-US" sz="2000" dirty="0">
                <a:solidFill>
                  <a:srgbClr val="FF0000"/>
                </a:solidFill>
                <a:latin typeface="Lucida Console" pitchFamily="49" charset="0"/>
              </a:rPr>
            </a:br>
            <a:r>
              <a:rPr lang="en-US" sz="2000" dirty="0">
                <a:latin typeface="Lucida Console" pitchFamily="49" charset="0"/>
              </a:rPr>
              <a:t>44:  and  $12, $2, $5</a:t>
            </a:r>
            <a:br>
              <a:rPr lang="en-US" sz="2000" dirty="0">
                <a:latin typeface="Lucida Console" pitchFamily="49" charset="0"/>
              </a:rPr>
            </a:br>
            <a:r>
              <a:rPr lang="en-US" sz="2000" dirty="0">
                <a:latin typeface="Lucida Console" pitchFamily="49" charset="0"/>
              </a:rPr>
              <a:t>48:  or   $13, $2, $6</a:t>
            </a:r>
            <a:br>
              <a:rPr lang="en-US" sz="2000" dirty="0">
                <a:latin typeface="Lucida Console" pitchFamily="49" charset="0"/>
              </a:rPr>
            </a:br>
            <a:r>
              <a:rPr lang="en-US" sz="2000" dirty="0">
                <a:latin typeface="Lucida Console" pitchFamily="49" charset="0"/>
              </a:rPr>
              <a:t>52:  add  $14, $4, $2</a:t>
            </a:r>
            <a:br>
              <a:rPr lang="en-US" sz="2000" dirty="0">
                <a:latin typeface="Lucida Console" pitchFamily="49" charset="0"/>
              </a:rPr>
            </a:br>
            <a:r>
              <a:rPr lang="en-US" sz="2000" dirty="0">
                <a:latin typeface="Lucida Console" pitchFamily="49" charset="0"/>
              </a:rPr>
              <a:t>56:  </a:t>
            </a:r>
            <a:r>
              <a:rPr lang="en-US" sz="2000" dirty="0" err="1">
                <a:latin typeface="Lucida Console" pitchFamily="49" charset="0"/>
              </a:rPr>
              <a:t>slt</a:t>
            </a:r>
            <a:r>
              <a:rPr lang="en-US" sz="2000" dirty="0">
                <a:latin typeface="Lucida Console" pitchFamily="49" charset="0"/>
              </a:rPr>
              <a:t>  $15, $6, $7</a:t>
            </a:r>
            <a:br>
              <a:rPr lang="en-US" sz="2000" dirty="0">
                <a:latin typeface="Lucida Console" pitchFamily="49" charset="0"/>
              </a:rPr>
            </a:br>
            <a:r>
              <a:rPr lang="en-US" sz="2000" dirty="0">
                <a:latin typeface="Lucida Console" pitchFamily="49" charset="0"/>
              </a:rPr>
              <a:t>     ...</a:t>
            </a:r>
            <a:br>
              <a:rPr lang="en-US" sz="2000" dirty="0">
                <a:latin typeface="Lucida Console" pitchFamily="49" charset="0"/>
              </a:rPr>
            </a:br>
            <a:r>
              <a:rPr lang="en-US" sz="2000" dirty="0">
                <a:solidFill>
                  <a:srgbClr val="FF0000"/>
                </a:solidFill>
                <a:latin typeface="Lucida Console" pitchFamily="49" charset="0"/>
              </a:rPr>
              <a:t>72:</a:t>
            </a:r>
            <a:r>
              <a:rPr lang="en-US" sz="2000" dirty="0">
                <a:latin typeface="Lucida Console" pitchFamily="49" charset="0"/>
              </a:rPr>
              <a:t>  </a:t>
            </a:r>
            <a:r>
              <a:rPr lang="en-US" sz="2000" dirty="0" err="1">
                <a:latin typeface="Lucida Console" pitchFamily="49" charset="0"/>
              </a:rPr>
              <a:t>lw</a:t>
            </a:r>
            <a:r>
              <a:rPr lang="en-US" sz="2000" dirty="0">
                <a:latin typeface="Lucida Console" pitchFamily="49" charset="0"/>
              </a:rPr>
              <a:t>   $4, 50($7)</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28600" y="685800"/>
            <a:ext cx="8620125" cy="3352800"/>
          </a:xfrm>
          <a:prstGeom prst="rect">
            <a:avLst/>
          </a:prstGeom>
          <a:noFill/>
          <a:ln w="9525">
            <a:noFill/>
            <a:miter lim="800000"/>
            <a:headEnd/>
            <a:tailEnd/>
          </a:ln>
        </p:spPr>
      </p:pic>
      <p:sp>
        <p:nvSpPr>
          <p:cNvPr id="5" name="TextBox 4"/>
          <p:cNvSpPr txBox="1"/>
          <p:nvPr/>
        </p:nvSpPr>
        <p:spPr>
          <a:xfrm>
            <a:off x="990600" y="76200"/>
            <a:ext cx="6934200" cy="461665"/>
          </a:xfrm>
          <a:prstGeom prst="rect">
            <a:avLst/>
          </a:prstGeom>
          <a:noFill/>
        </p:spPr>
        <p:txBody>
          <a:bodyPr wrap="square" rtlCol="0">
            <a:spAutoFit/>
          </a:bodyPr>
          <a:lstStyle/>
          <a:p>
            <a:pPr algn="ctr"/>
            <a:r>
              <a:rPr lang="en-US" sz="2400" b="1" dirty="0" smtClean="0"/>
              <a:t>Appendix C – Question C.1</a:t>
            </a:r>
            <a:endParaRPr lang="en-US" sz="2400" b="1" dirty="0"/>
          </a:p>
        </p:txBody>
      </p:sp>
      <p:sp>
        <p:nvSpPr>
          <p:cNvPr id="6" name="Rectangle 5"/>
          <p:cNvSpPr/>
          <p:nvPr/>
        </p:nvSpPr>
        <p:spPr>
          <a:xfrm>
            <a:off x="2362200" y="4191000"/>
            <a:ext cx="3429000" cy="2308324"/>
          </a:xfrm>
          <a:prstGeom prst="rect">
            <a:avLst/>
          </a:prstGeom>
        </p:spPr>
        <p:txBody>
          <a:bodyPr wrap="square">
            <a:spAutoFit/>
          </a:bodyPr>
          <a:lstStyle/>
          <a:p>
            <a:r>
              <a:rPr lang="en-US" sz="1800" b="1" dirty="0" smtClean="0"/>
              <a:t>Solution C.1 a.</a:t>
            </a:r>
          </a:p>
          <a:p>
            <a:r>
              <a:rPr lang="en-US" sz="1800" dirty="0" smtClean="0"/>
              <a:t>R1:  LD -&gt; DADDI   - RAW</a:t>
            </a:r>
          </a:p>
          <a:p>
            <a:r>
              <a:rPr lang="en-US" sz="1800" dirty="0" smtClean="0"/>
              <a:t>R1:  DADDI -&gt; SD   - RAW</a:t>
            </a:r>
          </a:p>
          <a:p>
            <a:r>
              <a:rPr lang="en-US" sz="1800" dirty="0" smtClean="0"/>
              <a:t>R1:  LD -&gt; DADDI   - WAW</a:t>
            </a:r>
          </a:p>
          <a:p>
            <a:r>
              <a:rPr lang="en-US" sz="1800" dirty="0" smtClean="0"/>
              <a:t>R2:  LD -&gt; DADDI   - WAR</a:t>
            </a:r>
          </a:p>
          <a:p>
            <a:r>
              <a:rPr lang="en-US" sz="1800" dirty="0" smtClean="0"/>
              <a:t>R2:  SD -&gt; DADDI   - WAR</a:t>
            </a:r>
          </a:p>
          <a:p>
            <a:r>
              <a:rPr lang="en-US" sz="1800" dirty="0" smtClean="0"/>
              <a:t>R2:  DADDI -&gt; DSUB  - RAW</a:t>
            </a:r>
          </a:p>
          <a:p>
            <a:r>
              <a:rPr lang="en-US" sz="1800" dirty="0" smtClean="0"/>
              <a:t>R4:  DSUB -&gt; BNEZ   - RAW</a:t>
            </a:r>
            <a:endParaRPr lang="en-US" sz="1800" dirty="0"/>
          </a:p>
        </p:txBody>
      </p:sp>
      <p:sp>
        <p:nvSpPr>
          <p:cNvPr id="7" name="TextBox 6"/>
          <p:cNvSpPr txBox="1"/>
          <p:nvPr/>
        </p:nvSpPr>
        <p:spPr>
          <a:xfrm>
            <a:off x="5791200" y="4953000"/>
            <a:ext cx="2819400" cy="1015663"/>
          </a:xfrm>
          <a:prstGeom prst="rect">
            <a:avLst/>
          </a:prstGeom>
          <a:noFill/>
        </p:spPr>
        <p:txBody>
          <a:bodyPr wrap="square" rtlCol="0">
            <a:spAutoFit/>
          </a:bodyPr>
          <a:lstStyle/>
          <a:p>
            <a:r>
              <a:rPr lang="en-US" sz="2000" dirty="0" smtClean="0">
                <a:solidFill>
                  <a:srgbClr val="0070C0"/>
                </a:solidFill>
              </a:rPr>
              <a:t>What if it is a simple 5-stage linear pipeline?</a:t>
            </a:r>
            <a:endParaRPr lang="en-US" sz="2000" dirty="0">
              <a:solidFill>
                <a:srgbClr val="0070C0"/>
              </a:solidFill>
            </a:endParaRPr>
          </a:p>
        </p:txBody>
      </p:sp>
    </p:spTree>
    <p:extLst>
      <p:ext uri="{BB962C8B-B14F-4D97-AF65-F5344CB8AC3E}">
        <p14:creationId xmlns:p14="http://schemas.microsoft.com/office/powerpoint/2010/main" val="289516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04800" y="381000"/>
            <a:ext cx="8080273" cy="16764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09600" y="1981200"/>
            <a:ext cx="7086600" cy="4040605"/>
          </a:xfrm>
          <a:prstGeom prst="rect">
            <a:avLst/>
          </a:prstGeom>
          <a:noFill/>
          <a:ln w="9525">
            <a:noFill/>
            <a:miter lim="800000"/>
            <a:headEnd/>
            <a:tailEnd/>
          </a:ln>
        </p:spPr>
      </p:pic>
    </p:spTree>
    <p:extLst>
      <p:ext uri="{BB962C8B-B14F-4D97-AF65-F5344CB8AC3E}">
        <p14:creationId xmlns:p14="http://schemas.microsoft.com/office/powerpoint/2010/main" val="218277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143000" y="1981200"/>
            <a:ext cx="7156174" cy="251460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1295400" y="4724400"/>
            <a:ext cx="6162304" cy="990600"/>
          </a:xfrm>
          <a:prstGeom prst="rect">
            <a:avLst/>
          </a:prstGeom>
          <a:noFill/>
          <a:ln w="9525">
            <a:noFill/>
            <a:miter lim="800000"/>
            <a:headEnd/>
            <a:tailEnd/>
          </a:ln>
        </p:spPr>
      </p:pic>
      <p:sp>
        <p:nvSpPr>
          <p:cNvPr id="5" name="TextBox 4"/>
          <p:cNvSpPr txBox="1"/>
          <p:nvPr/>
        </p:nvSpPr>
        <p:spPr>
          <a:xfrm>
            <a:off x="6019800" y="2743200"/>
            <a:ext cx="3048000" cy="1200329"/>
          </a:xfrm>
          <a:prstGeom prst="rect">
            <a:avLst/>
          </a:prstGeom>
          <a:noFill/>
        </p:spPr>
        <p:txBody>
          <a:bodyPr wrap="square" rtlCol="0">
            <a:spAutoFit/>
          </a:bodyPr>
          <a:lstStyle/>
          <a:p>
            <a:r>
              <a:rPr lang="en-US" sz="1200" dirty="0" smtClean="0"/>
              <a:t>There is a stall in BNEZ because there is a data dependence with DSUB. Moving the comparator and adder to decode stage doesn’t help. The condition is resolved only after EX stage even with forwarding.</a:t>
            </a:r>
            <a:endParaRPr lang="en-US" sz="1200" dirty="0"/>
          </a:p>
        </p:txBody>
      </p:sp>
      <p:cxnSp>
        <p:nvCxnSpPr>
          <p:cNvPr id="3" name="Straight Arrow Connector 2"/>
          <p:cNvCxnSpPr/>
          <p:nvPr/>
        </p:nvCxnSpPr>
        <p:spPr bwMode="auto">
          <a:xfrm flipH="1">
            <a:off x="5715000" y="3048000"/>
            <a:ext cx="304800" cy="6858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316481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C1</a:t>
            </a:r>
            <a:endParaRPr lang="en-US" dirty="0"/>
          </a:p>
        </p:txBody>
      </p:sp>
      <p:sp>
        <p:nvSpPr>
          <p:cNvPr id="3" name="Date Placeholder 2"/>
          <p:cNvSpPr>
            <a:spLocks noGrp="1"/>
          </p:cNvSpPr>
          <p:nvPr>
            <p:ph type="dt" sz="half" idx="10"/>
          </p:nvPr>
        </p:nvSpPr>
        <p:spPr/>
        <p:txBody>
          <a:bodyPr/>
          <a:lstStyle/>
          <a:p>
            <a:r>
              <a:rPr lang="en-US" smtClean="0"/>
              <a:t>9/30/2004</a:t>
            </a:r>
            <a:endParaRPr lang="en-US"/>
          </a:p>
        </p:txBody>
      </p:sp>
      <p:sp>
        <p:nvSpPr>
          <p:cNvPr id="4" name="Footer Placeholder 3"/>
          <p:cNvSpPr>
            <a:spLocks noGrp="1"/>
          </p:cNvSpPr>
          <p:nvPr>
            <p:ph type="ftr" sz="quarter" idx="11"/>
          </p:nvPr>
        </p:nvSpPr>
        <p:spPr/>
        <p:txBody>
          <a:bodyPr/>
          <a:lstStyle/>
          <a:p>
            <a:r>
              <a:rPr lang="en-US" smtClean="0"/>
              <a:t>Lec. 3</a:t>
            </a:r>
            <a:endParaRPr lang="en-US"/>
          </a:p>
        </p:txBody>
      </p:sp>
      <p:sp>
        <p:nvSpPr>
          <p:cNvPr id="5" name="Slide Number Placeholder 4"/>
          <p:cNvSpPr>
            <a:spLocks noGrp="1"/>
          </p:cNvSpPr>
          <p:nvPr>
            <p:ph type="sldNum" sz="quarter" idx="12"/>
          </p:nvPr>
        </p:nvSpPr>
        <p:spPr/>
        <p:txBody>
          <a:bodyPr/>
          <a:lstStyle/>
          <a:p>
            <a:fld id="{A96EA4C7-D598-428B-A870-63DE6A185AF8}" type="slidenum">
              <a:rPr lang="en-US" smtClean="0"/>
              <a:pPr/>
              <a:t>2</a:t>
            </a:fld>
            <a:endParaRPr lang="en-US"/>
          </a:p>
        </p:txBody>
      </p:sp>
      <p:sp>
        <p:nvSpPr>
          <p:cNvPr id="6" name="TextBox 5"/>
          <p:cNvSpPr txBox="1"/>
          <p:nvPr/>
        </p:nvSpPr>
        <p:spPr>
          <a:xfrm>
            <a:off x="1066800" y="1066800"/>
            <a:ext cx="6858000" cy="1600438"/>
          </a:xfrm>
          <a:prstGeom prst="rect">
            <a:avLst/>
          </a:prstGeom>
          <a:noFill/>
        </p:spPr>
        <p:txBody>
          <a:bodyPr wrap="square" rtlCol="0">
            <a:spAutoFit/>
          </a:bodyPr>
          <a:lstStyle/>
          <a:p>
            <a:r>
              <a:rPr lang="en-US" sz="1400" u="none" dirty="0" smtClean="0">
                <a:latin typeface="Arial" panose="020B0604020202020204" pitchFamily="34" charset="0"/>
                <a:cs typeface="Arial" panose="020B0604020202020204" pitchFamily="34" charset="0"/>
              </a:rPr>
              <a:t>Use the following code segment:</a:t>
            </a:r>
          </a:p>
          <a:p>
            <a:r>
              <a:rPr lang="en-US" sz="1400" u="none" dirty="0" smtClean="0">
                <a:latin typeface="Arial" panose="020B0604020202020204" pitchFamily="34" charset="0"/>
                <a:cs typeface="Arial" panose="020B0604020202020204" pitchFamily="34" charset="0"/>
              </a:rPr>
              <a:t>Loop:    LD            R1, 0 (R2)            ; load R1from address 0+R2</a:t>
            </a:r>
          </a:p>
          <a:p>
            <a:r>
              <a:rPr lang="en-US" sz="1400" u="none" dirty="0">
                <a:latin typeface="Arial" panose="020B0604020202020204" pitchFamily="34" charset="0"/>
                <a:cs typeface="Arial" panose="020B0604020202020204" pitchFamily="34" charset="0"/>
              </a:rPr>
              <a:t> </a:t>
            </a:r>
            <a:r>
              <a:rPr lang="en-US" sz="1400" u="none" dirty="0" smtClean="0">
                <a:latin typeface="Arial" panose="020B0604020202020204" pitchFamily="34" charset="0"/>
                <a:cs typeface="Arial" panose="020B0604020202020204" pitchFamily="34" charset="0"/>
              </a:rPr>
              <a:t>            DADDI      R1, R1, #1           ; R1 = R1 + 1</a:t>
            </a:r>
          </a:p>
          <a:p>
            <a:r>
              <a:rPr lang="en-US" sz="1400" u="none" dirty="0">
                <a:latin typeface="Arial" panose="020B0604020202020204" pitchFamily="34" charset="0"/>
                <a:cs typeface="Arial" panose="020B0604020202020204" pitchFamily="34" charset="0"/>
              </a:rPr>
              <a:t> </a:t>
            </a:r>
            <a:r>
              <a:rPr lang="en-US" sz="1400" u="none" dirty="0" smtClean="0">
                <a:latin typeface="Arial" panose="020B0604020202020204" pitchFamily="34" charset="0"/>
                <a:cs typeface="Arial" panose="020B0604020202020204" pitchFamily="34" charset="0"/>
              </a:rPr>
              <a:t>            SD            R1, 0 (R2)            ; store R1 at address 0+R2</a:t>
            </a:r>
          </a:p>
          <a:p>
            <a:r>
              <a:rPr lang="en-US" sz="1400" u="none" dirty="0">
                <a:latin typeface="Arial" panose="020B0604020202020204" pitchFamily="34" charset="0"/>
                <a:cs typeface="Arial" panose="020B0604020202020204" pitchFamily="34" charset="0"/>
              </a:rPr>
              <a:t> </a:t>
            </a:r>
            <a:r>
              <a:rPr lang="en-US" sz="1400" u="none" dirty="0" smtClean="0">
                <a:latin typeface="Arial" panose="020B0604020202020204" pitchFamily="34" charset="0"/>
                <a:cs typeface="Arial" panose="020B0604020202020204" pitchFamily="34" charset="0"/>
              </a:rPr>
              <a:t>            DADDI      R2, R2, #4           ;  R2 = R2 + 4</a:t>
            </a:r>
          </a:p>
          <a:p>
            <a:r>
              <a:rPr lang="en-US" sz="1400" u="none" dirty="0" smtClean="0">
                <a:latin typeface="Arial" panose="020B0604020202020204" pitchFamily="34" charset="0"/>
                <a:cs typeface="Arial" panose="020B0604020202020204" pitchFamily="34" charset="0"/>
              </a:rPr>
              <a:t>             DSUB       R4, R3, R2           ; R4 = R3 – R2</a:t>
            </a:r>
          </a:p>
          <a:p>
            <a:r>
              <a:rPr lang="en-US" sz="1400" u="none" dirty="0">
                <a:latin typeface="Arial" panose="020B0604020202020204" pitchFamily="34" charset="0"/>
                <a:cs typeface="Arial" panose="020B0604020202020204" pitchFamily="34" charset="0"/>
              </a:rPr>
              <a:t> </a:t>
            </a:r>
            <a:r>
              <a:rPr lang="en-US" sz="1400" u="none" dirty="0" smtClean="0">
                <a:latin typeface="Arial" panose="020B0604020202020204" pitchFamily="34" charset="0"/>
                <a:cs typeface="Arial" panose="020B0604020202020204" pitchFamily="34" charset="0"/>
              </a:rPr>
              <a:t>            BNEZ        R4, Loop              ; branch to Loop if R4! = 0</a:t>
            </a:r>
          </a:p>
        </p:txBody>
      </p:sp>
      <p:pic>
        <p:nvPicPr>
          <p:cNvPr id="7" name="Picture 2"/>
          <p:cNvPicPr>
            <a:picLocks noChangeAspect="1" noChangeArrowheads="1"/>
          </p:cNvPicPr>
          <p:nvPr/>
        </p:nvPicPr>
        <p:blipFill>
          <a:blip r:embed="rId2" cstate="print"/>
          <a:srcRect/>
          <a:stretch>
            <a:fillRect/>
          </a:stretch>
        </p:blipFill>
        <p:spPr bwMode="auto">
          <a:xfrm>
            <a:off x="311150" y="2743200"/>
            <a:ext cx="8080273" cy="1676400"/>
          </a:xfrm>
          <a:prstGeom prst="rect">
            <a:avLst/>
          </a:prstGeom>
          <a:noFill/>
          <a:ln w="9525">
            <a:noFill/>
            <a:miter lim="800000"/>
            <a:headEnd/>
            <a:tailEnd/>
          </a:ln>
        </p:spPr>
      </p:pic>
      <p:cxnSp>
        <p:nvCxnSpPr>
          <p:cNvPr id="9" name="Straight Connector 8"/>
          <p:cNvCxnSpPr/>
          <p:nvPr/>
        </p:nvCxnSpPr>
        <p:spPr bwMode="auto">
          <a:xfrm>
            <a:off x="1676400" y="3962400"/>
            <a:ext cx="60960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1" name="Straight Connector 10"/>
          <p:cNvCxnSpPr/>
          <p:nvPr/>
        </p:nvCxnSpPr>
        <p:spPr bwMode="auto">
          <a:xfrm>
            <a:off x="838200" y="4191000"/>
            <a:ext cx="6934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a:off x="838200" y="4419600"/>
            <a:ext cx="457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8" name="Rectangle 7"/>
          <p:cNvSpPr/>
          <p:nvPr/>
        </p:nvSpPr>
        <p:spPr bwMode="auto">
          <a:xfrm>
            <a:off x="1600200" y="3733800"/>
            <a:ext cx="6248400"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sp>
        <p:nvSpPr>
          <p:cNvPr id="14" name="Rectangle 13"/>
          <p:cNvSpPr/>
          <p:nvPr/>
        </p:nvSpPr>
        <p:spPr bwMode="auto">
          <a:xfrm>
            <a:off x="621792" y="3995928"/>
            <a:ext cx="5486400"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pic>
        <p:nvPicPr>
          <p:cNvPr id="12" name="Picture 3"/>
          <p:cNvPicPr>
            <a:picLocks noChangeAspect="1" noChangeArrowheads="1"/>
          </p:cNvPicPr>
          <p:nvPr/>
        </p:nvPicPr>
        <p:blipFill rotWithShape="1">
          <a:blip r:embed="rId3" cstate="print"/>
          <a:srcRect t="18859" b="40910"/>
          <a:stretch/>
        </p:blipFill>
        <p:spPr bwMode="auto">
          <a:xfrm>
            <a:off x="652272" y="4030980"/>
            <a:ext cx="7086600" cy="1828800"/>
          </a:xfrm>
          <a:prstGeom prst="rect">
            <a:avLst/>
          </a:prstGeom>
          <a:noFill/>
          <a:ln w="9525">
            <a:noFill/>
            <a:miter lim="800000"/>
            <a:headEnd/>
            <a:tailEnd/>
          </a:ln>
        </p:spPr>
      </p:pic>
    </p:spTree>
    <p:extLst>
      <p:ext uri="{BB962C8B-B14F-4D97-AF65-F5344CB8AC3E}">
        <p14:creationId xmlns:p14="http://schemas.microsoft.com/office/powerpoint/2010/main" val="3331747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04800" y="381000"/>
            <a:ext cx="8080273" cy="16764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09600" y="1981200"/>
            <a:ext cx="7086600" cy="4040605"/>
          </a:xfrm>
          <a:prstGeom prst="rect">
            <a:avLst/>
          </a:prstGeom>
          <a:noFill/>
          <a:ln w="9525">
            <a:noFill/>
            <a:miter lim="800000"/>
            <a:headEnd/>
            <a:tailEnd/>
          </a:ln>
        </p:spPr>
      </p:pic>
    </p:spTree>
    <p:extLst>
      <p:ext uri="{BB962C8B-B14F-4D97-AF65-F5344CB8AC3E}">
        <p14:creationId xmlns:p14="http://schemas.microsoft.com/office/powerpoint/2010/main" val="3064091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143000" y="1981200"/>
            <a:ext cx="7156174" cy="251460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1295400" y="4724400"/>
            <a:ext cx="6162304" cy="990600"/>
          </a:xfrm>
          <a:prstGeom prst="rect">
            <a:avLst/>
          </a:prstGeom>
          <a:noFill/>
          <a:ln w="9525">
            <a:noFill/>
            <a:miter lim="800000"/>
            <a:headEnd/>
            <a:tailEnd/>
          </a:ln>
        </p:spPr>
      </p:pic>
    </p:spTree>
    <p:extLst>
      <p:ext uri="{BB962C8B-B14F-4D97-AF65-F5344CB8AC3E}">
        <p14:creationId xmlns:p14="http://schemas.microsoft.com/office/powerpoint/2010/main" val="212208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Hazards – branch delay slots </a:t>
            </a:r>
            <a:endParaRPr lang="en-US" dirty="0"/>
          </a:p>
        </p:txBody>
      </p:sp>
      <p:sp>
        <p:nvSpPr>
          <p:cNvPr id="3" name="Content Placeholder 2"/>
          <p:cNvSpPr>
            <a:spLocks noGrp="1"/>
          </p:cNvSpPr>
          <p:nvPr>
            <p:ph idx="1"/>
          </p:nvPr>
        </p:nvSpPr>
        <p:spPr/>
        <p:txBody>
          <a:bodyPr/>
          <a:lstStyle/>
          <a:p>
            <a:r>
              <a:rPr lang="en-US" b="1" dirty="0" smtClean="0"/>
              <a:t>Branch delay slot filling:</a:t>
            </a:r>
          </a:p>
          <a:p>
            <a:pPr lvl="1">
              <a:buFontTx/>
              <a:buNone/>
            </a:pPr>
            <a:r>
              <a:rPr lang="en-US" dirty="0" smtClean="0"/>
              <a:t>move an instruction into the slot right after the branch, hoping that its execution is necessary. </a:t>
            </a:r>
          </a:p>
          <a:p>
            <a:pPr lvl="1">
              <a:buFontTx/>
              <a:buNone/>
            </a:pPr>
            <a:r>
              <a:rPr lang="en-US" u="sng" dirty="0" smtClean="0"/>
              <a:t>Limitations</a:t>
            </a:r>
            <a:r>
              <a:rPr lang="en-US" dirty="0" smtClean="0"/>
              <a:t>: restrictions on which instructions can be rescheduled, compile time prediction of taken or untaken branches.</a:t>
            </a:r>
          </a:p>
          <a:p>
            <a:pPr>
              <a:buNone/>
            </a:pPr>
            <a:endParaRPr lang="en-US" dirty="0"/>
          </a:p>
        </p:txBody>
      </p:sp>
      <p:sp>
        <p:nvSpPr>
          <p:cNvPr id="4" name="Slide Number Placeholder 3"/>
          <p:cNvSpPr>
            <a:spLocks noGrp="1"/>
          </p:cNvSpPr>
          <p:nvPr>
            <p:ph type="sldNum" sz="quarter" idx="12"/>
          </p:nvPr>
        </p:nvSpPr>
        <p:spPr/>
        <p:txBody>
          <a:bodyPr/>
          <a:lstStyle/>
          <a:p>
            <a:fld id="{D8467ABE-31F6-44D3-A6AB-48437703CDA8}"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5"/>
          <p:cNvSpPr>
            <a:spLocks noGrp="1"/>
          </p:cNvSpPr>
          <p:nvPr>
            <p:ph type="sldNum" sz="quarter" idx="12"/>
          </p:nvPr>
        </p:nvSpPr>
        <p:spPr/>
        <p:txBody>
          <a:bodyPr/>
          <a:lstStyle/>
          <a:p>
            <a:fld id="{137659B2-C439-4645-8F1E-E7CB3C5BC4C4}" type="slidenum">
              <a:rPr lang="en-US"/>
              <a:pPr/>
              <a:t>23</a:t>
            </a:fld>
            <a:endParaRPr lang="en-US"/>
          </a:p>
        </p:txBody>
      </p:sp>
      <p:sp>
        <p:nvSpPr>
          <p:cNvPr id="115714" name="Rectangle 2"/>
          <p:cNvSpPr>
            <a:spLocks noGrp="1" noChangeArrowheads="1"/>
          </p:cNvSpPr>
          <p:nvPr>
            <p:ph type="title"/>
          </p:nvPr>
        </p:nvSpPr>
        <p:spPr>
          <a:xfrm>
            <a:off x="982663" y="142875"/>
            <a:ext cx="7707312" cy="538163"/>
          </a:xfrm>
          <a:noFill/>
          <a:ln/>
        </p:spPr>
        <p:txBody>
          <a:bodyPr wrap="none" lIns="63500" tIns="25400" rIns="63500" bIns="25400" anchor="t">
            <a:spAutoFit/>
          </a:bodyPr>
          <a:lstStyle/>
          <a:p>
            <a:r>
              <a:rPr lang="en-US"/>
              <a:t>Example Nondelayed vs. Delayed Branch</a:t>
            </a:r>
          </a:p>
        </p:txBody>
      </p:sp>
      <p:sp>
        <p:nvSpPr>
          <p:cNvPr id="115715" name="Rectangle 3"/>
          <p:cNvSpPr>
            <a:spLocks noChangeArrowheads="1"/>
          </p:cNvSpPr>
          <p:nvPr/>
        </p:nvSpPr>
        <p:spPr bwMode="auto">
          <a:xfrm>
            <a:off x="804863" y="2130425"/>
            <a:ext cx="294640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add M1 ,M2,M3</a:t>
            </a:r>
          </a:p>
        </p:txBody>
      </p:sp>
      <p:sp>
        <p:nvSpPr>
          <p:cNvPr id="115716" name="Rectangle 4"/>
          <p:cNvSpPr>
            <a:spLocks noChangeArrowheads="1"/>
          </p:cNvSpPr>
          <p:nvPr/>
        </p:nvSpPr>
        <p:spPr bwMode="auto">
          <a:xfrm>
            <a:off x="804863" y="2854325"/>
            <a:ext cx="294640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sub M4, M5,M6</a:t>
            </a:r>
          </a:p>
        </p:txBody>
      </p:sp>
      <p:sp>
        <p:nvSpPr>
          <p:cNvPr id="115717" name="Rectangle 5"/>
          <p:cNvSpPr>
            <a:spLocks noChangeArrowheads="1"/>
          </p:cNvSpPr>
          <p:nvPr/>
        </p:nvSpPr>
        <p:spPr bwMode="auto">
          <a:xfrm>
            <a:off x="804863" y="3578225"/>
            <a:ext cx="3584575"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err="1">
                <a:latin typeface="Courier New" pitchFamily="49" charset="0"/>
              </a:rPr>
              <a:t>beq</a:t>
            </a:r>
            <a:r>
              <a:rPr lang="en-US" sz="2800" b="1" u="none" dirty="0">
                <a:latin typeface="Courier New" pitchFamily="49" charset="0"/>
              </a:rPr>
              <a:t> M1, M4, Exit</a:t>
            </a:r>
          </a:p>
        </p:txBody>
      </p:sp>
      <p:sp>
        <p:nvSpPr>
          <p:cNvPr id="115718" name="Rectangle 6"/>
          <p:cNvSpPr>
            <a:spLocks noChangeArrowheads="1"/>
          </p:cNvSpPr>
          <p:nvPr/>
        </p:nvSpPr>
        <p:spPr bwMode="auto">
          <a:xfrm>
            <a:off x="804863" y="1355725"/>
            <a:ext cx="3584575"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or   M8, M9 ,M10</a:t>
            </a:r>
          </a:p>
        </p:txBody>
      </p:sp>
      <p:sp>
        <p:nvSpPr>
          <p:cNvPr id="115719" name="Rectangle 7"/>
          <p:cNvSpPr>
            <a:spLocks noChangeArrowheads="1"/>
          </p:cNvSpPr>
          <p:nvPr/>
        </p:nvSpPr>
        <p:spPr bwMode="auto">
          <a:xfrm>
            <a:off x="804863" y="4351338"/>
            <a:ext cx="337185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xor M10, M1,M11</a:t>
            </a:r>
          </a:p>
        </p:txBody>
      </p:sp>
      <p:sp>
        <p:nvSpPr>
          <p:cNvPr id="115720" name="Text Box 8"/>
          <p:cNvSpPr txBox="1">
            <a:spLocks noChangeArrowheads="1"/>
          </p:cNvSpPr>
          <p:nvPr/>
        </p:nvSpPr>
        <p:spPr bwMode="auto">
          <a:xfrm>
            <a:off x="674688" y="671513"/>
            <a:ext cx="3525837" cy="946150"/>
          </a:xfrm>
          <a:prstGeom prst="rect">
            <a:avLst/>
          </a:prstGeom>
          <a:noFill/>
          <a:ln w="28575">
            <a:noFill/>
            <a:miter lim="800000"/>
            <a:headEnd/>
            <a:tailEnd/>
          </a:ln>
          <a:effectLst/>
        </p:spPr>
        <p:txBody>
          <a:bodyPr wrap="none" anchor="ctr">
            <a:spAutoFit/>
          </a:bodyPr>
          <a:lstStyle/>
          <a:p>
            <a:pPr algn="ctr" eaLnBrk="0" hangingPunct="0"/>
            <a:endParaRPr lang="en-US" sz="2800" b="1" u="none" dirty="0">
              <a:solidFill>
                <a:schemeClr val="accent1"/>
              </a:solidFill>
              <a:latin typeface="Helvetica" pitchFamily="34" charset="0"/>
            </a:endParaRPr>
          </a:p>
          <a:p>
            <a:pPr algn="ctr" eaLnBrk="0" hangingPunct="0"/>
            <a:r>
              <a:rPr lang="en-US" sz="2800" b="1" u="none" dirty="0" err="1">
                <a:solidFill>
                  <a:schemeClr val="accent1"/>
                </a:solidFill>
                <a:latin typeface="Helvetica" pitchFamily="34" charset="0"/>
              </a:rPr>
              <a:t>Nondelayed</a:t>
            </a:r>
            <a:r>
              <a:rPr lang="en-US" sz="2800" b="1" u="none" dirty="0">
                <a:solidFill>
                  <a:schemeClr val="accent1"/>
                </a:solidFill>
                <a:latin typeface="Helvetica" pitchFamily="34" charset="0"/>
              </a:rPr>
              <a:t> Branch</a:t>
            </a:r>
          </a:p>
        </p:txBody>
      </p:sp>
      <p:sp>
        <p:nvSpPr>
          <p:cNvPr id="115721" name="Rectangle 9"/>
          <p:cNvSpPr>
            <a:spLocks noChangeArrowheads="1"/>
          </p:cNvSpPr>
          <p:nvPr/>
        </p:nvSpPr>
        <p:spPr bwMode="auto">
          <a:xfrm>
            <a:off x="838200" y="5486400"/>
            <a:ext cx="1244600"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Courier New" pitchFamily="49" charset="0"/>
              </a:rPr>
              <a:t>Exit:</a:t>
            </a:r>
          </a:p>
        </p:txBody>
      </p:sp>
      <p:grpSp>
        <p:nvGrpSpPr>
          <p:cNvPr id="115723" name="Group 11"/>
          <p:cNvGrpSpPr>
            <a:grpSpLocks/>
          </p:cNvGrpSpPr>
          <p:nvPr/>
        </p:nvGrpSpPr>
        <p:grpSpPr bwMode="auto">
          <a:xfrm>
            <a:off x="3810001" y="647700"/>
            <a:ext cx="4706938" cy="5201332"/>
            <a:chOff x="2400" y="392"/>
            <a:chExt cx="2965" cy="3621"/>
          </a:xfrm>
        </p:grpSpPr>
        <p:sp>
          <p:nvSpPr>
            <p:cNvPr id="115724" name="Rectangle 12"/>
            <p:cNvSpPr>
              <a:spLocks noChangeArrowheads="1"/>
            </p:cNvSpPr>
            <p:nvPr/>
          </p:nvSpPr>
          <p:spPr bwMode="auto">
            <a:xfrm>
              <a:off x="3107" y="884"/>
              <a:ext cx="1856"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add M1 ,M2,M3</a:t>
              </a:r>
            </a:p>
          </p:txBody>
        </p:sp>
        <p:sp>
          <p:nvSpPr>
            <p:cNvPr id="115725" name="Rectangle 13"/>
            <p:cNvSpPr>
              <a:spLocks noChangeArrowheads="1"/>
            </p:cNvSpPr>
            <p:nvPr/>
          </p:nvSpPr>
          <p:spPr bwMode="auto">
            <a:xfrm>
              <a:off x="3107" y="1340"/>
              <a:ext cx="1856" cy="657"/>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sub M4, M5,M6</a:t>
              </a:r>
            </a:p>
          </p:txBody>
        </p:sp>
        <p:sp>
          <p:nvSpPr>
            <p:cNvPr id="115726" name="Rectangle 14"/>
            <p:cNvSpPr>
              <a:spLocks noChangeArrowheads="1"/>
            </p:cNvSpPr>
            <p:nvPr/>
          </p:nvSpPr>
          <p:spPr bwMode="auto">
            <a:xfrm>
              <a:off x="3107" y="1796"/>
              <a:ext cx="2258"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beq M1, M4, Exit</a:t>
              </a:r>
            </a:p>
          </p:txBody>
        </p:sp>
        <p:sp>
          <p:nvSpPr>
            <p:cNvPr id="115727" name="Rectangle 15"/>
            <p:cNvSpPr>
              <a:spLocks noChangeArrowheads="1"/>
            </p:cNvSpPr>
            <p:nvPr/>
          </p:nvSpPr>
          <p:spPr bwMode="auto">
            <a:xfrm>
              <a:off x="3107" y="2254"/>
              <a:ext cx="2258" cy="657"/>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dirty="0">
                <a:solidFill>
                  <a:schemeClr val="accent1"/>
                </a:solidFill>
                <a:latin typeface="Courier New" pitchFamily="49" charset="0"/>
              </a:endParaRPr>
            </a:p>
            <a:p>
              <a:pPr eaLnBrk="0" hangingPunct="0"/>
              <a:r>
                <a:rPr lang="en-US" sz="2800" b="1" dirty="0">
                  <a:solidFill>
                    <a:schemeClr val="accent1"/>
                  </a:solidFill>
                  <a:latin typeface="Courier New" pitchFamily="49" charset="0"/>
                </a:rPr>
                <a:t>or   M8, M9 ,M10</a:t>
              </a:r>
            </a:p>
          </p:txBody>
        </p:sp>
        <p:sp>
          <p:nvSpPr>
            <p:cNvPr id="115728" name="Rectangle 16"/>
            <p:cNvSpPr>
              <a:spLocks noChangeArrowheads="1"/>
            </p:cNvSpPr>
            <p:nvPr/>
          </p:nvSpPr>
          <p:spPr bwMode="auto">
            <a:xfrm>
              <a:off x="3107" y="2742"/>
              <a:ext cx="2124"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err="1">
                  <a:latin typeface="Courier New" pitchFamily="49" charset="0"/>
                </a:rPr>
                <a:t>xor</a:t>
              </a:r>
              <a:r>
                <a:rPr lang="en-US" sz="2800" b="1" u="none" dirty="0">
                  <a:latin typeface="Courier New" pitchFamily="49" charset="0"/>
                </a:rPr>
                <a:t> M10, M1,M11</a:t>
              </a:r>
            </a:p>
          </p:txBody>
        </p:sp>
        <p:sp>
          <p:nvSpPr>
            <p:cNvPr id="115729" name="Text Box 17"/>
            <p:cNvSpPr txBox="1">
              <a:spLocks noChangeArrowheads="1"/>
            </p:cNvSpPr>
            <p:nvPr/>
          </p:nvSpPr>
          <p:spPr bwMode="auto">
            <a:xfrm>
              <a:off x="3230" y="392"/>
              <a:ext cx="1810" cy="659"/>
            </a:xfrm>
            <a:prstGeom prst="rect">
              <a:avLst/>
            </a:prstGeom>
            <a:noFill/>
            <a:ln w="28575">
              <a:noFill/>
              <a:miter lim="800000"/>
              <a:headEnd/>
              <a:tailEnd/>
            </a:ln>
            <a:effectLst/>
          </p:spPr>
          <p:txBody>
            <a:bodyPr wrap="none" anchor="ctr">
              <a:spAutoFit/>
            </a:bodyPr>
            <a:lstStyle/>
            <a:p>
              <a:pPr algn="ctr" eaLnBrk="0" hangingPunct="0"/>
              <a:endParaRPr lang="en-US" sz="2800" b="1" u="none">
                <a:solidFill>
                  <a:schemeClr val="accent1"/>
                </a:solidFill>
                <a:latin typeface="Helvetica" pitchFamily="34" charset="0"/>
              </a:endParaRPr>
            </a:p>
            <a:p>
              <a:pPr algn="ctr" eaLnBrk="0" hangingPunct="0"/>
              <a:r>
                <a:rPr lang="en-US" sz="2800" b="1" u="none">
                  <a:solidFill>
                    <a:schemeClr val="accent1"/>
                  </a:solidFill>
                  <a:latin typeface="Helvetica" pitchFamily="34" charset="0"/>
                </a:rPr>
                <a:t>Delayed Branch</a:t>
              </a:r>
            </a:p>
          </p:txBody>
        </p:sp>
        <p:sp>
          <p:nvSpPr>
            <p:cNvPr id="115730" name="Rectangle 18"/>
            <p:cNvSpPr>
              <a:spLocks noChangeArrowheads="1"/>
            </p:cNvSpPr>
            <p:nvPr/>
          </p:nvSpPr>
          <p:spPr bwMode="auto">
            <a:xfrm>
              <a:off x="3072" y="3654"/>
              <a:ext cx="784" cy="359"/>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Courier New" pitchFamily="49" charset="0"/>
                </a:rPr>
                <a:t>Exit:</a:t>
              </a:r>
            </a:p>
          </p:txBody>
        </p:sp>
        <p:sp>
          <p:nvSpPr>
            <p:cNvPr id="115732" name="Line 20"/>
            <p:cNvSpPr>
              <a:spLocks noChangeShapeType="1"/>
            </p:cNvSpPr>
            <p:nvPr/>
          </p:nvSpPr>
          <p:spPr bwMode="auto">
            <a:xfrm>
              <a:off x="2496" y="1426"/>
              <a:ext cx="720" cy="1221"/>
            </a:xfrm>
            <a:prstGeom prst="line">
              <a:avLst/>
            </a:prstGeom>
            <a:noFill/>
            <a:ln w="28575">
              <a:solidFill>
                <a:schemeClr val="tx1"/>
              </a:solidFill>
              <a:round/>
              <a:headEnd/>
              <a:tailEnd type="triangle" w="med" len="med"/>
            </a:ln>
            <a:effectLst/>
          </p:spPr>
          <p:txBody>
            <a:bodyPr wrap="none" anchor="ctr"/>
            <a:lstStyle/>
            <a:p>
              <a:endParaRPr lang="en-US"/>
            </a:p>
          </p:txBody>
        </p:sp>
        <p:sp>
          <p:nvSpPr>
            <p:cNvPr id="115733" name="Line 21"/>
            <p:cNvSpPr>
              <a:spLocks noChangeShapeType="1"/>
            </p:cNvSpPr>
            <p:nvPr/>
          </p:nvSpPr>
          <p:spPr bwMode="auto">
            <a:xfrm flipV="1">
              <a:off x="2400" y="1904"/>
              <a:ext cx="774" cy="530"/>
            </a:xfrm>
            <a:prstGeom prst="line">
              <a:avLst/>
            </a:prstGeom>
            <a:noFill/>
            <a:ln w="28575">
              <a:solidFill>
                <a:schemeClr val="tx1"/>
              </a:solidFill>
              <a:round/>
              <a:headEnd/>
              <a:tailEnd type="triangle" w="med" len="med"/>
            </a:ln>
            <a:effec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5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2"/>
          <p:cNvSpPr>
            <a:spLocks noGrp="1"/>
          </p:cNvSpPr>
          <p:nvPr>
            <p:ph type="ftr" sz="quarter" idx="11"/>
          </p:nvPr>
        </p:nvSpPr>
        <p:spPr/>
        <p:txBody>
          <a:bodyPr/>
          <a:lstStyle/>
          <a:p>
            <a:r>
              <a:rPr lang="en-US"/>
              <a:t>Copyright © 2011, Elsevier Inc. All rights Reserved.</a:t>
            </a:r>
          </a:p>
        </p:txBody>
      </p:sp>
      <p:pic>
        <p:nvPicPr>
          <p:cNvPr id="12292" name="Picture 4" descr="appc-14-9780123838728"/>
          <p:cNvPicPr>
            <a:picLocks noChangeAspect="1" noChangeArrowheads="1"/>
          </p:cNvPicPr>
          <p:nvPr/>
        </p:nvPicPr>
        <p:blipFill>
          <a:blip r:embed="rId3" cstate="print"/>
          <a:srcRect/>
          <a:stretch>
            <a:fillRect/>
          </a:stretch>
        </p:blipFill>
        <p:spPr bwMode="auto">
          <a:xfrm>
            <a:off x="2286000" y="304800"/>
            <a:ext cx="4876800" cy="3906838"/>
          </a:xfrm>
          <a:prstGeom prst="rect">
            <a:avLst/>
          </a:prstGeom>
          <a:noFill/>
          <a:ln w="9525">
            <a:noFill/>
            <a:miter lim="800000"/>
            <a:headEnd/>
            <a:tailEnd/>
          </a:ln>
          <a:effectLst/>
        </p:spPr>
      </p:pic>
      <p:sp>
        <p:nvSpPr>
          <p:cNvPr id="12293" name="Rectangle 5"/>
          <p:cNvSpPr>
            <a:spLocks noChangeArrowheads="1"/>
          </p:cNvSpPr>
          <p:nvPr/>
        </p:nvSpPr>
        <p:spPr bwMode="auto">
          <a:xfrm>
            <a:off x="365125" y="4343400"/>
            <a:ext cx="8321675" cy="1917700"/>
          </a:xfrm>
          <a:prstGeom prst="rect">
            <a:avLst/>
          </a:prstGeom>
          <a:noFill/>
          <a:ln w="9525">
            <a:noFill/>
            <a:miter lim="800000"/>
            <a:headEnd/>
            <a:tailEnd/>
          </a:ln>
          <a:effectLst/>
        </p:spPr>
        <p:txBody>
          <a:bodyPr anchor="ctr">
            <a:spAutoFit/>
          </a:bodyPr>
          <a:lstStyle/>
          <a:p>
            <a:pPr algn="just"/>
            <a:r>
              <a:rPr lang="en-US" sz="1200" b="1">
                <a:latin typeface="Times New Roman" pitchFamily="18" charset="0"/>
              </a:rPr>
              <a:t>Figure C.14 Scheduling the branch delay slot.</a:t>
            </a:r>
            <a:r>
              <a:rPr lang="en-US" sz="1200">
                <a:latin typeface="Times New Roman" pitchFamily="18" charset="0"/>
              </a:rPr>
              <a:t> The top box in each pair shows the code before scheduling; the bottom box shows the scheduled code. In (a), the delay slot is scheduled with an independent instruction from before the branch. This is the best choice. Strategies (b) and (c) are used when (a) is not possible. In the code sequences for (b) and (c), the use of R1 in the branch condition prevents the DADD instruction (whose destination is R1) from being moved after the branch. In (b), the branch delay slot is scheduled from the target of the branch; usually the target instruction will need to be copied because it can be reached by another path. Strategy (b) is preferred when the branch is taken with high probability, such as a loop branch. Finally, the branch may be scheduled from the not-taken fall-through as in (c). To make this optimization legal for (b) or (c), it must be OK to execute the moved instruction when the branch goes in the unexpected direction. By OK we mean that the work is wasted, but the program will still execute correctly. This is the case, for example, in (c) if R7 were an unused temporary register when the branch goes in the unexpected direction.</a:t>
            </a:r>
          </a:p>
        </p:txBody>
      </p:sp>
    </p:spTree>
    <p:extLst>
      <p:ext uri="{BB962C8B-B14F-4D97-AF65-F5344CB8AC3E}">
        <p14:creationId xmlns:p14="http://schemas.microsoft.com/office/powerpoint/2010/main" val="1780492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B868F58-19D1-47D2-8BD4-03AD0D1CB511}" type="slidenum">
              <a:rPr lang="en-US"/>
              <a:pPr/>
              <a:t>25</a:t>
            </a:fld>
            <a:endParaRPr lang="en-US"/>
          </a:p>
        </p:txBody>
      </p:sp>
      <p:sp>
        <p:nvSpPr>
          <p:cNvPr id="71682" name="Rectangle 2"/>
          <p:cNvSpPr>
            <a:spLocks noGrp="1" noChangeArrowheads="1"/>
          </p:cNvSpPr>
          <p:nvPr>
            <p:ph type="title"/>
          </p:nvPr>
        </p:nvSpPr>
        <p:spPr/>
        <p:txBody>
          <a:bodyPr/>
          <a:lstStyle/>
          <a:p>
            <a:r>
              <a:rPr lang="en-US"/>
              <a:t>Control Hazards: Branch Prediction</a:t>
            </a:r>
          </a:p>
        </p:txBody>
      </p:sp>
      <p:sp>
        <p:nvSpPr>
          <p:cNvPr id="71683" name="Rectangle 3"/>
          <p:cNvSpPr>
            <a:spLocks noGrp="1" noChangeArrowheads="1"/>
          </p:cNvSpPr>
          <p:nvPr>
            <p:ph type="body" idx="1"/>
          </p:nvPr>
        </p:nvSpPr>
        <p:spPr>
          <a:xfrm>
            <a:off x="609600" y="990600"/>
            <a:ext cx="8153400" cy="5486400"/>
          </a:xfrm>
        </p:spPr>
        <p:txBody>
          <a:bodyPr lIns="0"/>
          <a:lstStyle/>
          <a:p>
            <a:pPr>
              <a:lnSpc>
                <a:spcPct val="90000"/>
              </a:lnSpc>
            </a:pPr>
            <a:r>
              <a:rPr lang="en-US" sz="2000" b="1" dirty="0"/>
              <a:t>Idea: doing something is better than waiting around doing nothing</a:t>
            </a:r>
          </a:p>
          <a:p>
            <a:pPr lvl="1">
              <a:lnSpc>
                <a:spcPct val="90000"/>
              </a:lnSpc>
              <a:buFontTx/>
              <a:buChar char="o"/>
            </a:pPr>
            <a:r>
              <a:rPr lang="en-US" sz="1600" dirty="0"/>
              <a:t>Guess branch target, start executing at guessed position</a:t>
            </a:r>
          </a:p>
          <a:p>
            <a:pPr lvl="1">
              <a:lnSpc>
                <a:spcPct val="90000"/>
              </a:lnSpc>
              <a:buFontTx/>
              <a:buChar char="o"/>
            </a:pPr>
            <a:r>
              <a:rPr lang="en-US" sz="1600" dirty="0"/>
              <a:t>Execute branch, verify (check) your guess</a:t>
            </a:r>
          </a:p>
          <a:p>
            <a:pPr lvl="1">
              <a:lnSpc>
                <a:spcPct val="90000"/>
              </a:lnSpc>
              <a:buFontTx/>
              <a:buNone/>
            </a:pPr>
            <a:r>
              <a:rPr lang="en-US" sz="1600" dirty="0"/>
              <a:t>+	minimize penalty if guess is right (to zero)</a:t>
            </a:r>
          </a:p>
          <a:p>
            <a:pPr lvl="1">
              <a:lnSpc>
                <a:spcPct val="90000"/>
              </a:lnSpc>
            </a:pPr>
            <a:r>
              <a:rPr lang="en-US" sz="1600" dirty="0"/>
              <a:t>May increase penalty for wrong guesses</a:t>
            </a:r>
          </a:p>
          <a:p>
            <a:pPr lvl="1">
              <a:lnSpc>
                <a:spcPct val="90000"/>
              </a:lnSpc>
              <a:buFontTx/>
              <a:buChar char="o"/>
            </a:pPr>
            <a:r>
              <a:rPr lang="en-US" sz="1600" dirty="0"/>
              <a:t>Heavily researched area in the last 15 years</a:t>
            </a:r>
          </a:p>
          <a:p>
            <a:pPr>
              <a:lnSpc>
                <a:spcPct val="90000"/>
              </a:lnSpc>
            </a:pPr>
            <a:r>
              <a:rPr lang="en-US" sz="2000" b="1" dirty="0"/>
              <a:t>Fixed branch prediction.</a:t>
            </a:r>
          </a:p>
          <a:p>
            <a:pPr lvl="1">
              <a:lnSpc>
                <a:spcPct val="90000"/>
              </a:lnSpc>
              <a:buFontTx/>
              <a:buNone/>
            </a:pPr>
            <a:r>
              <a:rPr lang="en-US" sz="1600" dirty="0"/>
              <a:t>Each of these strategies must be applied to all branch instructions indiscriminately.</a:t>
            </a:r>
          </a:p>
          <a:p>
            <a:pPr lvl="1">
              <a:lnSpc>
                <a:spcPct val="90000"/>
              </a:lnSpc>
            </a:pPr>
            <a:r>
              <a:rPr lang="en-US" sz="2000" b="1" dirty="0"/>
              <a:t>Predict not-taken</a:t>
            </a:r>
            <a:r>
              <a:rPr lang="en-US" sz="2000" dirty="0"/>
              <a:t> (47% actually not taken</a:t>
            </a:r>
            <a:r>
              <a:rPr lang="en-US" sz="2000" dirty="0" smtClean="0"/>
              <a:t>):</a:t>
            </a:r>
          </a:p>
          <a:p>
            <a:pPr lvl="2">
              <a:lnSpc>
                <a:spcPct val="90000"/>
              </a:lnSpc>
            </a:pPr>
            <a:r>
              <a:rPr lang="en-US" sz="1600" dirty="0" smtClean="0"/>
              <a:t>continue to fetch instruction without stalling;</a:t>
            </a:r>
          </a:p>
          <a:p>
            <a:pPr lvl="2">
              <a:lnSpc>
                <a:spcPct val="90000"/>
              </a:lnSpc>
            </a:pPr>
            <a:r>
              <a:rPr lang="en-US" sz="1600" dirty="0" smtClean="0"/>
              <a:t>do not change any state (no register write);</a:t>
            </a:r>
          </a:p>
          <a:p>
            <a:pPr lvl="2">
              <a:lnSpc>
                <a:spcPct val="90000"/>
              </a:lnSpc>
            </a:pPr>
            <a:r>
              <a:rPr lang="en-US" sz="1600" dirty="0" smtClean="0"/>
              <a:t>if branch is taken turn the fetched instruction into no-op, restart fetch at target address: </a:t>
            </a:r>
            <a:r>
              <a:rPr lang="en-US" sz="1600" dirty="0" smtClean="0">
                <a:solidFill>
                  <a:srgbClr val="3333FF"/>
                </a:solidFill>
              </a:rPr>
              <a:t>1 cycle penalty. Assumes branch detection at the ID stage.</a:t>
            </a:r>
          </a:p>
          <a:p>
            <a:pPr lvl="1">
              <a:lnSpc>
                <a:spcPct val="90000"/>
              </a:lnSpc>
            </a:pPr>
            <a:r>
              <a:rPr lang="en-US" sz="2000" b="1" dirty="0" smtClean="0"/>
              <a:t>Predict taken</a:t>
            </a:r>
            <a:r>
              <a:rPr lang="en-US" sz="2000" dirty="0" smtClean="0"/>
              <a:t> (53%): </a:t>
            </a:r>
          </a:p>
          <a:p>
            <a:pPr lvl="1">
              <a:lnSpc>
                <a:spcPct val="90000"/>
              </a:lnSpc>
              <a:buNone/>
            </a:pPr>
            <a:r>
              <a:rPr lang="en-US" sz="2000" dirty="0" smtClean="0"/>
              <a:t>    </a:t>
            </a:r>
            <a:r>
              <a:rPr lang="en-US" sz="1600" dirty="0" smtClean="0"/>
              <a:t>more difficult, must know target before branch is decoded. no advantage in our simple 5-stage pipeline even if we move the branch to ID stage. There is 1 cycle penalty any way.</a:t>
            </a:r>
            <a:endParaRPr lang="en-US"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11" name="Picture 7" descr="f04-32-P374493"/>
          <p:cNvPicPr>
            <a:picLocks noChangeAspect="1" noChangeArrowheads="1"/>
          </p:cNvPicPr>
          <p:nvPr/>
        </p:nvPicPr>
        <p:blipFill>
          <a:blip r:embed="rId3" cstate="print"/>
          <a:srcRect/>
          <a:stretch>
            <a:fillRect/>
          </a:stretch>
        </p:blipFill>
        <p:spPr bwMode="auto">
          <a:xfrm>
            <a:off x="2411413" y="1268413"/>
            <a:ext cx="6035675" cy="4979987"/>
          </a:xfrm>
          <a:prstGeom prst="rect">
            <a:avLst/>
          </a:prstGeom>
          <a:noFill/>
        </p:spPr>
      </p:pic>
      <p:sp>
        <p:nvSpPr>
          <p:cNvPr id="354306" name="Rectangle 2"/>
          <p:cNvSpPr>
            <a:spLocks noGrp="1" noChangeArrowheads="1"/>
          </p:cNvSpPr>
          <p:nvPr>
            <p:ph type="title"/>
          </p:nvPr>
        </p:nvSpPr>
        <p:spPr/>
        <p:txBody>
          <a:bodyPr/>
          <a:lstStyle/>
          <a:p>
            <a:r>
              <a:rPr lang="en-US"/>
              <a:t>MIPS with Predict Not Taken</a:t>
            </a:r>
            <a:endParaRPr lang="en-AU"/>
          </a:p>
        </p:txBody>
      </p:sp>
      <p:sp>
        <p:nvSpPr>
          <p:cNvPr id="354309" name="Text Box 5"/>
          <p:cNvSpPr txBox="1">
            <a:spLocks noChangeArrowheads="1"/>
          </p:cNvSpPr>
          <p:nvPr/>
        </p:nvSpPr>
        <p:spPr bwMode="auto">
          <a:xfrm>
            <a:off x="755650" y="2133600"/>
            <a:ext cx="1295400" cy="650875"/>
          </a:xfrm>
          <a:prstGeom prst="rect">
            <a:avLst/>
          </a:prstGeom>
          <a:solidFill>
            <a:schemeClr val="accent1"/>
          </a:solidFill>
          <a:ln w="9525">
            <a:solidFill>
              <a:schemeClr val="tx1"/>
            </a:solidFill>
            <a:miter lim="800000"/>
            <a:headEnd/>
            <a:tailEnd/>
          </a:ln>
          <a:effectLst/>
        </p:spPr>
        <p:txBody>
          <a:bodyPr>
            <a:spAutoFit/>
          </a:bodyPr>
          <a:lstStyle/>
          <a:p>
            <a:pPr algn="l"/>
            <a:r>
              <a:rPr lang="en-US" sz="1800"/>
              <a:t>Prediction correct</a:t>
            </a:r>
            <a:endParaRPr lang="en-AU" sz="1800"/>
          </a:p>
        </p:txBody>
      </p:sp>
      <p:sp>
        <p:nvSpPr>
          <p:cNvPr id="354310" name="Text Box 6"/>
          <p:cNvSpPr txBox="1">
            <a:spLocks noChangeArrowheads="1"/>
          </p:cNvSpPr>
          <p:nvPr/>
        </p:nvSpPr>
        <p:spPr bwMode="auto">
          <a:xfrm>
            <a:off x="755650" y="4797425"/>
            <a:ext cx="1295400" cy="1415772"/>
          </a:xfrm>
          <a:prstGeom prst="rect">
            <a:avLst/>
          </a:prstGeom>
          <a:solidFill>
            <a:schemeClr val="accent1"/>
          </a:solidFill>
          <a:ln w="9525">
            <a:solidFill>
              <a:schemeClr val="tx1"/>
            </a:solidFill>
            <a:miter lim="800000"/>
            <a:headEnd/>
            <a:tailEnd/>
          </a:ln>
          <a:effectLst/>
        </p:spPr>
        <p:txBody>
          <a:bodyPr>
            <a:spAutoFit/>
          </a:bodyPr>
          <a:lstStyle/>
          <a:p>
            <a:pPr algn="l"/>
            <a:r>
              <a:rPr lang="en-US" sz="1800" dirty="0"/>
              <a:t>Prediction </a:t>
            </a:r>
            <a:r>
              <a:rPr lang="en-US" sz="1800" dirty="0" smtClean="0"/>
              <a:t>incorrect </a:t>
            </a:r>
            <a:r>
              <a:rPr lang="en-US" sz="1800" u="none" dirty="0" smtClean="0"/>
              <a:t>- </a:t>
            </a:r>
            <a:r>
              <a:rPr lang="en-US" sz="1600" u="none" dirty="0" smtClean="0"/>
              <a:t>Assuming one cycle penalty</a:t>
            </a:r>
            <a:endParaRPr lang="en-AU" sz="1600" u="non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98A0120-3FD8-4CF4-9242-C7B84A3B9B87}" type="slidenum">
              <a:rPr lang="en-US" smtClean="0"/>
              <a:pPr/>
              <a:t>27</a:t>
            </a:fld>
            <a:endParaRPr lang="en-US"/>
          </a:p>
        </p:txBody>
      </p:sp>
      <p:pic>
        <p:nvPicPr>
          <p:cNvPr id="138242" name="Picture 2"/>
          <p:cNvPicPr>
            <a:picLocks noChangeAspect="1" noChangeArrowheads="1"/>
          </p:cNvPicPr>
          <p:nvPr/>
        </p:nvPicPr>
        <p:blipFill>
          <a:blip r:embed="rId2" cstate="print"/>
          <a:srcRect/>
          <a:stretch>
            <a:fillRect/>
          </a:stretch>
        </p:blipFill>
        <p:spPr bwMode="auto">
          <a:xfrm>
            <a:off x="1438275" y="0"/>
            <a:ext cx="5648325" cy="6686999"/>
          </a:xfrm>
          <a:prstGeom prst="rect">
            <a:avLst/>
          </a:prstGeom>
          <a:noFill/>
          <a:ln w="9525">
            <a:noFill/>
            <a:miter lim="800000"/>
            <a:headEnd/>
            <a:tailEnd/>
          </a:ln>
        </p:spPr>
      </p:pic>
      <p:pic>
        <p:nvPicPr>
          <p:cNvPr id="138243" name="Picture 3"/>
          <p:cNvPicPr>
            <a:picLocks noChangeAspect="1" noChangeArrowheads="1"/>
          </p:cNvPicPr>
          <p:nvPr/>
        </p:nvPicPr>
        <p:blipFill>
          <a:blip r:embed="rId3" cstate="print"/>
          <a:srcRect/>
          <a:stretch>
            <a:fillRect/>
          </a:stretch>
        </p:blipFill>
        <p:spPr bwMode="auto">
          <a:xfrm>
            <a:off x="1528763" y="138113"/>
            <a:ext cx="6086475" cy="65817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8207DDE7-DEDA-451E-BC7D-2D99B6915B37}" type="slidenum">
              <a:rPr lang="en-US"/>
              <a:pPr/>
              <a:t>28</a:t>
            </a:fld>
            <a:endParaRPr lang="en-US"/>
          </a:p>
        </p:txBody>
      </p:sp>
      <p:sp>
        <p:nvSpPr>
          <p:cNvPr id="117762" name="Rectangle 2"/>
          <p:cNvSpPr>
            <a:spLocks noGrp="1" noChangeArrowheads="1"/>
          </p:cNvSpPr>
          <p:nvPr>
            <p:ph type="title"/>
          </p:nvPr>
        </p:nvSpPr>
        <p:spPr/>
        <p:txBody>
          <a:bodyPr/>
          <a:lstStyle/>
          <a:p>
            <a:r>
              <a:rPr lang="en-US" b="1"/>
              <a:t>MIPS R4000 pipeline</a:t>
            </a:r>
            <a:r>
              <a:rPr lang="en-US" sz="2800"/>
              <a:t> </a:t>
            </a:r>
          </a:p>
        </p:txBody>
      </p:sp>
      <p:pic>
        <p:nvPicPr>
          <p:cNvPr id="117763" name="Picture 3" descr="AppA-fig31"/>
          <p:cNvPicPr>
            <a:picLocks noChangeAspect="1" noChangeArrowheads="1"/>
          </p:cNvPicPr>
          <p:nvPr/>
        </p:nvPicPr>
        <p:blipFill>
          <a:blip r:embed="rId3" cstate="print"/>
          <a:srcRect/>
          <a:stretch>
            <a:fillRect/>
          </a:stretch>
        </p:blipFill>
        <p:spPr bwMode="auto">
          <a:xfrm>
            <a:off x="152400" y="1066800"/>
            <a:ext cx="8763000" cy="5414963"/>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F8EDA1CB-8492-4CC6-8821-E7A8F8270B47}" type="slidenum">
              <a:rPr lang="en-US"/>
              <a:pPr/>
              <a:t>29</a:t>
            </a:fld>
            <a:endParaRPr lang="en-US"/>
          </a:p>
        </p:txBody>
      </p:sp>
      <p:sp>
        <p:nvSpPr>
          <p:cNvPr id="103426" name="Rectangle 2"/>
          <p:cNvSpPr>
            <a:spLocks noGrp="1" noChangeArrowheads="1"/>
          </p:cNvSpPr>
          <p:nvPr>
            <p:ph type="title"/>
          </p:nvPr>
        </p:nvSpPr>
        <p:spPr>
          <a:xfrm>
            <a:off x="990600" y="0"/>
            <a:ext cx="7162800" cy="1143000"/>
          </a:xfrm>
          <a:noFill/>
          <a:ln/>
        </p:spPr>
        <p:txBody>
          <a:bodyPr lIns="90487" tIns="44450" rIns="90487" bIns="44450"/>
          <a:lstStyle/>
          <a:p>
            <a:r>
              <a:rPr lang="en-US" dirty="0"/>
              <a:t>R4000 Performance</a:t>
            </a:r>
          </a:p>
        </p:txBody>
      </p:sp>
      <p:sp>
        <p:nvSpPr>
          <p:cNvPr id="103427" name="Rectangle 3"/>
          <p:cNvSpPr>
            <a:spLocks noGrp="1" noChangeArrowheads="1"/>
          </p:cNvSpPr>
          <p:nvPr>
            <p:ph type="body" idx="1"/>
          </p:nvPr>
        </p:nvSpPr>
        <p:spPr>
          <a:xfrm>
            <a:off x="863600" y="863600"/>
            <a:ext cx="7823200" cy="1803400"/>
          </a:xfrm>
          <a:noFill/>
          <a:ln/>
        </p:spPr>
        <p:txBody>
          <a:bodyPr lIns="90487" tIns="44450" rIns="90487" bIns="44450"/>
          <a:lstStyle/>
          <a:p>
            <a:pPr>
              <a:lnSpc>
                <a:spcPct val="90000"/>
              </a:lnSpc>
            </a:pPr>
            <a:r>
              <a:rPr lang="en-US" sz="1800" dirty="0" smtClean="0"/>
              <a:t>Base </a:t>
            </a:r>
            <a:r>
              <a:rPr lang="en-US" sz="1800" dirty="0"/>
              <a:t>ideal CPI of 1:</a:t>
            </a:r>
          </a:p>
          <a:p>
            <a:pPr lvl="1">
              <a:lnSpc>
                <a:spcPct val="90000"/>
              </a:lnSpc>
            </a:pPr>
            <a:r>
              <a:rPr lang="en-US" sz="2000" dirty="0">
                <a:solidFill>
                  <a:srgbClr val="00B050"/>
                </a:solidFill>
              </a:rPr>
              <a:t>Load stalls </a:t>
            </a:r>
            <a:r>
              <a:rPr lang="en-US" sz="2000" dirty="0"/>
              <a:t>(1 or 2 clock cycles)</a:t>
            </a:r>
          </a:p>
          <a:p>
            <a:pPr lvl="1">
              <a:lnSpc>
                <a:spcPct val="90000"/>
              </a:lnSpc>
            </a:pPr>
            <a:r>
              <a:rPr lang="en-US" sz="2000" dirty="0">
                <a:solidFill>
                  <a:srgbClr val="3333FF"/>
                </a:solidFill>
              </a:rPr>
              <a:t>Branch stalls </a:t>
            </a:r>
            <a:r>
              <a:rPr lang="en-US" sz="2000" dirty="0"/>
              <a:t>(2 cycles + unfilled slots)</a:t>
            </a:r>
          </a:p>
          <a:p>
            <a:pPr lvl="1">
              <a:lnSpc>
                <a:spcPct val="90000"/>
              </a:lnSpc>
            </a:pPr>
            <a:r>
              <a:rPr lang="en-US" sz="2000" dirty="0">
                <a:solidFill>
                  <a:srgbClr val="002060"/>
                </a:solidFill>
              </a:rPr>
              <a:t>FP result stalls</a:t>
            </a:r>
            <a:r>
              <a:rPr lang="en-US" sz="2000" dirty="0"/>
              <a:t>: RAW data hazard </a:t>
            </a:r>
            <a:r>
              <a:rPr lang="en-US" sz="2000" dirty="0" smtClean="0"/>
              <a:t>(wait for FP results)</a:t>
            </a:r>
            <a:endParaRPr lang="en-US" sz="2000" dirty="0"/>
          </a:p>
          <a:p>
            <a:pPr lvl="1">
              <a:lnSpc>
                <a:spcPct val="90000"/>
              </a:lnSpc>
            </a:pPr>
            <a:r>
              <a:rPr lang="en-US" sz="2000" dirty="0">
                <a:solidFill>
                  <a:srgbClr val="DC0081"/>
                </a:solidFill>
              </a:rPr>
              <a:t>FP structural stalls</a:t>
            </a:r>
            <a:r>
              <a:rPr lang="en-US" sz="2000" dirty="0"/>
              <a:t>: Not enough FP hardware (parallelism)</a:t>
            </a:r>
          </a:p>
        </p:txBody>
      </p:sp>
      <p:graphicFrame>
        <p:nvGraphicFramePr>
          <p:cNvPr id="103428" name="Object 4"/>
          <p:cNvGraphicFramePr>
            <a:graphicFrameLocks/>
          </p:cNvGraphicFramePr>
          <p:nvPr/>
        </p:nvGraphicFramePr>
        <p:xfrm>
          <a:off x="844550" y="2032000"/>
          <a:ext cx="7289800" cy="4813300"/>
        </p:xfrm>
        <a:graphic>
          <a:graphicData uri="http://schemas.openxmlformats.org/presentationml/2006/ole">
            <mc:AlternateContent xmlns:mc="http://schemas.openxmlformats.org/markup-compatibility/2006">
              <mc:Choice xmlns:v="urn:schemas-microsoft-com:vml" Requires="v">
                <p:oleObj spid="_x0000_s103451" name="Chart" r:id="rId4" imgW="7302500" imgH="4826000" progId="Excel.Chart.8">
                  <p:embed followColorScheme="full"/>
                </p:oleObj>
              </mc:Choice>
              <mc:Fallback>
                <p:oleObj name="Chart" r:id="rId4" imgW="7302500" imgH="4826000" progId="Excel.Chart.8">
                  <p:embed followColorScheme="full"/>
                  <p:pic>
                    <p:nvPicPr>
                      <p:cNvPr id="0"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50" y="2032000"/>
                        <a:ext cx="7289800" cy="4813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cxnSp>
        <p:nvCxnSpPr>
          <p:cNvPr id="5" name="Straight Connector 4"/>
          <p:cNvCxnSpPr/>
          <p:nvPr/>
        </p:nvCxnSpPr>
        <p:spPr bwMode="auto">
          <a:xfrm>
            <a:off x="1143000" y="1219200"/>
            <a:ext cx="6934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4610100" y="9144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1066800" y="15240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0" name="Rectangle 9"/>
          <p:cNvSpPr/>
          <p:nvPr/>
        </p:nvSpPr>
        <p:spPr bwMode="auto">
          <a:xfrm>
            <a:off x="1127760" y="1066800"/>
            <a:ext cx="7101840" cy="7239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sp>
        <p:nvSpPr>
          <p:cNvPr id="11" name="Rectangle 10"/>
          <p:cNvSpPr/>
          <p:nvPr/>
        </p:nvSpPr>
        <p:spPr bwMode="auto">
          <a:xfrm>
            <a:off x="4524756" y="800100"/>
            <a:ext cx="3588026"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pic>
        <p:nvPicPr>
          <p:cNvPr id="3075" name="Picture 3"/>
          <p:cNvPicPr>
            <a:picLocks noChangeAspect="1" noChangeArrowheads="1"/>
          </p:cNvPicPr>
          <p:nvPr/>
        </p:nvPicPr>
        <p:blipFill>
          <a:blip r:embed="rId3" cstate="print"/>
          <a:srcRect/>
          <a:stretch>
            <a:fillRect/>
          </a:stretch>
        </p:blipFill>
        <p:spPr bwMode="auto">
          <a:xfrm>
            <a:off x="420624" y="1525155"/>
            <a:ext cx="7156174" cy="2514600"/>
          </a:xfrm>
          <a:prstGeom prst="rect">
            <a:avLst/>
          </a:prstGeom>
          <a:noFill/>
          <a:ln w="9525">
            <a:noFill/>
            <a:miter lim="800000"/>
            <a:headEnd/>
            <a:tailEnd/>
          </a:ln>
        </p:spPr>
      </p:pic>
      <p:sp>
        <p:nvSpPr>
          <p:cNvPr id="2" name="Rectangle 1"/>
          <p:cNvSpPr/>
          <p:nvPr/>
        </p:nvSpPr>
        <p:spPr>
          <a:xfrm>
            <a:off x="603069" y="3677128"/>
            <a:ext cx="5943600" cy="276999"/>
          </a:xfrm>
          <a:prstGeom prst="rect">
            <a:avLst/>
          </a:prstGeom>
        </p:spPr>
        <p:txBody>
          <a:bodyPr wrap="square">
            <a:spAutoFit/>
          </a:bodyPr>
          <a:lstStyle/>
          <a:p>
            <a:r>
              <a:rPr lang="en-US" sz="1200" b="1" dirty="0">
                <a:solidFill>
                  <a:srgbClr val="FF0000"/>
                </a:solidFill>
              </a:rPr>
              <a:t>BNEZ                    </a:t>
            </a:r>
            <a:r>
              <a:rPr lang="en-US" sz="1200" b="1" dirty="0" smtClean="0">
                <a:solidFill>
                  <a:srgbClr val="FF0000"/>
                </a:solidFill>
              </a:rPr>
              <a:t>                 </a:t>
            </a:r>
            <a:r>
              <a:rPr lang="en-US" sz="1200" b="1" dirty="0">
                <a:solidFill>
                  <a:srgbClr val="FF0000"/>
                </a:solidFill>
              </a:rPr>
              <a:t>F  </a:t>
            </a:r>
            <a:r>
              <a:rPr lang="en-US" sz="1200" b="1" dirty="0" smtClean="0">
                <a:solidFill>
                  <a:srgbClr val="FF0000"/>
                </a:solidFill>
              </a:rPr>
              <a:t>D   </a:t>
            </a:r>
            <a:r>
              <a:rPr lang="en-US" sz="1200" b="1" dirty="0">
                <a:solidFill>
                  <a:srgbClr val="FF0000"/>
                </a:solidFill>
              </a:rPr>
              <a:t>X  </a:t>
            </a:r>
            <a:r>
              <a:rPr lang="en-US" sz="1200" b="1" dirty="0" smtClean="0">
                <a:solidFill>
                  <a:srgbClr val="FF0000"/>
                </a:solidFill>
              </a:rPr>
              <a:t>M  W</a:t>
            </a:r>
            <a:endParaRPr lang="en-US" sz="1200" b="1" dirty="0">
              <a:solidFill>
                <a:srgbClr val="FF0000"/>
              </a:solidFill>
            </a:endParaRPr>
          </a:p>
        </p:txBody>
      </p:sp>
      <p:sp>
        <p:nvSpPr>
          <p:cNvPr id="12" name="Rectangle 11"/>
          <p:cNvSpPr/>
          <p:nvPr/>
        </p:nvSpPr>
        <p:spPr bwMode="auto">
          <a:xfrm>
            <a:off x="609600" y="3522734"/>
            <a:ext cx="6248400"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pic>
        <p:nvPicPr>
          <p:cNvPr id="13" name="Picture 7" descr="f04-35-P374493"/>
          <p:cNvPicPr>
            <a:picLocks noChangeAspect="1" noChangeArrowheads="1"/>
          </p:cNvPicPr>
          <p:nvPr/>
        </p:nvPicPr>
        <p:blipFill>
          <a:blip r:embed="rId4" cstate="print"/>
          <a:srcRect/>
          <a:stretch>
            <a:fillRect/>
          </a:stretch>
        </p:blipFill>
        <p:spPr bwMode="auto">
          <a:xfrm>
            <a:off x="2800349" y="3930178"/>
            <a:ext cx="3709751" cy="1708622"/>
          </a:xfrm>
          <a:prstGeom prst="rect">
            <a:avLst/>
          </a:prstGeom>
          <a:noFill/>
        </p:spPr>
      </p:pic>
    </p:spTree>
    <p:extLst>
      <p:ext uri="{BB962C8B-B14F-4D97-AF65-F5344CB8AC3E}">
        <p14:creationId xmlns:p14="http://schemas.microsoft.com/office/powerpoint/2010/main" val="3138230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75D7E7A6-A63F-45F0-99D4-EA421A1431F1}" type="slidenum">
              <a:rPr lang="en-US"/>
              <a:pPr/>
              <a:t>30</a:t>
            </a:fld>
            <a:endParaRPr lang="en-US"/>
          </a:p>
        </p:txBody>
      </p:sp>
      <p:sp>
        <p:nvSpPr>
          <p:cNvPr id="284674" name="Rectangle 2"/>
          <p:cNvSpPr>
            <a:spLocks noGrp="1" noChangeArrowheads="1"/>
          </p:cNvSpPr>
          <p:nvPr>
            <p:ph type="title"/>
          </p:nvPr>
        </p:nvSpPr>
        <p:spPr>
          <a:xfrm>
            <a:off x="762000" y="76200"/>
            <a:ext cx="7924800" cy="914400"/>
          </a:xfrm>
          <a:noFill/>
          <a:ln/>
        </p:spPr>
        <p:txBody>
          <a:bodyPr lIns="90487" tIns="44450" rIns="90487" bIns="44450"/>
          <a:lstStyle/>
          <a:p>
            <a:r>
              <a:rPr lang="en-US"/>
              <a:t>FP Loop: Where are the Hazards?</a:t>
            </a:r>
          </a:p>
        </p:txBody>
      </p:sp>
      <p:sp>
        <p:nvSpPr>
          <p:cNvPr id="284675" name="Rectangle 3"/>
          <p:cNvSpPr>
            <a:spLocks noGrp="1" noChangeArrowheads="1"/>
          </p:cNvSpPr>
          <p:nvPr>
            <p:ph type="body" idx="1"/>
          </p:nvPr>
        </p:nvSpPr>
        <p:spPr>
          <a:xfrm>
            <a:off x="685800" y="1143000"/>
            <a:ext cx="7562850" cy="2232025"/>
          </a:xfrm>
          <a:noFill/>
          <a:ln/>
        </p:spPr>
        <p:txBody>
          <a:bodyPr lIns="90487" tIns="44450" rIns="90487" bIns="44450"/>
          <a:lstStyle/>
          <a:p>
            <a:pPr marL="285750" indent="-285750">
              <a:lnSpc>
                <a:spcPct val="80000"/>
              </a:lnSpc>
              <a:buFontTx/>
              <a:buNone/>
              <a:tabLst>
                <a:tab pos="914400" algn="l"/>
                <a:tab pos="1657350" algn="l"/>
                <a:tab pos="3028950" algn="l"/>
              </a:tabLst>
            </a:pPr>
            <a:r>
              <a:rPr lang="en-US" sz="1800">
                <a:latin typeface="Arial" charset="0"/>
              </a:rPr>
              <a:t>Loop:	LD	F0,0(R1)	;F0=vector element</a:t>
            </a:r>
          </a:p>
          <a:p>
            <a:pPr marL="285750" indent="-285750">
              <a:lnSpc>
                <a:spcPct val="80000"/>
              </a:lnSpc>
              <a:buFontTx/>
              <a:buNone/>
              <a:tabLst>
                <a:tab pos="914400" algn="l"/>
                <a:tab pos="1657350" algn="l"/>
                <a:tab pos="3028950" algn="l"/>
              </a:tabLst>
            </a:pPr>
            <a:r>
              <a:rPr lang="en-US" sz="1800">
                <a:latin typeface="Arial" charset="0"/>
              </a:rPr>
              <a:t> 		ADDD	F4,F0,F2	;add scalar from F2</a:t>
            </a:r>
          </a:p>
          <a:p>
            <a:pPr marL="285750" indent="-285750">
              <a:lnSpc>
                <a:spcPct val="80000"/>
              </a:lnSpc>
              <a:buFontTx/>
              <a:buNone/>
              <a:tabLst>
                <a:tab pos="914400" algn="l"/>
                <a:tab pos="1657350" algn="l"/>
                <a:tab pos="3028950" algn="l"/>
              </a:tabLst>
            </a:pPr>
            <a:r>
              <a:rPr lang="en-US" sz="1800">
                <a:latin typeface="Arial" charset="0"/>
              </a:rPr>
              <a:t> 		SD	0(R1),F4	;store result</a:t>
            </a:r>
          </a:p>
          <a:p>
            <a:pPr marL="285750" indent="-285750">
              <a:lnSpc>
                <a:spcPct val="80000"/>
              </a:lnSpc>
              <a:buFontTx/>
              <a:buNone/>
              <a:tabLst>
                <a:tab pos="914400" algn="l"/>
                <a:tab pos="1657350" algn="l"/>
                <a:tab pos="3028950" algn="l"/>
              </a:tabLst>
            </a:pPr>
            <a:r>
              <a:rPr lang="en-US" sz="1800">
                <a:latin typeface="Arial" charset="0"/>
              </a:rPr>
              <a:t> 		SUBI	R1,R1,8	;decrement pointer 8B (DW)</a:t>
            </a:r>
          </a:p>
          <a:p>
            <a:pPr marL="285750" indent="-285750">
              <a:lnSpc>
                <a:spcPct val="80000"/>
              </a:lnSpc>
              <a:buFontTx/>
              <a:buNone/>
              <a:tabLst>
                <a:tab pos="914400" algn="l"/>
                <a:tab pos="1657350" algn="l"/>
                <a:tab pos="3028950" algn="l"/>
              </a:tabLst>
            </a:pPr>
            <a:r>
              <a:rPr lang="en-US" sz="1800">
                <a:latin typeface="Arial" charset="0"/>
              </a:rPr>
              <a:t> 		BNEZ	R1,Loop	;branch R1!=zero</a:t>
            </a:r>
          </a:p>
          <a:p>
            <a:pPr marL="285750" indent="-285750">
              <a:lnSpc>
                <a:spcPct val="80000"/>
              </a:lnSpc>
              <a:buFontTx/>
              <a:buNone/>
              <a:tabLst>
                <a:tab pos="914400" algn="l"/>
                <a:tab pos="1657350" algn="l"/>
                <a:tab pos="3028950" algn="l"/>
              </a:tabLst>
            </a:pPr>
            <a:r>
              <a:rPr lang="en-US" sz="1800">
                <a:latin typeface="Arial" charset="0"/>
              </a:rPr>
              <a:t> 		NOP		;delayed branch slot</a:t>
            </a:r>
          </a:p>
        </p:txBody>
      </p:sp>
      <p:sp>
        <p:nvSpPr>
          <p:cNvPr id="284676" name="Rectangle 4"/>
          <p:cNvSpPr>
            <a:spLocks noChangeArrowheads="1"/>
          </p:cNvSpPr>
          <p:nvPr/>
        </p:nvSpPr>
        <p:spPr bwMode="auto">
          <a:xfrm>
            <a:off x="838200" y="2971800"/>
            <a:ext cx="7340600" cy="2254250"/>
          </a:xfrm>
          <a:prstGeom prst="rect">
            <a:avLst/>
          </a:prstGeom>
          <a:noFill/>
          <a:ln w="12700">
            <a:noFill/>
            <a:miter lim="800000"/>
            <a:headEnd/>
            <a:tailEnd/>
          </a:ln>
          <a:effectLst/>
        </p:spPr>
        <p:txBody>
          <a:bodyPr lIns="90487" tIns="44450" rIns="90487" bIns="44450"/>
          <a:lstStyle/>
          <a:p>
            <a:pPr eaLnBrk="0" hangingPunct="0">
              <a:lnSpc>
                <a:spcPct val="90000"/>
              </a:lnSpc>
              <a:spcBef>
                <a:spcPct val="30000"/>
              </a:spcBef>
              <a:tabLst>
                <a:tab pos="2057400" algn="l"/>
                <a:tab pos="4572000" algn="l"/>
              </a:tabLst>
            </a:pPr>
            <a:r>
              <a:rPr lang="en-US" b="1" i="1">
                <a:latin typeface="Arial" charset="0"/>
              </a:rPr>
              <a:t>Instruction	Instruction	Latency in</a:t>
            </a:r>
            <a:br>
              <a:rPr lang="en-US" b="1" i="1">
                <a:latin typeface="Arial" charset="0"/>
              </a:rPr>
            </a:br>
            <a:r>
              <a:rPr lang="en-US" b="1" i="1">
                <a:latin typeface="Arial" charset="0"/>
              </a:rPr>
              <a:t>producing result	using result 	clock cycles</a:t>
            </a:r>
            <a:endParaRPr lang="en-US" b="1">
              <a:latin typeface="Arial" charset="0"/>
            </a:endParaRPr>
          </a:p>
          <a:p>
            <a:pPr eaLnBrk="0" hangingPunct="0">
              <a:lnSpc>
                <a:spcPct val="90000"/>
              </a:lnSpc>
              <a:spcBef>
                <a:spcPct val="30000"/>
              </a:spcBef>
              <a:tabLst>
                <a:tab pos="2057400" algn="l"/>
                <a:tab pos="4572000" algn="l"/>
              </a:tabLst>
            </a:pPr>
            <a:r>
              <a:rPr lang="en-US" b="1">
                <a:latin typeface="Arial" charset="0"/>
              </a:rPr>
              <a:t>FP ALU op	Another FP ALU op	3</a:t>
            </a:r>
          </a:p>
          <a:p>
            <a:pPr eaLnBrk="0" hangingPunct="0">
              <a:lnSpc>
                <a:spcPct val="90000"/>
              </a:lnSpc>
              <a:spcBef>
                <a:spcPct val="30000"/>
              </a:spcBef>
              <a:tabLst>
                <a:tab pos="2057400" algn="l"/>
                <a:tab pos="4572000" algn="l"/>
              </a:tabLst>
            </a:pPr>
            <a:r>
              <a:rPr lang="en-US" b="1">
                <a:latin typeface="Arial" charset="0"/>
              </a:rPr>
              <a:t>FP ALU op	Store double	2 </a:t>
            </a:r>
          </a:p>
          <a:p>
            <a:pPr eaLnBrk="0" hangingPunct="0">
              <a:lnSpc>
                <a:spcPct val="90000"/>
              </a:lnSpc>
              <a:spcBef>
                <a:spcPct val="30000"/>
              </a:spcBef>
              <a:tabLst>
                <a:tab pos="2057400" algn="l"/>
                <a:tab pos="4572000" algn="l"/>
              </a:tabLst>
            </a:pPr>
            <a:r>
              <a:rPr lang="en-US" b="1">
                <a:latin typeface="Arial" charset="0"/>
              </a:rPr>
              <a:t>Load double	FP ALU op	1</a:t>
            </a:r>
          </a:p>
          <a:p>
            <a:pPr eaLnBrk="0" hangingPunct="0">
              <a:lnSpc>
                <a:spcPct val="90000"/>
              </a:lnSpc>
              <a:spcBef>
                <a:spcPct val="30000"/>
              </a:spcBef>
              <a:tabLst>
                <a:tab pos="2057400" algn="l"/>
                <a:tab pos="4572000" algn="l"/>
              </a:tabLst>
            </a:pPr>
            <a:r>
              <a:rPr lang="en-US" b="1">
                <a:latin typeface="Arial" charset="0"/>
              </a:rPr>
              <a:t>Load double	Store double	0</a:t>
            </a:r>
            <a:endParaRPr lang="en-US" b="1">
              <a:latin typeface="Courier" charset="0"/>
            </a:endParaRPr>
          </a:p>
          <a:p>
            <a:pPr eaLnBrk="0" hangingPunct="0">
              <a:lnSpc>
                <a:spcPct val="90000"/>
              </a:lnSpc>
              <a:spcBef>
                <a:spcPct val="30000"/>
              </a:spcBef>
              <a:tabLst>
                <a:tab pos="2057400" algn="l"/>
                <a:tab pos="4572000" algn="l"/>
              </a:tabLst>
            </a:pPr>
            <a:r>
              <a:rPr lang="en-US" b="1">
                <a:latin typeface="Arial" charset="0"/>
              </a:rPr>
              <a:t>Integer op	Integer op	0</a:t>
            </a:r>
          </a:p>
        </p:txBody>
      </p:sp>
      <p:sp>
        <p:nvSpPr>
          <p:cNvPr id="284677" name="Rectangle 5"/>
          <p:cNvSpPr>
            <a:spLocks noChangeArrowheads="1"/>
          </p:cNvSpPr>
          <p:nvPr/>
        </p:nvSpPr>
        <p:spPr bwMode="auto">
          <a:xfrm>
            <a:off x="685800" y="5486400"/>
            <a:ext cx="6921500" cy="520700"/>
          </a:xfrm>
          <a:prstGeom prst="rect">
            <a:avLst/>
          </a:prstGeom>
          <a:noFill/>
          <a:ln w="12700">
            <a:noFill/>
            <a:miter lim="800000"/>
            <a:headEnd/>
            <a:tailEnd/>
          </a:ln>
          <a:effectLst/>
        </p:spPr>
        <p:txBody>
          <a:bodyPr lIns="90487" tIns="44450" rIns="90487" bIns="44450"/>
          <a:lstStyle/>
          <a:p>
            <a:pPr marL="285750" indent="-285750" eaLnBrk="0" hangingPunct="0">
              <a:lnSpc>
                <a:spcPct val="90000"/>
              </a:lnSpc>
              <a:spcBef>
                <a:spcPct val="30000"/>
              </a:spcBef>
              <a:buFontTx/>
              <a:buChar char="•"/>
              <a:tabLst>
                <a:tab pos="914400" algn="l"/>
                <a:tab pos="1657350" algn="l"/>
                <a:tab pos="3028950" algn="l"/>
              </a:tabLst>
            </a:pPr>
            <a:r>
              <a:rPr lang="en-US" sz="2400" b="1">
                <a:solidFill>
                  <a:srgbClr val="0000FF"/>
                </a:solidFill>
                <a:latin typeface="Arial" charset="0"/>
              </a:rPr>
              <a:t>  Where are the stalls?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4675">
                                            <p:txEl>
                                              <p:pRg st="0" end="0"/>
                                            </p:txEl>
                                          </p:spTgt>
                                        </p:tgtEl>
                                        <p:attrNameLst>
                                          <p:attrName>style.visibility</p:attrName>
                                        </p:attrNameLst>
                                      </p:cBhvr>
                                      <p:to>
                                        <p:strVal val="visible"/>
                                      </p:to>
                                    </p:set>
                                    <p:anim calcmode="lin" valueType="num">
                                      <p:cBhvr additive="base">
                                        <p:cTn id="7" dur="500" fill="hold"/>
                                        <p:tgtEl>
                                          <p:spTgt spid="2846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46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4675">
                                            <p:txEl>
                                              <p:pRg st="1" end="1"/>
                                            </p:txEl>
                                          </p:spTgt>
                                        </p:tgtEl>
                                        <p:attrNameLst>
                                          <p:attrName>style.visibility</p:attrName>
                                        </p:attrNameLst>
                                      </p:cBhvr>
                                      <p:to>
                                        <p:strVal val="visible"/>
                                      </p:to>
                                    </p:set>
                                    <p:anim calcmode="lin" valueType="num">
                                      <p:cBhvr additive="base">
                                        <p:cTn id="13" dur="500" fill="hold"/>
                                        <p:tgtEl>
                                          <p:spTgt spid="2846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4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4675">
                                            <p:txEl>
                                              <p:pRg st="2" end="2"/>
                                            </p:txEl>
                                          </p:spTgt>
                                        </p:tgtEl>
                                        <p:attrNameLst>
                                          <p:attrName>style.visibility</p:attrName>
                                        </p:attrNameLst>
                                      </p:cBhvr>
                                      <p:to>
                                        <p:strVal val="visible"/>
                                      </p:to>
                                    </p:set>
                                    <p:anim calcmode="lin" valueType="num">
                                      <p:cBhvr additive="base">
                                        <p:cTn id="19" dur="500" fill="hold"/>
                                        <p:tgtEl>
                                          <p:spTgt spid="2846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4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4675">
                                            <p:txEl>
                                              <p:pRg st="3" end="3"/>
                                            </p:txEl>
                                          </p:spTgt>
                                        </p:tgtEl>
                                        <p:attrNameLst>
                                          <p:attrName>style.visibility</p:attrName>
                                        </p:attrNameLst>
                                      </p:cBhvr>
                                      <p:to>
                                        <p:strVal val="visible"/>
                                      </p:to>
                                    </p:set>
                                    <p:anim calcmode="lin" valueType="num">
                                      <p:cBhvr additive="base">
                                        <p:cTn id="25" dur="500" fill="hold"/>
                                        <p:tgtEl>
                                          <p:spTgt spid="2846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4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84675">
                                            <p:txEl>
                                              <p:pRg st="4" end="4"/>
                                            </p:txEl>
                                          </p:spTgt>
                                        </p:tgtEl>
                                        <p:attrNameLst>
                                          <p:attrName>style.visibility</p:attrName>
                                        </p:attrNameLst>
                                      </p:cBhvr>
                                      <p:to>
                                        <p:strVal val="visible"/>
                                      </p:to>
                                    </p:set>
                                    <p:anim calcmode="lin" valueType="num">
                                      <p:cBhvr additive="base">
                                        <p:cTn id="31" dur="500" fill="hold"/>
                                        <p:tgtEl>
                                          <p:spTgt spid="28467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46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4675">
                                            <p:txEl>
                                              <p:pRg st="5" end="5"/>
                                            </p:txEl>
                                          </p:spTgt>
                                        </p:tgtEl>
                                        <p:attrNameLst>
                                          <p:attrName>style.visibility</p:attrName>
                                        </p:attrNameLst>
                                      </p:cBhvr>
                                      <p:to>
                                        <p:strVal val="visible"/>
                                      </p:to>
                                    </p:set>
                                    <p:anim calcmode="lin" valueType="num">
                                      <p:cBhvr additive="base">
                                        <p:cTn id="37" dur="500" fill="hold"/>
                                        <p:tgtEl>
                                          <p:spTgt spid="28467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467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5"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841B79C5-A242-455B-9594-183B18DC0DED}" type="slidenum">
              <a:rPr lang="en-US"/>
              <a:pPr/>
              <a:t>31</a:t>
            </a:fld>
            <a:endParaRPr lang="en-US"/>
          </a:p>
        </p:txBody>
      </p:sp>
      <p:sp>
        <p:nvSpPr>
          <p:cNvPr id="286722" name="Rectangle 2"/>
          <p:cNvSpPr>
            <a:spLocks noGrp="1" noChangeArrowheads="1"/>
          </p:cNvSpPr>
          <p:nvPr>
            <p:ph type="title"/>
          </p:nvPr>
        </p:nvSpPr>
        <p:spPr>
          <a:noFill/>
          <a:ln/>
        </p:spPr>
        <p:txBody>
          <a:bodyPr lIns="90487" tIns="44450" rIns="90487" bIns="44450"/>
          <a:lstStyle/>
          <a:p>
            <a:r>
              <a:rPr lang="en-US"/>
              <a:t>FP Loop Showing Stalls</a:t>
            </a:r>
          </a:p>
        </p:txBody>
      </p:sp>
      <p:sp>
        <p:nvSpPr>
          <p:cNvPr id="286723" name="Rectangle 3"/>
          <p:cNvSpPr>
            <a:spLocks noGrp="1" noChangeArrowheads="1"/>
          </p:cNvSpPr>
          <p:nvPr>
            <p:ph type="body" idx="1"/>
          </p:nvPr>
        </p:nvSpPr>
        <p:spPr>
          <a:xfrm>
            <a:off x="838200" y="5867400"/>
            <a:ext cx="7772400" cy="393700"/>
          </a:xfrm>
          <a:noFill/>
          <a:ln/>
        </p:spPr>
        <p:txBody>
          <a:bodyPr lIns="90487" tIns="44450" rIns="90487" bIns="44450"/>
          <a:lstStyle/>
          <a:p>
            <a:pPr marL="285750" indent="-285750">
              <a:lnSpc>
                <a:spcPct val="80000"/>
              </a:lnSpc>
              <a:buNone/>
              <a:tabLst>
                <a:tab pos="1200150" algn="l"/>
                <a:tab pos="1657350" algn="l"/>
                <a:tab pos="3028950" algn="l"/>
              </a:tabLst>
            </a:pPr>
            <a:r>
              <a:rPr lang="en-US" dirty="0">
                <a:solidFill>
                  <a:schemeClr val="hlink"/>
                </a:solidFill>
              </a:rPr>
              <a:t> </a:t>
            </a:r>
            <a:r>
              <a:rPr lang="en-US" dirty="0">
                <a:solidFill>
                  <a:srgbClr val="0000FF"/>
                </a:solidFill>
              </a:rPr>
              <a:t>9 clocks: Rewrite code to minimize stalls?</a:t>
            </a:r>
          </a:p>
        </p:txBody>
      </p:sp>
      <p:sp>
        <p:nvSpPr>
          <p:cNvPr id="286724" name="Rectangle 4"/>
          <p:cNvSpPr>
            <a:spLocks noChangeArrowheads="1"/>
          </p:cNvSpPr>
          <p:nvPr/>
        </p:nvSpPr>
        <p:spPr bwMode="auto">
          <a:xfrm>
            <a:off x="685800" y="4114800"/>
            <a:ext cx="7340600" cy="1752600"/>
          </a:xfrm>
          <a:prstGeom prst="rect">
            <a:avLst/>
          </a:prstGeom>
          <a:noFill/>
          <a:ln w="12700">
            <a:noFill/>
            <a:miter lim="800000"/>
            <a:headEnd/>
            <a:tailEnd/>
          </a:ln>
          <a:effectLst/>
        </p:spPr>
        <p:txBody>
          <a:bodyPr lIns="90487" tIns="44450" rIns="90487" bIns="44450"/>
          <a:lstStyle/>
          <a:p>
            <a:pPr eaLnBrk="0" hangingPunct="0">
              <a:lnSpc>
                <a:spcPct val="90000"/>
              </a:lnSpc>
              <a:spcBef>
                <a:spcPct val="30000"/>
              </a:spcBef>
              <a:tabLst>
                <a:tab pos="2057400" algn="l"/>
                <a:tab pos="4572000" algn="l"/>
              </a:tabLst>
            </a:pPr>
            <a:r>
              <a:rPr lang="en-US" i="1" u="none" dirty="0">
                <a:latin typeface="Arial" charset="0"/>
              </a:rPr>
              <a:t>Instruction	</a:t>
            </a:r>
            <a:r>
              <a:rPr lang="en-US" i="1" u="none" dirty="0" smtClean="0">
                <a:latin typeface="Arial" charset="0"/>
              </a:rPr>
              <a:t>   Instruction</a:t>
            </a:r>
            <a:r>
              <a:rPr lang="en-US" i="1" u="none" dirty="0">
                <a:latin typeface="Arial" charset="0"/>
              </a:rPr>
              <a:t>	Latency in</a:t>
            </a:r>
            <a:br>
              <a:rPr lang="en-US" i="1" u="none" dirty="0">
                <a:latin typeface="Arial" charset="0"/>
              </a:rPr>
            </a:br>
            <a:r>
              <a:rPr lang="en-US" i="1" u="none" dirty="0">
                <a:latin typeface="Arial" charset="0"/>
              </a:rPr>
              <a:t>producing result	</a:t>
            </a:r>
            <a:r>
              <a:rPr lang="en-US" i="1" u="none" dirty="0" smtClean="0">
                <a:latin typeface="Arial" charset="0"/>
              </a:rPr>
              <a:t>   using </a:t>
            </a:r>
            <a:r>
              <a:rPr lang="en-US" i="1" u="none" dirty="0">
                <a:latin typeface="Arial" charset="0"/>
              </a:rPr>
              <a:t>result 	clock cycles</a:t>
            </a:r>
            <a:endParaRPr lang="en-US" u="none" dirty="0">
              <a:latin typeface="Arial" charset="0"/>
            </a:endParaRPr>
          </a:p>
          <a:p>
            <a:pPr eaLnBrk="0" hangingPunct="0">
              <a:lnSpc>
                <a:spcPct val="90000"/>
              </a:lnSpc>
              <a:spcBef>
                <a:spcPct val="30000"/>
              </a:spcBef>
              <a:tabLst>
                <a:tab pos="2057400" algn="l"/>
                <a:tab pos="4572000" algn="l"/>
              </a:tabLst>
            </a:pPr>
            <a:r>
              <a:rPr lang="en-US" sz="1800" dirty="0">
                <a:latin typeface="Arial" charset="0"/>
              </a:rPr>
              <a:t>FP ALU op	Another FP ALU op	</a:t>
            </a:r>
            <a:r>
              <a:rPr lang="en-US" sz="1800" dirty="0" smtClean="0">
                <a:latin typeface="Arial" charset="0"/>
              </a:rPr>
              <a:t>   3</a:t>
            </a:r>
            <a:endParaRPr lang="en-US" sz="1800" dirty="0">
              <a:latin typeface="Arial" charset="0"/>
            </a:endParaRPr>
          </a:p>
          <a:p>
            <a:pPr eaLnBrk="0" hangingPunct="0">
              <a:lnSpc>
                <a:spcPct val="90000"/>
              </a:lnSpc>
              <a:spcBef>
                <a:spcPct val="30000"/>
              </a:spcBef>
              <a:tabLst>
                <a:tab pos="2057400" algn="l"/>
                <a:tab pos="4572000" algn="l"/>
              </a:tabLst>
            </a:pPr>
            <a:r>
              <a:rPr lang="en-US" sz="1800" dirty="0">
                <a:latin typeface="Arial" charset="0"/>
              </a:rPr>
              <a:t>FP ALU op	Store double	</a:t>
            </a:r>
            <a:r>
              <a:rPr lang="en-US" sz="1800" dirty="0" smtClean="0">
                <a:latin typeface="Arial" charset="0"/>
              </a:rPr>
              <a:t>   2 </a:t>
            </a:r>
            <a:endParaRPr lang="en-US" sz="1800" dirty="0">
              <a:latin typeface="Arial" charset="0"/>
            </a:endParaRPr>
          </a:p>
          <a:p>
            <a:pPr eaLnBrk="0" hangingPunct="0">
              <a:lnSpc>
                <a:spcPct val="90000"/>
              </a:lnSpc>
              <a:spcBef>
                <a:spcPct val="30000"/>
              </a:spcBef>
              <a:tabLst>
                <a:tab pos="2057400" algn="l"/>
                <a:tab pos="4572000" algn="l"/>
              </a:tabLst>
            </a:pPr>
            <a:r>
              <a:rPr lang="en-US" sz="1800" dirty="0">
                <a:latin typeface="Arial" charset="0"/>
              </a:rPr>
              <a:t>Load double	FP ALU op	</a:t>
            </a:r>
            <a:r>
              <a:rPr lang="en-US" sz="1800" dirty="0" smtClean="0">
                <a:latin typeface="Arial" charset="0"/>
              </a:rPr>
              <a:t>   1</a:t>
            </a:r>
            <a:endParaRPr lang="en-US" sz="1800" dirty="0">
              <a:latin typeface="Arial" charset="0"/>
            </a:endParaRPr>
          </a:p>
        </p:txBody>
      </p:sp>
      <p:sp>
        <p:nvSpPr>
          <p:cNvPr id="286725" name="Rectangle 5"/>
          <p:cNvSpPr>
            <a:spLocks noChangeArrowheads="1"/>
          </p:cNvSpPr>
          <p:nvPr/>
        </p:nvSpPr>
        <p:spPr bwMode="auto">
          <a:xfrm>
            <a:off x="685800" y="1066800"/>
            <a:ext cx="7213600" cy="2235200"/>
          </a:xfrm>
          <a:prstGeom prst="rect">
            <a:avLst/>
          </a:prstGeom>
          <a:noFill/>
          <a:ln w="12700">
            <a:noFill/>
            <a:miter lim="800000"/>
            <a:headEnd/>
            <a:tailEnd/>
          </a:ln>
          <a:effectLst/>
        </p:spPr>
        <p:txBody>
          <a:bodyPr lIns="90487" tIns="44450" rIns="90487" bIns="44450"/>
          <a:lstStyle/>
          <a:p>
            <a:pPr marL="285750" indent="-285750" eaLnBrk="0" hangingPunct="0">
              <a:lnSpc>
                <a:spcPct val="90000"/>
              </a:lnSpc>
              <a:spcBef>
                <a:spcPct val="30000"/>
              </a:spcBef>
              <a:tabLst>
                <a:tab pos="1200150" algn="l"/>
                <a:tab pos="2000250" algn="l"/>
                <a:tab pos="3371850" algn="l"/>
              </a:tabLst>
            </a:pPr>
            <a:r>
              <a:rPr lang="en-US" b="1" dirty="0">
                <a:latin typeface="Arial" charset="0"/>
              </a:rPr>
              <a:t> </a:t>
            </a:r>
            <a:r>
              <a:rPr lang="en-US" sz="1800" b="1" dirty="0">
                <a:latin typeface="Arial" charset="0"/>
              </a:rPr>
              <a:t>1 Loop:	LD	</a:t>
            </a:r>
            <a:r>
              <a:rPr lang="en-US" sz="1800" b="1" dirty="0">
                <a:solidFill>
                  <a:schemeClr val="hlink"/>
                </a:solidFill>
                <a:latin typeface="Arial" charset="0"/>
              </a:rPr>
              <a:t>F0</a:t>
            </a:r>
            <a:r>
              <a:rPr lang="en-US" sz="1800" b="1" dirty="0">
                <a:latin typeface="Arial" charset="0"/>
              </a:rPr>
              <a:t>,0(R1)	;F0=vector element</a:t>
            </a: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2		</a:t>
            </a:r>
            <a:r>
              <a:rPr lang="en-US" sz="1800" b="1" dirty="0">
                <a:solidFill>
                  <a:schemeClr val="hlink"/>
                </a:solidFill>
                <a:latin typeface="Arial" charset="0"/>
              </a:rPr>
              <a:t>stall</a:t>
            </a:r>
            <a:endParaRPr lang="en-US" sz="1800" b="1" dirty="0">
              <a:latin typeface="Arial" charset="0"/>
            </a:endParaRP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3		ADDD	</a:t>
            </a:r>
            <a:r>
              <a:rPr lang="en-US" sz="1800" b="1" dirty="0">
                <a:solidFill>
                  <a:schemeClr val="accent1"/>
                </a:solidFill>
                <a:latin typeface="Arial" charset="0"/>
              </a:rPr>
              <a:t>F4</a:t>
            </a:r>
            <a:r>
              <a:rPr lang="en-US" sz="1800" b="1" dirty="0">
                <a:latin typeface="Arial" charset="0"/>
              </a:rPr>
              <a:t>,</a:t>
            </a:r>
            <a:r>
              <a:rPr lang="en-US" sz="1800" b="1" dirty="0">
                <a:solidFill>
                  <a:schemeClr val="hlink"/>
                </a:solidFill>
                <a:latin typeface="Arial" charset="0"/>
              </a:rPr>
              <a:t>F0</a:t>
            </a:r>
            <a:r>
              <a:rPr lang="en-US" sz="1800" b="1" dirty="0">
                <a:latin typeface="Arial" charset="0"/>
              </a:rPr>
              <a:t>,F2	;add scalar in F2</a:t>
            </a: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4		</a:t>
            </a:r>
            <a:r>
              <a:rPr lang="en-US" sz="1800" b="1" dirty="0">
                <a:solidFill>
                  <a:schemeClr val="hlink"/>
                </a:solidFill>
                <a:latin typeface="Arial" charset="0"/>
              </a:rPr>
              <a:t>stall</a:t>
            </a:r>
            <a:endParaRPr lang="en-US" sz="1800" b="1" dirty="0">
              <a:latin typeface="Arial" charset="0"/>
            </a:endParaRP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5		</a:t>
            </a:r>
            <a:r>
              <a:rPr lang="en-US" sz="1800" b="1" dirty="0">
                <a:solidFill>
                  <a:schemeClr val="hlink"/>
                </a:solidFill>
                <a:latin typeface="Arial" charset="0"/>
              </a:rPr>
              <a:t>stall</a:t>
            </a:r>
            <a:endParaRPr lang="en-US" sz="1800" b="1" dirty="0">
              <a:latin typeface="Arial" charset="0"/>
            </a:endParaRP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6 	               SD	0(R1),</a:t>
            </a:r>
            <a:r>
              <a:rPr lang="en-US" sz="1800" b="1" dirty="0">
                <a:solidFill>
                  <a:schemeClr val="accent1"/>
                </a:solidFill>
                <a:latin typeface="Arial" charset="0"/>
              </a:rPr>
              <a:t>F4</a:t>
            </a:r>
            <a:r>
              <a:rPr lang="en-US" sz="1800" b="1" dirty="0">
                <a:latin typeface="Arial" charset="0"/>
              </a:rPr>
              <a:t>	;store result</a:t>
            </a: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7 	               SUBI	 R1,R1,8	;decrement pointer 8B (DW)</a:t>
            </a: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8 	               BNEZ	 R1,Loop	;branch R1!=zero</a:t>
            </a:r>
          </a:p>
          <a:p>
            <a:pPr marL="285750" indent="-285750" eaLnBrk="0" hangingPunct="0">
              <a:lnSpc>
                <a:spcPct val="90000"/>
              </a:lnSpc>
              <a:spcBef>
                <a:spcPct val="30000"/>
              </a:spcBef>
              <a:tabLst>
                <a:tab pos="1200150" algn="l"/>
                <a:tab pos="2000250" algn="l"/>
                <a:tab pos="3371850" algn="l"/>
              </a:tabLst>
            </a:pPr>
            <a:r>
              <a:rPr lang="en-US" sz="1800" b="1" dirty="0">
                <a:latin typeface="Arial" charset="0"/>
              </a:rPr>
              <a:t> 9		</a:t>
            </a:r>
            <a:r>
              <a:rPr lang="en-US" sz="1800" b="1" dirty="0">
                <a:solidFill>
                  <a:schemeClr val="hlink"/>
                </a:solidFill>
                <a:latin typeface="Arial" charset="0"/>
              </a:rPr>
              <a:t>stall</a:t>
            </a:r>
            <a:r>
              <a:rPr lang="en-US" sz="1800" b="1" dirty="0">
                <a:latin typeface="Arial" charset="0"/>
              </a:rPr>
              <a:t>		;delayed branch slot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23">
                                            <p:txEl>
                                              <p:pRg st="0" end="0"/>
                                            </p:txEl>
                                          </p:spTgt>
                                        </p:tgtEl>
                                        <p:attrNameLst>
                                          <p:attrName>style.visibility</p:attrName>
                                        </p:attrNameLst>
                                      </p:cBhvr>
                                      <p:to>
                                        <p:strVal val="visible"/>
                                      </p:to>
                                    </p:set>
                                    <p:anim calcmode="lin" valueType="num">
                                      <p:cBhvr additive="base">
                                        <p:cTn id="7" dur="500" fill="hold"/>
                                        <p:tgtEl>
                                          <p:spTgt spid="2867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3"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059C9831-727E-42CD-B661-FB88FE14A891}" type="slidenum">
              <a:rPr lang="en-US"/>
              <a:pPr/>
              <a:t>32</a:t>
            </a:fld>
            <a:endParaRPr lang="en-US"/>
          </a:p>
        </p:txBody>
      </p:sp>
      <p:sp>
        <p:nvSpPr>
          <p:cNvPr id="287746" name="Rectangle 2"/>
          <p:cNvSpPr>
            <a:spLocks noGrp="1" noChangeArrowheads="1"/>
          </p:cNvSpPr>
          <p:nvPr>
            <p:ph type="title"/>
          </p:nvPr>
        </p:nvSpPr>
        <p:spPr>
          <a:xfrm>
            <a:off x="457200" y="0"/>
            <a:ext cx="8210550" cy="914400"/>
          </a:xfrm>
          <a:noFill/>
          <a:ln/>
        </p:spPr>
        <p:txBody>
          <a:bodyPr lIns="90487" tIns="44450" rIns="90487" bIns="44450"/>
          <a:lstStyle/>
          <a:p>
            <a:r>
              <a:rPr lang="en-US" sz="2800"/>
              <a:t>Minimizing Stalls Technique 1: Compiler Optimization</a:t>
            </a:r>
          </a:p>
        </p:txBody>
      </p:sp>
      <p:sp>
        <p:nvSpPr>
          <p:cNvPr id="287747" name="Rectangle 3"/>
          <p:cNvSpPr>
            <a:spLocks noGrp="1" noChangeArrowheads="1"/>
          </p:cNvSpPr>
          <p:nvPr>
            <p:ph type="body" idx="1"/>
          </p:nvPr>
        </p:nvSpPr>
        <p:spPr>
          <a:xfrm>
            <a:off x="457200" y="4572000"/>
            <a:ext cx="7854950" cy="342900"/>
          </a:xfrm>
          <a:noFill/>
          <a:ln/>
        </p:spPr>
        <p:txBody>
          <a:bodyPr lIns="90487" tIns="44450" rIns="90487" bIns="44450"/>
          <a:lstStyle/>
          <a:p>
            <a:pPr marL="285750" indent="-285750" algn="ctr">
              <a:lnSpc>
                <a:spcPct val="80000"/>
              </a:lnSpc>
              <a:buFontTx/>
              <a:buNone/>
              <a:tabLst>
                <a:tab pos="1200150" algn="l"/>
                <a:tab pos="1657350" algn="l"/>
                <a:tab pos="3028950" algn="l"/>
              </a:tabLst>
            </a:pPr>
            <a:r>
              <a:rPr lang="en-US" sz="2000" dirty="0">
                <a:solidFill>
                  <a:schemeClr val="hlink"/>
                </a:solidFill>
              </a:rPr>
              <a:t> </a:t>
            </a:r>
            <a:r>
              <a:rPr lang="en-US" dirty="0">
                <a:solidFill>
                  <a:srgbClr val="0000FF"/>
                </a:solidFill>
              </a:rPr>
              <a:t>6 clocks</a:t>
            </a:r>
          </a:p>
        </p:txBody>
      </p:sp>
      <p:sp>
        <p:nvSpPr>
          <p:cNvPr id="287749" name="Rectangle 5"/>
          <p:cNvSpPr>
            <a:spLocks noChangeArrowheads="1"/>
          </p:cNvSpPr>
          <p:nvPr/>
        </p:nvSpPr>
        <p:spPr bwMode="auto">
          <a:xfrm>
            <a:off x="685800" y="1143000"/>
            <a:ext cx="7804150" cy="2235200"/>
          </a:xfrm>
          <a:prstGeom prst="rect">
            <a:avLst/>
          </a:prstGeom>
          <a:noFill/>
          <a:ln w="12700">
            <a:noFill/>
            <a:miter lim="800000"/>
            <a:headEnd/>
            <a:tailEnd/>
          </a:ln>
          <a:effectLst/>
        </p:spPr>
        <p:txBody>
          <a:bodyPr lIns="90487" tIns="44450" rIns="90487" bIns="44450"/>
          <a:lstStyle/>
          <a:p>
            <a:pPr marL="285750" indent="-285750" eaLnBrk="0" hangingPunct="0">
              <a:lnSpc>
                <a:spcPct val="90000"/>
              </a:lnSpc>
              <a:spcBef>
                <a:spcPct val="30000"/>
              </a:spcBef>
              <a:tabLst>
                <a:tab pos="1200150" algn="l"/>
                <a:tab pos="2000250" algn="l"/>
                <a:tab pos="3371850" algn="l"/>
              </a:tabLst>
            </a:pPr>
            <a:r>
              <a:rPr lang="en-US" b="1" dirty="0">
                <a:latin typeface="Arial" charset="0"/>
              </a:rPr>
              <a:t> 1 Loop:	LD	</a:t>
            </a:r>
            <a:r>
              <a:rPr lang="en-US" b="1" dirty="0">
                <a:solidFill>
                  <a:srgbClr val="3333FF"/>
                </a:solidFill>
                <a:latin typeface="Arial" charset="0"/>
              </a:rPr>
              <a:t>F0</a:t>
            </a:r>
            <a:r>
              <a:rPr lang="en-US" b="1" dirty="0">
                <a:latin typeface="Arial" charset="0"/>
              </a:rPr>
              <a:t>,0(R1)	</a:t>
            </a:r>
          </a:p>
          <a:p>
            <a:pPr marL="285750" indent="-285750" eaLnBrk="0" hangingPunct="0">
              <a:lnSpc>
                <a:spcPct val="90000"/>
              </a:lnSpc>
              <a:spcBef>
                <a:spcPct val="30000"/>
              </a:spcBef>
              <a:tabLst>
                <a:tab pos="1200150" algn="l"/>
                <a:tab pos="2000250" algn="l"/>
                <a:tab pos="3371850" algn="l"/>
              </a:tabLst>
            </a:pPr>
            <a:r>
              <a:rPr lang="en-US" b="1" dirty="0">
                <a:latin typeface="Arial" charset="0"/>
              </a:rPr>
              <a:t> 2		</a:t>
            </a:r>
            <a:r>
              <a:rPr lang="en-US" b="1" dirty="0">
                <a:solidFill>
                  <a:srgbClr val="3333FF"/>
                </a:solidFill>
                <a:latin typeface="Arial" charset="0"/>
              </a:rPr>
              <a:t>stall</a:t>
            </a:r>
          </a:p>
          <a:p>
            <a:pPr marL="285750" indent="-285750" eaLnBrk="0" hangingPunct="0">
              <a:lnSpc>
                <a:spcPct val="90000"/>
              </a:lnSpc>
              <a:spcBef>
                <a:spcPct val="30000"/>
              </a:spcBef>
              <a:tabLst>
                <a:tab pos="1200150" algn="l"/>
                <a:tab pos="2000250" algn="l"/>
                <a:tab pos="3371850" algn="l"/>
              </a:tabLst>
            </a:pPr>
            <a:r>
              <a:rPr lang="en-US" b="1" dirty="0">
                <a:latin typeface="Arial" charset="0"/>
              </a:rPr>
              <a:t> 3		ADDD	</a:t>
            </a:r>
            <a:r>
              <a:rPr lang="en-US" b="1" dirty="0">
                <a:solidFill>
                  <a:schemeClr val="accent1"/>
                </a:solidFill>
                <a:latin typeface="Arial" charset="0"/>
              </a:rPr>
              <a:t>F4</a:t>
            </a:r>
            <a:r>
              <a:rPr lang="en-US" b="1" dirty="0">
                <a:latin typeface="Arial" charset="0"/>
              </a:rPr>
              <a:t>,</a:t>
            </a:r>
            <a:r>
              <a:rPr lang="en-US" b="1" dirty="0">
                <a:solidFill>
                  <a:srgbClr val="3333FF"/>
                </a:solidFill>
                <a:latin typeface="Arial" charset="0"/>
              </a:rPr>
              <a:t>F0</a:t>
            </a:r>
            <a:r>
              <a:rPr lang="en-US" b="1" dirty="0">
                <a:latin typeface="Arial" charset="0"/>
              </a:rPr>
              <a:t>,F2	</a:t>
            </a:r>
          </a:p>
          <a:p>
            <a:pPr marL="285750" indent="-285750" eaLnBrk="0" hangingPunct="0">
              <a:lnSpc>
                <a:spcPct val="90000"/>
              </a:lnSpc>
              <a:spcBef>
                <a:spcPct val="30000"/>
              </a:spcBef>
              <a:tabLst>
                <a:tab pos="1200150" algn="l"/>
                <a:tab pos="2000250" algn="l"/>
                <a:tab pos="3371850" algn="l"/>
              </a:tabLst>
            </a:pPr>
            <a:r>
              <a:rPr lang="en-US" b="1" dirty="0">
                <a:latin typeface="Arial" charset="0"/>
              </a:rPr>
              <a:t> 4		SUBI	</a:t>
            </a:r>
            <a:r>
              <a:rPr lang="en-US" b="1" dirty="0" smtClean="0">
                <a:latin typeface="Arial" charset="0"/>
              </a:rPr>
              <a:t>R1,R1,8       ;Move SD instruction to delay slot</a:t>
            </a:r>
            <a:endParaRPr lang="en-US" b="1" dirty="0">
              <a:latin typeface="Arial" charset="0"/>
            </a:endParaRPr>
          </a:p>
          <a:p>
            <a:pPr marL="285750" indent="-285750" eaLnBrk="0" hangingPunct="0">
              <a:lnSpc>
                <a:spcPct val="90000"/>
              </a:lnSpc>
              <a:spcBef>
                <a:spcPct val="30000"/>
              </a:spcBef>
              <a:tabLst>
                <a:tab pos="1200150" algn="l"/>
                <a:tab pos="2000250" algn="l"/>
                <a:tab pos="3371850" algn="l"/>
              </a:tabLst>
            </a:pPr>
            <a:r>
              <a:rPr lang="en-US" b="1" dirty="0">
                <a:latin typeface="Arial" charset="0"/>
              </a:rPr>
              <a:t> 5		BNEZ	R1,Loop	;delayed branch</a:t>
            </a:r>
          </a:p>
          <a:p>
            <a:pPr marL="285750" indent="-285750" eaLnBrk="0" hangingPunct="0">
              <a:lnSpc>
                <a:spcPct val="90000"/>
              </a:lnSpc>
              <a:spcBef>
                <a:spcPct val="30000"/>
              </a:spcBef>
              <a:tabLst>
                <a:tab pos="1200150" algn="l"/>
                <a:tab pos="2000250" algn="l"/>
                <a:tab pos="3371850" algn="l"/>
              </a:tabLst>
            </a:pPr>
            <a:r>
              <a:rPr lang="en-US" b="1" dirty="0">
                <a:latin typeface="Arial" charset="0"/>
              </a:rPr>
              <a:t> 6 	</a:t>
            </a:r>
            <a:r>
              <a:rPr lang="en-US" b="1" dirty="0" smtClean="0">
                <a:latin typeface="Arial" charset="0"/>
              </a:rPr>
              <a:t>             SD</a:t>
            </a:r>
            <a:r>
              <a:rPr lang="en-US" b="1" dirty="0">
                <a:latin typeface="Arial" charset="0"/>
              </a:rPr>
              <a:t>	</a:t>
            </a:r>
            <a:r>
              <a:rPr lang="en-US" b="1" dirty="0" smtClean="0">
                <a:solidFill>
                  <a:srgbClr val="FF0000"/>
                </a:solidFill>
                <a:latin typeface="Arial" charset="0"/>
              </a:rPr>
              <a:t>8</a:t>
            </a:r>
            <a:r>
              <a:rPr lang="en-US" b="1" dirty="0" smtClean="0">
                <a:latin typeface="Arial" charset="0"/>
              </a:rPr>
              <a:t>(R1</a:t>
            </a:r>
            <a:r>
              <a:rPr lang="en-US" b="1" dirty="0">
                <a:latin typeface="Arial" charset="0"/>
              </a:rPr>
              <a:t>),</a:t>
            </a:r>
            <a:r>
              <a:rPr lang="en-US" b="1" dirty="0">
                <a:solidFill>
                  <a:schemeClr val="accent1"/>
                </a:solidFill>
                <a:latin typeface="Arial" charset="0"/>
              </a:rPr>
              <a:t>F4</a:t>
            </a:r>
            <a:r>
              <a:rPr lang="en-US" b="1" dirty="0">
                <a:latin typeface="Arial" charset="0"/>
              </a:rPr>
              <a:t>	</a:t>
            </a:r>
            <a:r>
              <a:rPr lang="en-US" b="1" dirty="0" smtClean="0">
                <a:solidFill>
                  <a:srgbClr val="FF0000"/>
                </a:solidFill>
                <a:latin typeface="Arial" charset="0"/>
              </a:rPr>
              <a:t>;Offset </a:t>
            </a:r>
            <a:r>
              <a:rPr lang="en-US" dirty="0" smtClean="0">
                <a:solidFill>
                  <a:srgbClr val="002060"/>
                </a:solidFill>
                <a:latin typeface="Arial" charset="0"/>
              </a:rPr>
              <a:t>altered </a:t>
            </a:r>
            <a:r>
              <a:rPr lang="en-US" dirty="0">
                <a:solidFill>
                  <a:srgbClr val="002060"/>
                </a:solidFill>
                <a:latin typeface="Arial" charset="0"/>
              </a:rPr>
              <a:t>when move past SUBI</a:t>
            </a:r>
          </a:p>
        </p:txBody>
      </p:sp>
      <p:sp>
        <p:nvSpPr>
          <p:cNvPr id="287750" name="Rectangle 6"/>
          <p:cNvSpPr>
            <a:spLocks noChangeArrowheads="1"/>
          </p:cNvSpPr>
          <p:nvPr/>
        </p:nvSpPr>
        <p:spPr bwMode="auto">
          <a:xfrm>
            <a:off x="304800" y="3528314"/>
            <a:ext cx="7854950" cy="342900"/>
          </a:xfrm>
          <a:prstGeom prst="rect">
            <a:avLst/>
          </a:prstGeom>
          <a:noFill/>
          <a:ln w="12700">
            <a:noFill/>
            <a:miter lim="800000"/>
            <a:headEnd/>
            <a:tailEnd/>
          </a:ln>
          <a:effectLst/>
        </p:spPr>
        <p:txBody>
          <a:bodyPr lIns="90487" tIns="44450" rIns="90487" bIns="44450"/>
          <a:lstStyle/>
          <a:p>
            <a:pPr marL="285750" indent="-285750" eaLnBrk="0" hangingPunct="0">
              <a:lnSpc>
                <a:spcPct val="90000"/>
              </a:lnSpc>
              <a:spcBef>
                <a:spcPct val="30000"/>
              </a:spcBef>
              <a:tabLst>
                <a:tab pos="1200150" algn="l"/>
                <a:tab pos="1657350" algn="l"/>
                <a:tab pos="3028950" algn="l"/>
              </a:tabLst>
            </a:pPr>
            <a:r>
              <a:rPr lang="en-US" sz="2400" u="none" dirty="0" smtClean="0">
                <a:solidFill>
                  <a:srgbClr val="002060"/>
                </a:solidFill>
                <a:latin typeface="Arial" charset="0"/>
              </a:rPr>
              <a:t>     </a:t>
            </a:r>
            <a:r>
              <a:rPr lang="en-US" sz="2400" dirty="0" smtClean="0">
                <a:solidFill>
                  <a:srgbClr val="002060"/>
                </a:solidFill>
                <a:latin typeface="Arial" charset="0"/>
              </a:rPr>
              <a:t>Swap </a:t>
            </a:r>
            <a:r>
              <a:rPr lang="en-US" sz="2400" dirty="0">
                <a:solidFill>
                  <a:srgbClr val="002060"/>
                </a:solidFill>
                <a:latin typeface="Arial" charset="0"/>
              </a:rPr>
              <a:t>BNEZ and SD by changing address of SD</a:t>
            </a:r>
          </a:p>
        </p:txBody>
      </p:sp>
      <p:cxnSp>
        <p:nvCxnSpPr>
          <p:cNvPr id="8" name="Straight Arrow Connector 7"/>
          <p:cNvCxnSpPr/>
          <p:nvPr/>
        </p:nvCxnSpPr>
        <p:spPr bwMode="auto">
          <a:xfrm>
            <a:off x="6629400" y="2590800"/>
            <a:ext cx="0" cy="457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7747">
                                            <p:txEl>
                                              <p:pRg st="0" end="0"/>
                                            </p:txEl>
                                          </p:spTgt>
                                        </p:tgtEl>
                                        <p:attrNameLst>
                                          <p:attrName>style.visibility</p:attrName>
                                        </p:attrNameLst>
                                      </p:cBhvr>
                                      <p:to>
                                        <p:strVal val="visible"/>
                                      </p:to>
                                    </p:set>
                                    <p:anim calcmode="lin" valueType="num">
                                      <p:cBhvr additive="base">
                                        <p:cTn id="7" dur="500" fill="hold"/>
                                        <p:tgtEl>
                                          <p:spTgt spid="2877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77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ED8D651-7CAD-4716-AE7C-285753F001EF}" type="slidenum">
              <a:rPr lang="en-US"/>
              <a:pPr/>
              <a:t>33</a:t>
            </a:fld>
            <a:endParaRPr lang="en-US"/>
          </a:p>
        </p:txBody>
      </p:sp>
      <p:sp>
        <p:nvSpPr>
          <p:cNvPr id="73730" name="Rectangle 2"/>
          <p:cNvSpPr>
            <a:spLocks noGrp="1" noChangeArrowheads="1"/>
          </p:cNvSpPr>
          <p:nvPr>
            <p:ph type="title"/>
          </p:nvPr>
        </p:nvSpPr>
        <p:spPr/>
        <p:txBody>
          <a:bodyPr/>
          <a:lstStyle/>
          <a:p>
            <a:r>
              <a:rPr lang="en-US"/>
              <a:t>Control Hazards: Branch Prediction</a:t>
            </a:r>
          </a:p>
        </p:txBody>
      </p:sp>
      <p:sp>
        <p:nvSpPr>
          <p:cNvPr id="73731" name="Rectangle 3"/>
          <p:cNvSpPr>
            <a:spLocks noGrp="1" noChangeArrowheads="1"/>
          </p:cNvSpPr>
          <p:nvPr>
            <p:ph type="body" idx="1"/>
          </p:nvPr>
        </p:nvSpPr>
        <p:spPr/>
        <p:txBody>
          <a:bodyPr/>
          <a:lstStyle/>
          <a:p>
            <a:r>
              <a:rPr lang="en-US" b="1" dirty="0"/>
              <a:t>Dynamic branch prediction</a:t>
            </a:r>
          </a:p>
          <a:p>
            <a:pPr lvl="1"/>
            <a:r>
              <a:rPr lang="en-US" b="1" dirty="0" smtClean="0"/>
              <a:t>Next class</a:t>
            </a:r>
            <a:endParaRPr lang="en-US" b="1" dirty="0"/>
          </a:p>
          <a:p>
            <a:pPr lvl="1"/>
            <a:endParaRPr lang="en-US" b="1" dirty="0"/>
          </a:p>
          <a:p>
            <a:pPr lvl="1"/>
            <a:endParaRPr lang="en-US" b="1" dirty="0"/>
          </a:p>
          <a:p>
            <a:pPr>
              <a:buFontTx/>
              <a:buNone/>
            </a:pPr>
            <a:endParaRPr 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cxnSp>
        <p:nvCxnSpPr>
          <p:cNvPr id="5" name="Straight Connector 4"/>
          <p:cNvCxnSpPr/>
          <p:nvPr/>
        </p:nvCxnSpPr>
        <p:spPr bwMode="auto">
          <a:xfrm>
            <a:off x="1143000" y="1219200"/>
            <a:ext cx="6934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4610100" y="9144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1066800" y="15240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0" name="Rectangle 9"/>
          <p:cNvSpPr/>
          <p:nvPr/>
        </p:nvSpPr>
        <p:spPr bwMode="auto">
          <a:xfrm>
            <a:off x="1127760" y="1066800"/>
            <a:ext cx="7101840" cy="7239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sp>
        <p:nvSpPr>
          <p:cNvPr id="11" name="Rectangle 10"/>
          <p:cNvSpPr/>
          <p:nvPr/>
        </p:nvSpPr>
        <p:spPr bwMode="auto">
          <a:xfrm>
            <a:off x="4524756" y="800100"/>
            <a:ext cx="3588026"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pic>
        <p:nvPicPr>
          <p:cNvPr id="3075" name="Picture 3"/>
          <p:cNvPicPr>
            <a:picLocks noChangeAspect="1" noChangeArrowheads="1"/>
          </p:cNvPicPr>
          <p:nvPr/>
        </p:nvPicPr>
        <p:blipFill>
          <a:blip r:embed="rId3" cstate="print"/>
          <a:srcRect/>
          <a:stretch>
            <a:fillRect/>
          </a:stretch>
        </p:blipFill>
        <p:spPr bwMode="auto">
          <a:xfrm>
            <a:off x="420624" y="1525155"/>
            <a:ext cx="7156174" cy="2514600"/>
          </a:xfrm>
          <a:prstGeom prst="rect">
            <a:avLst/>
          </a:prstGeom>
          <a:noFill/>
          <a:ln w="9525">
            <a:noFill/>
            <a:miter lim="800000"/>
            <a:headEnd/>
            <a:tailEnd/>
          </a:ln>
        </p:spPr>
      </p:pic>
      <p:sp>
        <p:nvSpPr>
          <p:cNvPr id="12" name="Rectangle 11"/>
          <p:cNvSpPr/>
          <p:nvPr/>
        </p:nvSpPr>
        <p:spPr bwMode="auto">
          <a:xfrm>
            <a:off x="609600" y="3522734"/>
            <a:ext cx="6248400" cy="5334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Comic Sans MS" pitchFamily="66" charset="0"/>
            </a:endParaRPr>
          </a:p>
        </p:txBody>
      </p:sp>
      <p:sp>
        <p:nvSpPr>
          <p:cNvPr id="3" name="TextBox 2"/>
          <p:cNvSpPr txBox="1"/>
          <p:nvPr/>
        </p:nvSpPr>
        <p:spPr>
          <a:xfrm>
            <a:off x="3352800" y="3587256"/>
            <a:ext cx="3048000" cy="1200329"/>
          </a:xfrm>
          <a:prstGeom prst="rect">
            <a:avLst/>
          </a:prstGeom>
          <a:noFill/>
        </p:spPr>
        <p:txBody>
          <a:bodyPr wrap="square" rtlCol="0">
            <a:spAutoFit/>
          </a:bodyPr>
          <a:lstStyle/>
          <a:p>
            <a:r>
              <a:rPr lang="en-US" sz="1200" dirty="0" smtClean="0"/>
              <a:t>There is a stall in BNEZ because there is a data dependence with DSUB. Moving the comparator and adder to decode stage doesn’t help. The condition is resolved only after EX stage even with forwarding.</a:t>
            </a:r>
            <a:endParaRPr lang="en-US" sz="1200" dirty="0"/>
          </a:p>
        </p:txBody>
      </p:sp>
    </p:spTree>
    <p:extLst>
      <p:ext uri="{BB962C8B-B14F-4D97-AF65-F5344CB8AC3E}">
        <p14:creationId xmlns:p14="http://schemas.microsoft.com/office/powerpoint/2010/main" val="2445065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oter Placeholder 3"/>
          <p:cNvSpPr>
            <a:spLocks noGrp="1"/>
          </p:cNvSpPr>
          <p:nvPr>
            <p:ph type="ftr" sz="quarter" idx="10"/>
          </p:nvPr>
        </p:nvSpPr>
        <p:spPr/>
        <p:txBody>
          <a:bodyPr/>
          <a:lstStyle/>
          <a:p>
            <a:r>
              <a:rPr lang="en-AU"/>
              <a:t>Chapter 4 — The Processor — </a:t>
            </a:r>
            <a:fld id="{F6BB78DA-DF1F-4F3C-9111-5E1640EA7FFB}" type="slidenum">
              <a:rPr lang="en-AU"/>
              <a:pPr/>
              <a:t>5</a:t>
            </a:fld>
            <a:endParaRPr lang="en-AU"/>
          </a:p>
        </p:txBody>
      </p:sp>
      <p:sp>
        <p:nvSpPr>
          <p:cNvPr id="346114" name="Rectangle 2"/>
          <p:cNvSpPr>
            <a:spLocks noGrp="1" noChangeArrowheads="1"/>
          </p:cNvSpPr>
          <p:nvPr>
            <p:ph type="title"/>
          </p:nvPr>
        </p:nvSpPr>
        <p:spPr/>
        <p:txBody>
          <a:bodyPr/>
          <a:lstStyle/>
          <a:p>
            <a:r>
              <a:rPr lang="en-US" sz="4000"/>
              <a:t>Code Scheduling to Avoid Stalls</a:t>
            </a:r>
            <a:endParaRPr lang="en-AU" sz="4000"/>
          </a:p>
        </p:txBody>
      </p:sp>
      <p:sp>
        <p:nvSpPr>
          <p:cNvPr id="346115" name="Rectangle 3"/>
          <p:cNvSpPr>
            <a:spLocks noGrp="1" noChangeArrowheads="1"/>
          </p:cNvSpPr>
          <p:nvPr>
            <p:ph type="body" idx="1"/>
          </p:nvPr>
        </p:nvSpPr>
        <p:spPr>
          <a:xfrm>
            <a:off x="684213" y="1125538"/>
            <a:ext cx="8270875" cy="1843087"/>
          </a:xfrm>
        </p:spPr>
        <p:txBody>
          <a:bodyPr/>
          <a:lstStyle/>
          <a:p>
            <a:r>
              <a:rPr lang="en-US" sz="2000" dirty="0">
                <a:latin typeface="Arial" panose="020B0604020202020204" pitchFamily="34" charset="0"/>
                <a:cs typeface="Arial" panose="020B0604020202020204" pitchFamily="34" charset="0"/>
              </a:rPr>
              <a:t>Reorder code to avoid use of load result in the next instruction</a:t>
            </a:r>
          </a:p>
          <a:p>
            <a:r>
              <a:rPr lang="en-US" sz="2000" dirty="0">
                <a:latin typeface="Arial" panose="020B0604020202020204" pitchFamily="34" charset="0"/>
                <a:cs typeface="Arial" panose="020B0604020202020204" pitchFamily="34" charset="0"/>
              </a:rPr>
              <a:t>C code for A = B + E; C = B + F</a:t>
            </a:r>
            <a:r>
              <a:rPr lang="en-US" sz="2000" dirty="0" smtClean="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Assume the memory address of B is stored in register $t0. E, F, and A memory locations are one word apart consecutively.</a:t>
            </a:r>
          </a:p>
          <a:p>
            <a:r>
              <a:rPr lang="en-US" sz="2000" dirty="0" smtClean="0">
                <a:latin typeface="Arial" panose="020B0604020202020204" pitchFamily="34" charset="0"/>
                <a:cs typeface="Arial" panose="020B0604020202020204" pitchFamily="34" charset="0"/>
              </a:rPr>
              <a:t>Assume Internal forwarding</a:t>
            </a:r>
            <a:endParaRPr lang="en-AU" sz="2000" dirty="0">
              <a:latin typeface="Arial" panose="020B0604020202020204" pitchFamily="34" charset="0"/>
              <a:cs typeface="Arial" panose="020B0604020202020204" pitchFamily="34" charset="0"/>
            </a:endParaRPr>
          </a:p>
        </p:txBody>
      </p:sp>
      <p:sp>
        <p:nvSpPr>
          <p:cNvPr id="346116" name="Text Box 4"/>
          <p:cNvSpPr txBox="1">
            <a:spLocks noChangeArrowheads="1"/>
          </p:cNvSpPr>
          <p:nvPr/>
        </p:nvSpPr>
        <p:spPr bwMode="auto">
          <a:xfrm>
            <a:off x="2146300" y="3225800"/>
            <a:ext cx="2794000" cy="2587625"/>
          </a:xfrm>
          <a:prstGeom prst="rect">
            <a:avLst/>
          </a:prstGeom>
          <a:solidFill>
            <a:schemeClr val="folHlink"/>
          </a:solidFill>
          <a:ln w="9525">
            <a:noFill/>
            <a:miter lim="800000"/>
            <a:headEnd/>
            <a:tailEnd/>
          </a:ln>
          <a:effectLst/>
        </p:spPr>
        <p:txBody>
          <a:bodyPr wrap="none">
            <a:spAutoFit/>
          </a:bodyPr>
          <a:lstStyle/>
          <a:p>
            <a:pPr algn="l" defTabSz="628650">
              <a:spcBef>
                <a:spcPct val="20000"/>
              </a:spcBef>
            </a:pPr>
            <a:r>
              <a:rPr lang="en-US" sz="2000">
                <a:latin typeface="Lucida Console" pitchFamily="49" charset="0"/>
              </a:rPr>
              <a:t>lw	$t1, 0($t0)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$t2</a:t>
            </a:r>
            <a:r>
              <a:rPr lang="en-US" sz="2000">
                <a:latin typeface="Lucida Console" pitchFamily="49" charset="0"/>
              </a:rPr>
              <a:t>, 4($t0)</a:t>
            </a:r>
          </a:p>
          <a:p>
            <a:pPr algn="l" defTabSz="628650">
              <a:spcBef>
                <a:spcPct val="20000"/>
              </a:spcBef>
            </a:pPr>
            <a:r>
              <a:rPr lang="en-US" sz="2000">
                <a:latin typeface="Lucida Console" pitchFamily="49" charset="0"/>
              </a:rPr>
              <a:t>add	$t3, $t1, </a:t>
            </a:r>
            <a:r>
              <a:rPr lang="en-US" sz="2000">
                <a:solidFill>
                  <a:srgbClr val="FF0000"/>
                </a:solidFill>
                <a:latin typeface="Lucida Console" pitchFamily="49" charset="0"/>
              </a:rPr>
              <a:t>$t2</a:t>
            </a:r>
          </a:p>
          <a:p>
            <a:pPr algn="l" defTabSz="628650">
              <a:spcBef>
                <a:spcPct val="20000"/>
              </a:spcBef>
            </a:pPr>
            <a:r>
              <a:rPr lang="en-US" sz="2000">
                <a:latin typeface="Lucida Console" pitchFamily="49" charset="0"/>
              </a:rPr>
              <a:t>sw	$t3, 12($t0)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$t4</a:t>
            </a:r>
            <a:r>
              <a:rPr lang="en-US" sz="2000">
                <a:latin typeface="Lucida Console" pitchFamily="49" charset="0"/>
              </a:rPr>
              <a:t>, 8($t0)</a:t>
            </a:r>
          </a:p>
          <a:p>
            <a:pPr algn="l" defTabSz="628650">
              <a:spcBef>
                <a:spcPct val="20000"/>
              </a:spcBef>
            </a:pPr>
            <a:r>
              <a:rPr lang="en-US" sz="2000">
                <a:latin typeface="Lucida Console" pitchFamily="49" charset="0"/>
              </a:rPr>
              <a:t>add	$t5, $t1, </a:t>
            </a:r>
            <a:r>
              <a:rPr lang="en-US" sz="2000">
                <a:solidFill>
                  <a:srgbClr val="FF0000"/>
                </a:solidFill>
                <a:latin typeface="Lucida Console" pitchFamily="49" charset="0"/>
              </a:rPr>
              <a:t>$t4</a:t>
            </a:r>
          </a:p>
          <a:p>
            <a:pPr algn="l" defTabSz="628650">
              <a:spcBef>
                <a:spcPct val="20000"/>
              </a:spcBef>
            </a:pPr>
            <a:r>
              <a:rPr lang="en-US" sz="2000">
                <a:latin typeface="Lucida Console" pitchFamily="49" charset="0"/>
              </a:rPr>
              <a:t>sw	$t5, 16($t0)</a:t>
            </a:r>
            <a:endParaRPr lang="en-AU" sz="2000">
              <a:latin typeface="Lucida Console" pitchFamily="49" charset="0"/>
            </a:endParaRPr>
          </a:p>
        </p:txBody>
      </p:sp>
      <p:sp>
        <p:nvSpPr>
          <p:cNvPr id="346117" name="AutoShape 5"/>
          <p:cNvSpPr>
            <a:spLocks/>
          </p:cNvSpPr>
          <p:nvPr/>
        </p:nvSpPr>
        <p:spPr bwMode="auto">
          <a:xfrm>
            <a:off x="777875" y="4078288"/>
            <a:ext cx="914400" cy="401637"/>
          </a:xfrm>
          <a:prstGeom prst="borderCallout1">
            <a:avLst>
              <a:gd name="adj1" fmla="val 28458"/>
              <a:gd name="adj2" fmla="val 108333"/>
              <a:gd name="adj3" fmla="val 25296"/>
              <a:gd name="adj4" fmla="val 147917"/>
            </a:avLst>
          </a:prstGeom>
          <a:solidFill>
            <a:schemeClr val="hlink"/>
          </a:solidFill>
          <a:ln w="9525">
            <a:solidFill>
              <a:schemeClr val="tx1"/>
            </a:solidFill>
            <a:miter lim="800000"/>
            <a:headEnd/>
            <a:tailEnd type="triangle" w="med" len="med"/>
          </a:ln>
          <a:effectLst/>
        </p:spPr>
        <p:txBody>
          <a:bodyPr/>
          <a:lstStyle/>
          <a:p>
            <a:r>
              <a:rPr lang="en-US" sz="1800"/>
              <a:t>stall</a:t>
            </a:r>
            <a:endParaRPr lang="en-AU" sz="1800"/>
          </a:p>
        </p:txBody>
      </p:sp>
      <p:sp>
        <p:nvSpPr>
          <p:cNvPr id="346118" name="AutoShape 6"/>
          <p:cNvSpPr>
            <a:spLocks/>
          </p:cNvSpPr>
          <p:nvPr/>
        </p:nvSpPr>
        <p:spPr bwMode="auto">
          <a:xfrm>
            <a:off x="777875" y="5157788"/>
            <a:ext cx="914400" cy="401637"/>
          </a:xfrm>
          <a:prstGeom prst="borderCallout1">
            <a:avLst>
              <a:gd name="adj1" fmla="val 28458"/>
              <a:gd name="adj2" fmla="val 108333"/>
              <a:gd name="adj3" fmla="val 25296"/>
              <a:gd name="adj4" fmla="val 147917"/>
            </a:avLst>
          </a:prstGeom>
          <a:solidFill>
            <a:schemeClr val="hlink"/>
          </a:solidFill>
          <a:ln w="9525">
            <a:solidFill>
              <a:schemeClr val="tx1"/>
            </a:solidFill>
            <a:miter lim="800000"/>
            <a:headEnd/>
            <a:tailEnd type="triangle" w="med" len="med"/>
          </a:ln>
          <a:effectLst/>
        </p:spPr>
        <p:txBody>
          <a:bodyPr/>
          <a:lstStyle/>
          <a:p>
            <a:r>
              <a:rPr lang="en-US" sz="1800"/>
              <a:t>stall</a:t>
            </a:r>
            <a:endParaRPr lang="en-AU" sz="1800"/>
          </a:p>
        </p:txBody>
      </p:sp>
      <p:sp>
        <p:nvSpPr>
          <p:cNvPr id="346119" name="Text Box 7"/>
          <p:cNvSpPr txBox="1">
            <a:spLocks noChangeArrowheads="1"/>
          </p:cNvSpPr>
          <p:nvPr/>
        </p:nvSpPr>
        <p:spPr bwMode="auto">
          <a:xfrm>
            <a:off x="5457825" y="3225800"/>
            <a:ext cx="2794000" cy="2587625"/>
          </a:xfrm>
          <a:prstGeom prst="rect">
            <a:avLst/>
          </a:prstGeom>
          <a:solidFill>
            <a:schemeClr val="folHlink"/>
          </a:solidFill>
          <a:ln w="9525">
            <a:noFill/>
            <a:miter lim="800000"/>
            <a:headEnd/>
            <a:tailEnd/>
          </a:ln>
          <a:effectLst/>
        </p:spPr>
        <p:txBody>
          <a:bodyPr wrap="none">
            <a:spAutoFit/>
          </a:bodyPr>
          <a:lstStyle/>
          <a:p>
            <a:pPr algn="l" defTabSz="628650">
              <a:spcBef>
                <a:spcPct val="20000"/>
              </a:spcBef>
            </a:pPr>
            <a:r>
              <a:rPr lang="en-US" sz="2000">
                <a:latin typeface="Lucida Console" pitchFamily="49" charset="0"/>
              </a:rPr>
              <a:t>lw	$t1, 0($t0)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$t2</a:t>
            </a:r>
            <a:r>
              <a:rPr lang="en-US" sz="2000">
                <a:latin typeface="Lucida Console" pitchFamily="49" charset="0"/>
              </a:rPr>
              <a:t>, 4($t0)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$t4</a:t>
            </a:r>
            <a:r>
              <a:rPr lang="en-US" sz="2000">
                <a:latin typeface="Lucida Console" pitchFamily="49" charset="0"/>
              </a:rPr>
              <a:t>, 8($t0)</a:t>
            </a:r>
          </a:p>
          <a:p>
            <a:pPr algn="l" defTabSz="628650">
              <a:spcBef>
                <a:spcPct val="20000"/>
              </a:spcBef>
            </a:pPr>
            <a:r>
              <a:rPr lang="en-US" sz="2000">
                <a:latin typeface="Lucida Console" pitchFamily="49" charset="0"/>
              </a:rPr>
              <a:t>add	$t3, $t1, </a:t>
            </a:r>
            <a:r>
              <a:rPr lang="en-US" sz="2000">
                <a:solidFill>
                  <a:srgbClr val="FF0000"/>
                </a:solidFill>
                <a:latin typeface="Lucida Console" pitchFamily="49" charset="0"/>
              </a:rPr>
              <a:t>$t2</a:t>
            </a:r>
          </a:p>
          <a:p>
            <a:pPr algn="l" defTabSz="628650">
              <a:spcBef>
                <a:spcPct val="20000"/>
              </a:spcBef>
            </a:pPr>
            <a:r>
              <a:rPr lang="en-US" sz="2000">
                <a:latin typeface="Lucida Console" pitchFamily="49" charset="0"/>
              </a:rPr>
              <a:t>sw	$t3, 12($t0)</a:t>
            </a:r>
          </a:p>
          <a:p>
            <a:pPr algn="l" defTabSz="628650">
              <a:spcBef>
                <a:spcPct val="20000"/>
              </a:spcBef>
            </a:pPr>
            <a:r>
              <a:rPr lang="en-US" sz="2000">
                <a:latin typeface="Lucida Console" pitchFamily="49" charset="0"/>
              </a:rPr>
              <a:t>add	$t5, $t1, </a:t>
            </a:r>
            <a:r>
              <a:rPr lang="en-US" sz="2000">
                <a:solidFill>
                  <a:srgbClr val="FF0000"/>
                </a:solidFill>
                <a:latin typeface="Lucida Console" pitchFamily="49" charset="0"/>
              </a:rPr>
              <a:t>$t4</a:t>
            </a:r>
          </a:p>
          <a:p>
            <a:pPr algn="l" defTabSz="628650">
              <a:spcBef>
                <a:spcPct val="20000"/>
              </a:spcBef>
            </a:pPr>
            <a:r>
              <a:rPr lang="en-US" sz="2000">
                <a:latin typeface="Lucida Console" pitchFamily="49" charset="0"/>
              </a:rPr>
              <a:t>sw	$t5, 16($t0)</a:t>
            </a:r>
            <a:endParaRPr lang="en-AU" sz="2000">
              <a:latin typeface="Lucida Console" pitchFamily="49" charset="0"/>
            </a:endParaRPr>
          </a:p>
        </p:txBody>
      </p:sp>
      <p:sp>
        <p:nvSpPr>
          <p:cNvPr id="346120" name="Line 8"/>
          <p:cNvSpPr>
            <a:spLocks noChangeShapeType="1"/>
          </p:cNvSpPr>
          <p:nvPr/>
        </p:nvSpPr>
        <p:spPr bwMode="auto">
          <a:xfrm flipV="1">
            <a:off x="4572000" y="4221163"/>
            <a:ext cx="936625" cy="647700"/>
          </a:xfrm>
          <a:prstGeom prst="line">
            <a:avLst/>
          </a:prstGeom>
          <a:noFill/>
          <a:ln w="28575">
            <a:solidFill>
              <a:schemeClr val="hlink"/>
            </a:solidFill>
            <a:round/>
            <a:headEnd/>
            <a:tailEnd type="triangle" w="med" len="med"/>
          </a:ln>
          <a:effectLst/>
        </p:spPr>
        <p:txBody>
          <a:bodyPr/>
          <a:lstStyle/>
          <a:p>
            <a:endParaRPr lang="en-US"/>
          </a:p>
        </p:txBody>
      </p:sp>
      <p:sp>
        <p:nvSpPr>
          <p:cNvPr id="346121" name="Oval 9"/>
          <p:cNvSpPr>
            <a:spLocks noChangeArrowheads="1"/>
          </p:cNvSpPr>
          <p:nvPr/>
        </p:nvSpPr>
        <p:spPr bwMode="auto">
          <a:xfrm>
            <a:off x="2771775" y="35734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2" name="Oval 10"/>
          <p:cNvSpPr>
            <a:spLocks noChangeArrowheads="1"/>
          </p:cNvSpPr>
          <p:nvPr/>
        </p:nvSpPr>
        <p:spPr bwMode="auto">
          <a:xfrm>
            <a:off x="4284663" y="39338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3" name="Oval 11"/>
          <p:cNvSpPr>
            <a:spLocks noChangeArrowheads="1"/>
          </p:cNvSpPr>
          <p:nvPr/>
        </p:nvSpPr>
        <p:spPr bwMode="auto">
          <a:xfrm>
            <a:off x="2771775" y="46529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4" name="Oval 12"/>
          <p:cNvSpPr>
            <a:spLocks noChangeArrowheads="1"/>
          </p:cNvSpPr>
          <p:nvPr/>
        </p:nvSpPr>
        <p:spPr bwMode="auto">
          <a:xfrm>
            <a:off x="4284663" y="50133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5" name="Oval 13"/>
          <p:cNvSpPr>
            <a:spLocks noChangeArrowheads="1"/>
          </p:cNvSpPr>
          <p:nvPr/>
        </p:nvSpPr>
        <p:spPr bwMode="auto">
          <a:xfrm>
            <a:off x="6084888" y="35734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6" name="Oval 14"/>
          <p:cNvSpPr>
            <a:spLocks noChangeArrowheads="1"/>
          </p:cNvSpPr>
          <p:nvPr/>
        </p:nvSpPr>
        <p:spPr bwMode="auto">
          <a:xfrm>
            <a:off x="7596188" y="4292600"/>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7" name="Oval 15"/>
          <p:cNvSpPr>
            <a:spLocks noChangeArrowheads="1"/>
          </p:cNvSpPr>
          <p:nvPr/>
        </p:nvSpPr>
        <p:spPr bwMode="auto">
          <a:xfrm>
            <a:off x="7596188" y="50133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8" name="Oval 16"/>
          <p:cNvSpPr>
            <a:spLocks noChangeArrowheads="1"/>
          </p:cNvSpPr>
          <p:nvPr/>
        </p:nvSpPr>
        <p:spPr bwMode="auto">
          <a:xfrm>
            <a:off x="6084888" y="39338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9" name="Line 17"/>
          <p:cNvSpPr>
            <a:spLocks noChangeShapeType="1"/>
          </p:cNvSpPr>
          <p:nvPr/>
        </p:nvSpPr>
        <p:spPr bwMode="auto">
          <a:xfrm>
            <a:off x="3409950" y="3819525"/>
            <a:ext cx="879475" cy="292100"/>
          </a:xfrm>
          <a:prstGeom prst="line">
            <a:avLst/>
          </a:prstGeom>
          <a:noFill/>
          <a:ln w="19050">
            <a:solidFill>
              <a:srgbClr val="FF0000"/>
            </a:solidFill>
            <a:round/>
            <a:headEnd/>
            <a:tailEnd/>
          </a:ln>
          <a:effectLst/>
        </p:spPr>
        <p:txBody>
          <a:bodyPr/>
          <a:lstStyle/>
          <a:p>
            <a:endParaRPr lang="en-US"/>
          </a:p>
        </p:txBody>
      </p:sp>
      <p:sp>
        <p:nvSpPr>
          <p:cNvPr id="346130" name="Line 18"/>
          <p:cNvSpPr>
            <a:spLocks noChangeShapeType="1"/>
          </p:cNvSpPr>
          <p:nvPr/>
        </p:nvSpPr>
        <p:spPr bwMode="auto">
          <a:xfrm>
            <a:off x="3400425" y="4918075"/>
            <a:ext cx="903288" cy="215900"/>
          </a:xfrm>
          <a:prstGeom prst="line">
            <a:avLst/>
          </a:prstGeom>
          <a:noFill/>
          <a:ln w="19050">
            <a:solidFill>
              <a:srgbClr val="FF0000"/>
            </a:solidFill>
            <a:round/>
            <a:headEnd/>
            <a:tailEnd/>
          </a:ln>
          <a:effectLst/>
        </p:spPr>
        <p:txBody>
          <a:bodyPr/>
          <a:lstStyle/>
          <a:p>
            <a:endParaRPr lang="en-US"/>
          </a:p>
        </p:txBody>
      </p:sp>
      <p:sp>
        <p:nvSpPr>
          <p:cNvPr id="346131" name="Line 19"/>
          <p:cNvSpPr>
            <a:spLocks noChangeShapeType="1"/>
          </p:cNvSpPr>
          <p:nvPr/>
        </p:nvSpPr>
        <p:spPr bwMode="auto">
          <a:xfrm>
            <a:off x="6726238" y="3829050"/>
            <a:ext cx="895350" cy="608013"/>
          </a:xfrm>
          <a:prstGeom prst="line">
            <a:avLst/>
          </a:prstGeom>
          <a:noFill/>
          <a:ln w="19050">
            <a:solidFill>
              <a:srgbClr val="FF0000"/>
            </a:solidFill>
            <a:round/>
            <a:headEnd/>
            <a:tailEnd/>
          </a:ln>
          <a:effectLst/>
        </p:spPr>
        <p:txBody>
          <a:bodyPr/>
          <a:lstStyle/>
          <a:p>
            <a:endParaRPr lang="en-US"/>
          </a:p>
        </p:txBody>
      </p:sp>
      <p:sp>
        <p:nvSpPr>
          <p:cNvPr id="346132" name="Line 20"/>
          <p:cNvSpPr>
            <a:spLocks noChangeShapeType="1"/>
          </p:cNvSpPr>
          <p:nvPr/>
        </p:nvSpPr>
        <p:spPr bwMode="auto">
          <a:xfrm>
            <a:off x="6654800" y="4287838"/>
            <a:ext cx="966788" cy="846137"/>
          </a:xfrm>
          <a:prstGeom prst="line">
            <a:avLst/>
          </a:prstGeom>
          <a:noFill/>
          <a:ln w="19050">
            <a:solidFill>
              <a:srgbClr val="FF0000"/>
            </a:solidFill>
            <a:round/>
            <a:headEnd/>
            <a:tailEnd/>
          </a:ln>
          <a:effectLst/>
        </p:spPr>
        <p:txBody>
          <a:bodyPr/>
          <a:lstStyle/>
          <a:p>
            <a:endParaRPr lang="en-US"/>
          </a:p>
        </p:txBody>
      </p:sp>
      <p:sp>
        <p:nvSpPr>
          <p:cNvPr id="346133" name="Text Box 21"/>
          <p:cNvSpPr txBox="1">
            <a:spLocks noChangeArrowheads="1"/>
          </p:cNvSpPr>
          <p:nvPr/>
        </p:nvSpPr>
        <p:spPr bwMode="auto">
          <a:xfrm>
            <a:off x="6300788" y="5876925"/>
            <a:ext cx="1146175" cy="376238"/>
          </a:xfrm>
          <a:prstGeom prst="rect">
            <a:avLst/>
          </a:prstGeom>
          <a:solidFill>
            <a:schemeClr val="accent1"/>
          </a:solidFill>
          <a:ln w="9525">
            <a:solidFill>
              <a:schemeClr val="tx1"/>
            </a:solidFill>
            <a:miter lim="800000"/>
            <a:headEnd/>
            <a:tailEnd/>
          </a:ln>
          <a:effectLst/>
        </p:spPr>
        <p:txBody>
          <a:bodyPr wrap="none">
            <a:spAutoFit/>
          </a:bodyPr>
          <a:lstStyle/>
          <a:p>
            <a:pPr algn="l"/>
            <a:r>
              <a:rPr lang="en-US" sz="1800"/>
              <a:t>11 cycles</a:t>
            </a:r>
            <a:endParaRPr lang="en-AU" sz="1800"/>
          </a:p>
        </p:txBody>
      </p:sp>
      <p:sp>
        <p:nvSpPr>
          <p:cNvPr id="346134" name="Text Box 22"/>
          <p:cNvSpPr txBox="1">
            <a:spLocks noChangeArrowheads="1"/>
          </p:cNvSpPr>
          <p:nvPr/>
        </p:nvSpPr>
        <p:spPr bwMode="auto">
          <a:xfrm>
            <a:off x="2987675" y="5876925"/>
            <a:ext cx="1146175" cy="376238"/>
          </a:xfrm>
          <a:prstGeom prst="rect">
            <a:avLst/>
          </a:prstGeom>
          <a:solidFill>
            <a:schemeClr val="accent1"/>
          </a:solidFill>
          <a:ln w="9525">
            <a:solidFill>
              <a:schemeClr val="tx1"/>
            </a:solidFill>
            <a:miter lim="800000"/>
            <a:headEnd/>
            <a:tailEnd/>
          </a:ln>
          <a:effectLst/>
        </p:spPr>
        <p:txBody>
          <a:bodyPr wrap="none">
            <a:spAutoFit/>
          </a:bodyPr>
          <a:lstStyle/>
          <a:p>
            <a:pPr algn="l"/>
            <a:r>
              <a:rPr lang="en-US" sz="1800"/>
              <a:t>13 cycles</a:t>
            </a:r>
            <a:endParaRPr lang="en-AU" sz="1800"/>
          </a:p>
        </p:txBody>
      </p:sp>
    </p:spTree>
    <p:extLst>
      <p:ext uri="{BB962C8B-B14F-4D97-AF65-F5344CB8AC3E}">
        <p14:creationId xmlns:p14="http://schemas.microsoft.com/office/powerpoint/2010/main" val="20946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400800"/>
            <a:ext cx="1905000" cy="457200"/>
          </a:xfrm>
          <a:prstGeom prst="rect">
            <a:avLst/>
          </a:prstGeom>
        </p:spPr>
        <p:txBody>
          <a:bodyPr/>
          <a:lstStyle/>
          <a:p>
            <a:fld id="{8207DDE7-DEDA-451E-BC7D-2D99B6915B37}" type="slidenum">
              <a:rPr lang="en-US"/>
              <a:pPr/>
              <a:t>6</a:t>
            </a:fld>
            <a:endParaRPr lang="en-US" dirty="0"/>
          </a:p>
        </p:txBody>
      </p:sp>
      <p:sp>
        <p:nvSpPr>
          <p:cNvPr id="117762" name="Rectangle 2"/>
          <p:cNvSpPr>
            <a:spLocks noGrp="1" noChangeArrowheads="1"/>
          </p:cNvSpPr>
          <p:nvPr>
            <p:ph type="title"/>
          </p:nvPr>
        </p:nvSpPr>
        <p:spPr>
          <a:xfrm>
            <a:off x="319177" y="76200"/>
            <a:ext cx="8610600" cy="609600"/>
          </a:xfrm>
        </p:spPr>
        <p:txBody>
          <a:bodyPr/>
          <a:lstStyle/>
          <a:p>
            <a:r>
              <a:rPr lang="en-US" sz="3600" b="1" dirty="0">
                <a:solidFill>
                  <a:srgbClr val="FF0000"/>
                </a:solidFill>
              </a:rPr>
              <a:t>Arithmetic Pipeline: </a:t>
            </a:r>
            <a:r>
              <a:rPr lang="en-US" sz="3600" b="1" dirty="0">
                <a:solidFill>
                  <a:srgbClr val="0070C0"/>
                </a:solidFill>
              </a:rPr>
              <a:t>Ex. MIPS R4000</a:t>
            </a:r>
            <a:endParaRPr lang="en-US" sz="3600" b="1" dirty="0"/>
          </a:p>
        </p:txBody>
      </p:sp>
      <p:pic>
        <p:nvPicPr>
          <p:cNvPr id="117763" name="Picture 3" descr="AppA-fig31"/>
          <p:cNvPicPr>
            <a:picLocks noChangeAspect="1" noChangeArrowheads="1"/>
          </p:cNvPicPr>
          <p:nvPr/>
        </p:nvPicPr>
        <p:blipFill>
          <a:blip r:embed="rId3" cstate="print"/>
          <a:srcRect/>
          <a:stretch>
            <a:fillRect/>
          </a:stretch>
        </p:blipFill>
        <p:spPr bwMode="auto">
          <a:xfrm>
            <a:off x="152400" y="1752600"/>
            <a:ext cx="8489414" cy="4876800"/>
          </a:xfrm>
          <a:prstGeom prst="rect">
            <a:avLst/>
          </a:prstGeom>
          <a:noFill/>
        </p:spPr>
      </p:pic>
      <p:sp>
        <p:nvSpPr>
          <p:cNvPr id="5" name="Rectangle 4"/>
          <p:cNvSpPr/>
          <p:nvPr/>
        </p:nvSpPr>
        <p:spPr>
          <a:xfrm>
            <a:off x="3182112" y="5933873"/>
            <a:ext cx="2492990" cy="369332"/>
          </a:xfrm>
          <a:prstGeom prst="rect">
            <a:avLst/>
          </a:prstGeom>
        </p:spPr>
        <p:txBody>
          <a:bodyPr wrap="none">
            <a:spAutoFit/>
          </a:bodyPr>
          <a:lstStyle/>
          <a:p>
            <a:r>
              <a:rPr lang="en-US" b="1" dirty="0" smtClean="0"/>
              <a:t>MIPS R4000 pipeline</a:t>
            </a:r>
            <a:r>
              <a:rPr lang="en-US" dirty="0" smtClean="0"/>
              <a:t> </a:t>
            </a:r>
            <a:endParaRPr lang="en-US" dirty="0"/>
          </a:p>
        </p:txBody>
      </p:sp>
      <p:sp>
        <p:nvSpPr>
          <p:cNvPr id="7" name="TextBox 6"/>
          <p:cNvSpPr txBox="1"/>
          <p:nvPr/>
        </p:nvSpPr>
        <p:spPr>
          <a:xfrm>
            <a:off x="6858000" y="4724400"/>
            <a:ext cx="1981200" cy="1200329"/>
          </a:xfrm>
          <a:prstGeom prst="rect">
            <a:avLst/>
          </a:prstGeom>
          <a:noFill/>
        </p:spPr>
        <p:txBody>
          <a:bodyPr wrap="square" rtlCol="0">
            <a:spAutoFit/>
          </a:bodyPr>
          <a:lstStyle/>
          <a:p>
            <a:r>
              <a:rPr lang="en-US" sz="1200" b="1" dirty="0" smtClean="0">
                <a:solidFill>
                  <a:srgbClr val="0070C0"/>
                </a:solidFill>
              </a:rPr>
              <a:t>Arithmetic Pipeline: </a:t>
            </a:r>
            <a:r>
              <a:rPr lang="en-US" sz="1200" dirty="0" smtClean="0"/>
              <a:t>The multiplier and adder are pipelined, but divider is not =&gt; Must wait 21 cycles to initiate another divide execution</a:t>
            </a:r>
            <a:endParaRPr lang="en-US" sz="1200" dirty="0"/>
          </a:p>
        </p:txBody>
      </p:sp>
      <p:sp>
        <p:nvSpPr>
          <p:cNvPr id="2" name="Rectangle 1"/>
          <p:cNvSpPr/>
          <p:nvPr/>
        </p:nvSpPr>
        <p:spPr>
          <a:xfrm>
            <a:off x="218299" y="1044714"/>
            <a:ext cx="8382000" cy="707886"/>
          </a:xfrm>
          <a:prstGeom prst="rect">
            <a:avLst/>
          </a:prstGeom>
        </p:spPr>
        <p:txBody>
          <a:bodyPr wrap="square">
            <a:spAutoFit/>
          </a:bodyPr>
          <a:lstStyle/>
          <a:p>
            <a:pPr algn="ctr"/>
            <a:r>
              <a:rPr lang="en-US" b="1" u="none" dirty="0">
                <a:solidFill>
                  <a:srgbClr val="0070C0"/>
                </a:solidFill>
              </a:rPr>
              <a:t>Instructions are issued in order, but they complete out-of-order because of different latencies for different instructions</a:t>
            </a:r>
          </a:p>
        </p:txBody>
      </p:sp>
    </p:spTree>
    <p:extLst>
      <p:ext uri="{BB962C8B-B14F-4D97-AF65-F5344CB8AC3E}">
        <p14:creationId xmlns:p14="http://schemas.microsoft.com/office/powerpoint/2010/main" val="574325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609600" y="685800"/>
            <a:ext cx="8020050" cy="2076450"/>
          </a:xfrm>
          <a:prstGeom prst="rect">
            <a:avLst/>
          </a:prstGeom>
          <a:noFill/>
          <a:ln w="9525">
            <a:noFill/>
            <a:miter lim="800000"/>
            <a:headEnd/>
            <a:tailEnd/>
          </a:ln>
        </p:spPr>
      </p:pic>
      <p:pic>
        <p:nvPicPr>
          <p:cNvPr id="57347" name="Picture 3"/>
          <p:cNvPicPr>
            <a:picLocks noChangeAspect="1" noChangeArrowheads="1"/>
          </p:cNvPicPr>
          <p:nvPr/>
        </p:nvPicPr>
        <p:blipFill>
          <a:blip r:embed="rId3" cstate="print"/>
          <a:srcRect/>
          <a:stretch>
            <a:fillRect/>
          </a:stretch>
        </p:blipFill>
        <p:spPr bwMode="auto">
          <a:xfrm>
            <a:off x="381000" y="2895600"/>
            <a:ext cx="8334375" cy="3114675"/>
          </a:xfrm>
          <a:prstGeom prst="rect">
            <a:avLst/>
          </a:prstGeom>
          <a:noFill/>
          <a:ln w="9525">
            <a:noFill/>
            <a:miter lim="800000"/>
            <a:headEnd/>
            <a:tailEnd/>
          </a:ln>
        </p:spPr>
      </p:pic>
      <p:sp>
        <p:nvSpPr>
          <p:cNvPr id="2" name="TextBox 1"/>
          <p:cNvSpPr txBox="1"/>
          <p:nvPr/>
        </p:nvSpPr>
        <p:spPr>
          <a:xfrm>
            <a:off x="3124200" y="381000"/>
            <a:ext cx="3581400" cy="400110"/>
          </a:xfrm>
          <a:prstGeom prst="rect">
            <a:avLst/>
          </a:prstGeom>
          <a:noFill/>
        </p:spPr>
        <p:txBody>
          <a:bodyPr wrap="square" rtlCol="0">
            <a:spAutoFit/>
          </a:bodyPr>
          <a:lstStyle/>
          <a:p>
            <a:pPr algn="ctr"/>
            <a:r>
              <a:rPr lang="en-US" dirty="0" smtClean="0">
                <a:solidFill>
                  <a:srgbClr val="FF0000"/>
                </a:solidFill>
              </a:rPr>
              <a:t>Out of Order Completion</a:t>
            </a:r>
            <a:endParaRPr lang="en-US" dirty="0">
              <a:solidFill>
                <a:srgbClr val="FF0000"/>
              </a:solidFill>
            </a:endParaRPr>
          </a:p>
        </p:txBody>
      </p:sp>
    </p:spTree>
    <p:extLst>
      <p:ext uri="{BB962C8B-B14F-4D97-AF65-F5344CB8AC3E}">
        <p14:creationId xmlns:p14="http://schemas.microsoft.com/office/powerpoint/2010/main" val="3616316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400800"/>
            <a:ext cx="1905000" cy="457200"/>
          </a:xfrm>
          <a:prstGeom prst="rect">
            <a:avLst/>
          </a:prstGeom>
        </p:spPr>
        <p:txBody>
          <a:bodyPr/>
          <a:lstStyle/>
          <a:p>
            <a:fld id="{F8EDA1CB-8492-4CC6-8821-E7A8F8270B47}" type="slidenum">
              <a:rPr lang="en-US"/>
              <a:pPr/>
              <a:t>8</a:t>
            </a:fld>
            <a:endParaRPr lang="en-US"/>
          </a:p>
        </p:txBody>
      </p:sp>
      <p:sp>
        <p:nvSpPr>
          <p:cNvPr id="103426" name="Rectangle 2"/>
          <p:cNvSpPr>
            <a:spLocks noGrp="1" noChangeArrowheads="1"/>
          </p:cNvSpPr>
          <p:nvPr>
            <p:ph type="title"/>
          </p:nvPr>
        </p:nvSpPr>
        <p:spPr>
          <a:xfrm>
            <a:off x="990600" y="0"/>
            <a:ext cx="7162800" cy="762000"/>
          </a:xfrm>
          <a:noFill/>
          <a:ln/>
        </p:spPr>
        <p:txBody>
          <a:bodyPr lIns="90487" tIns="44450" rIns="90487" bIns="44450"/>
          <a:lstStyle/>
          <a:p>
            <a:r>
              <a:rPr lang="en-US" dirty="0"/>
              <a:t>R4000 Performance</a:t>
            </a:r>
          </a:p>
        </p:txBody>
      </p:sp>
      <p:sp>
        <p:nvSpPr>
          <p:cNvPr id="103427" name="Rectangle 3"/>
          <p:cNvSpPr>
            <a:spLocks noGrp="1" noChangeArrowheads="1"/>
          </p:cNvSpPr>
          <p:nvPr>
            <p:ph type="body" idx="1"/>
          </p:nvPr>
        </p:nvSpPr>
        <p:spPr>
          <a:xfrm>
            <a:off x="838200" y="685800"/>
            <a:ext cx="8001000" cy="1803400"/>
          </a:xfrm>
          <a:noFill/>
          <a:ln/>
        </p:spPr>
        <p:txBody>
          <a:bodyPr lIns="90487" tIns="44450" rIns="90487" bIns="44450"/>
          <a:lstStyle/>
          <a:p>
            <a:pPr>
              <a:lnSpc>
                <a:spcPct val="90000"/>
              </a:lnSpc>
            </a:pPr>
            <a:r>
              <a:rPr lang="en-US" sz="1800" dirty="0" smtClean="0"/>
              <a:t>Base </a:t>
            </a:r>
            <a:r>
              <a:rPr lang="en-US" sz="1800" dirty="0"/>
              <a:t>ideal CPI of 1:</a:t>
            </a:r>
            <a:endParaRPr lang="en-US" sz="1800" b="0" dirty="0"/>
          </a:p>
          <a:p>
            <a:pPr lvl="1">
              <a:lnSpc>
                <a:spcPct val="90000"/>
              </a:lnSpc>
            </a:pPr>
            <a:r>
              <a:rPr lang="en-US" sz="2000" dirty="0">
                <a:solidFill>
                  <a:srgbClr val="00B050"/>
                </a:solidFill>
              </a:rPr>
              <a:t>Load stalls </a:t>
            </a:r>
            <a:r>
              <a:rPr lang="en-US" sz="2000" dirty="0"/>
              <a:t>(1 or 2 clock cycles)</a:t>
            </a:r>
          </a:p>
          <a:p>
            <a:pPr lvl="1">
              <a:lnSpc>
                <a:spcPct val="90000"/>
              </a:lnSpc>
            </a:pPr>
            <a:r>
              <a:rPr lang="en-US" sz="2000" dirty="0">
                <a:solidFill>
                  <a:srgbClr val="3333FF"/>
                </a:solidFill>
              </a:rPr>
              <a:t>Branch stalls </a:t>
            </a:r>
            <a:r>
              <a:rPr lang="en-US" sz="2000" dirty="0"/>
              <a:t>(2 cycles + unfilled slots)</a:t>
            </a:r>
          </a:p>
          <a:p>
            <a:pPr lvl="1">
              <a:lnSpc>
                <a:spcPct val="90000"/>
              </a:lnSpc>
            </a:pPr>
            <a:r>
              <a:rPr lang="en-US" sz="2000" dirty="0">
                <a:solidFill>
                  <a:srgbClr val="002060"/>
                </a:solidFill>
              </a:rPr>
              <a:t>FP result stalls</a:t>
            </a:r>
            <a:r>
              <a:rPr lang="en-US" sz="2000" dirty="0"/>
              <a:t>: RAW data hazard </a:t>
            </a:r>
            <a:r>
              <a:rPr lang="en-US" sz="2000" dirty="0" smtClean="0"/>
              <a:t>(wait for FP results)</a:t>
            </a:r>
            <a:endParaRPr lang="en-US" sz="2000" dirty="0"/>
          </a:p>
          <a:p>
            <a:pPr lvl="1">
              <a:lnSpc>
                <a:spcPct val="90000"/>
              </a:lnSpc>
            </a:pPr>
            <a:r>
              <a:rPr lang="en-US" sz="2000" dirty="0">
                <a:solidFill>
                  <a:srgbClr val="DC0081"/>
                </a:solidFill>
              </a:rPr>
              <a:t>FP structural stalls</a:t>
            </a:r>
            <a:r>
              <a:rPr lang="en-US" sz="2000" dirty="0"/>
              <a:t>: Not enough FP </a:t>
            </a:r>
            <a:r>
              <a:rPr lang="en-US" sz="2000" dirty="0" smtClean="0"/>
              <a:t>hardware (parallelism</a:t>
            </a:r>
            <a:r>
              <a:rPr lang="en-US" sz="2000" dirty="0"/>
              <a:t>)</a:t>
            </a:r>
          </a:p>
        </p:txBody>
      </p:sp>
      <p:graphicFrame>
        <p:nvGraphicFramePr>
          <p:cNvPr id="103428" name="Object 4"/>
          <p:cNvGraphicFramePr>
            <a:graphicFrameLocks/>
          </p:cNvGraphicFramePr>
          <p:nvPr/>
        </p:nvGraphicFramePr>
        <p:xfrm>
          <a:off x="990600" y="2667000"/>
          <a:ext cx="6781800" cy="3657600"/>
        </p:xfrm>
        <a:graphic>
          <a:graphicData uri="http://schemas.openxmlformats.org/presentationml/2006/ole">
            <mc:AlternateContent xmlns:mc="http://schemas.openxmlformats.org/markup-compatibility/2006">
              <mc:Choice xmlns:v="urn:schemas-microsoft-com:vml" Requires="v">
                <p:oleObj spid="_x0000_s104463" name="Chart" r:id="rId4" imgW="7302500" imgH="4826000" progId="Excel.Chart.8">
                  <p:embed followColorScheme="full"/>
                </p:oleObj>
              </mc:Choice>
              <mc:Fallback>
                <p:oleObj name="Chart" r:id="rId4" imgW="7302500" imgH="4826000" progId="Excel.Chart.8">
                  <p:embed followColorScheme="full"/>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2667000"/>
                        <a:ext cx="6781800" cy="3657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6801637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6"/>
          <p:cNvSpPr>
            <a:spLocks noGrp="1"/>
          </p:cNvSpPr>
          <p:nvPr>
            <p:ph type="sldNum" sz="quarter" idx="12"/>
          </p:nvPr>
        </p:nvSpPr>
        <p:spPr/>
        <p:txBody>
          <a:bodyPr/>
          <a:lstStyle/>
          <a:p>
            <a:fld id="{AE852259-FB65-4B1F-8000-6F233C472029}" type="slidenum">
              <a:rPr lang="en-US"/>
              <a:pPr/>
              <a:t>9</a:t>
            </a:fld>
            <a:endParaRPr lang="en-US"/>
          </a:p>
        </p:txBody>
      </p:sp>
      <p:sp>
        <p:nvSpPr>
          <p:cNvPr id="49154" name="Rectangle 2"/>
          <p:cNvSpPr>
            <a:spLocks noGrp="1" noChangeArrowheads="1"/>
          </p:cNvSpPr>
          <p:nvPr>
            <p:ph type="title"/>
          </p:nvPr>
        </p:nvSpPr>
        <p:spPr>
          <a:xfrm>
            <a:off x="457200" y="152400"/>
            <a:ext cx="8153400" cy="990600"/>
          </a:xfrm>
        </p:spPr>
        <p:txBody>
          <a:bodyPr/>
          <a:lstStyle/>
          <a:p>
            <a:r>
              <a:rPr lang="en-US" dirty="0"/>
              <a:t>Data </a:t>
            </a:r>
            <a:r>
              <a:rPr lang="en-US" dirty="0" smtClean="0"/>
              <a:t>Hazards in Out-Of-Order Machines</a:t>
            </a:r>
            <a:endParaRPr lang="en-US" dirty="0"/>
          </a:p>
        </p:txBody>
      </p:sp>
      <p:sp>
        <p:nvSpPr>
          <p:cNvPr id="49155" name="Rectangle 3"/>
          <p:cNvSpPr>
            <a:spLocks noGrp="1" noChangeArrowheads="1"/>
          </p:cNvSpPr>
          <p:nvPr>
            <p:ph type="body" sz="half" idx="1"/>
          </p:nvPr>
        </p:nvSpPr>
        <p:spPr>
          <a:xfrm>
            <a:off x="685800" y="1143000"/>
            <a:ext cx="8001000" cy="1752600"/>
          </a:xfrm>
        </p:spPr>
        <p:txBody>
          <a:bodyPr/>
          <a:lstStyle/>
          <a:p>
            <a:r>
              <a:rPr lang="en-US" sz="1800" dirty="0" smtClean="0">
                <a:solidFill>
                  <a:srgbClr val="3333FF"/>
                </a:solidFill>
                <a:latin typeface="Arial Unicode MS" pitchFamily="34" charset="-128"/>
                <a:ea typeface="Arial Unicode MS" pitchFamily="34" charset="-128"/>
                <a:cs typeface="Arial Unicode MS" pitchFamily="34" charset="-128"/>
              </a:rPr>
              <a:t>Instructions executed out of order can give rise to further data hazards. They are unavoidable when instruction level parallelism is used – like in MIPS 4000 with multiple pipelined arithmetic units.</a:t>
            </a:r>
            <a:endParaRPr lang="en-US" sz="1800" dirty="0" smtClean="0"/>
          </a:p>
          <a:p>
            <a:r>
              <a:rPr lang="en-US" sz="1800" dirty="0" smtClean="0"/>
              <a:t>Two </a:t>
            </a:r>
            <a:r>
              <a:rPr lang="en-US" sz="1800" dirty="0"/>
              <a:t>different instructions </a:t>
            </a:r>
            <a:r>
              <a:rPr lang="en-US" sz="1800" dirty="0" smtClean="0"/>
              <a:t>using </a:t>
            </a:r>
            <a:r>
              <a:rPr lang="en-US" sz="1800" dirty="0"/>
              <a:t>the same storage </a:t>
            </a:r>
            <a:r>
              <a:rPr lang="en-US" sz="1800" dirty="0" smtClean="0"/>
              <a:t>location may finish at different times because they may use different pipelines as in </a:t>
            </a:r>
            <a:r>
              <a:rPr lang="en-US" sz="1800" dirty="0" smtClean="0">
                <a:solidFill>
                  <a:srgbClr val="3333FF"/>
                </a:solidFill>
              </a:rPr>
              <a:t>MIPS 4000</a:t>
            </a:r>
            <a:endParaRPr lang="en-US" sz="1800" dirty="0">
              <a:solidFill>
                <a:srgbClr val="3333FF"/>
              </a:solidFill>
            </a:endParaRPr>
          </a:p>
        </p:txBody>
      </p:sp>
      <p:grpSp>
        <p:nvGrpSpPr>
          <p:cNvPr id="49164" name="Group 12"/>
          <p:cNvGrpSpPr>
            <a:grpSpLocks/>
          </p:cNvGrpSpPr>
          <p:nvPr/>
        </p:nvGrpSpPr>
        <p:grpSpPr bwMode="auto">
          <a:xfrm>
            <a:off x="1066800" y="3009900"/>
            <a:ext cx="2136775" cy="1260475"/>
            <a:chOff x="672" y="1896"/>
            <a:chExt cx="1346" cy="794"/>
          </a:xfrm>
        </p:grpSpPr>
        <p:sp>
          <p:nvSpPr>
            <p:cNvPr id="49157" name="Text Box 5"/>
            <p:cNvSpPr txBox="1">
              <a:spLocks noChangeArrowheads="1"/>
            </p:cNvSpPr>
            <p:nvPr/>
          </p:nvSpPr>
          <p:spPr bwMode="auto">
            <a:xfrm>
              <a:off x="672"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a:t>
              </a:r>
              <a:r>
                <a:rPr lang="en-US" u="none">
                  <a:solidFill>
                    <a:srgbClr val="FF0000"/>
                  </a:solidFill>
                  <a:latin typeface="Arial Narrow" pitchFamily="34" charset="0"/>
                </a:rPr>
                <a:t>R1</a:t>
              </a:r>
              <a:r>
                <a:rPr lang="en-US" u="none">
                  <a:latin typeface="Arial Narrow" pitchFamily="34" charset="0"/>
                </a:rPr>
                <a:t>, R2, R3</a:t>
              </a:r>
            </a:p>
            <a:p>
              <a:endParaRPr lang="en-US" sz="800" u="none">
                <a:latin typeface="Arial Narrow" pitchFamily="34" charset="0"/>
              </a:endParaRPr>
            </a:p>
            <a:p>
              <a:r>
                <a:rPr lang="en-US" u="none">
                  <a:latin typeface="Arial Narrow" pitchFamily="34" charset="0"/>
                </a:rPr>
                <a:t>sub	R2, R4, </a:t>
              </a:r>
              <a:r>
                <a:rPr lang="en-US" u="none">
                  <a:solidFill>
                    <a:srgbClr val="FF0000"/>
                  </a:solidFill>
                  <a:latin typeface="Arial Narrow" pitchFamily="34" charset="0"/>
                </a:rPr>
                <a:t>R1</a:t>
              </a:r>
            </a:p>
            <a:p>
              <a:endParaRPr lang="en-US" sz="800" u="none">
                <a:solidFill>
                  <a:srgbClr val="FF0000"/>
                </a:solidFill>
                <a:latin typeface="Arial Narrow" pitchFamily="34" charset="0"/>
              </a:endParaRPr>
            </a:p>
            <a:p>
              <a:r>
                <a:rPr lang="en-US" u="none">
                  <a:latin typeface="Arial Narrow" pitchFamily="34" charset="0"/>
                </a:rPr>
                <a:t>or	R1, R6, R3</a:t>
              </a:r>
            </a:p>
          </p:txBody>
        </p:sp>
        <p:sp>
          <p:nvSpPr>
            <p:cNvPr id="49158" name="Line 6"/>
            <p:cNvSpPr>
              <a:spLocks noChangeShapeType="1"/>
            </p:cNvSpPr>
            <p:nvPr/>
          </p:nvSpPr>
          <p:spPr bwMode="auto">
            <a:xfrm>
              <a:off x="1440" y="2112"/>
              <a:ext cx="336" cy="96"/>
            </a:xfrm>
            <a:prstGeom prst="line">
              <a:avLst/>
            </a:prstGeom>
            <a:noFill/>
            <a:ln w="28575">
              <a:solidFill>
                <a:srgbClr val="FF0000"/>
              </a:solidFill>
              <a:round/>
              <a:headEnd/>
              <a:tailEnd type="triangle" w="lg" len="lg"/>
            </a:ln>
            <a:effectLst/>
          </p:spPr>
          <p:txBody>
            <a:bodyPr/>
            <a:lstStyle/>
            <a:p>
              <a:endParaRPr lang="en-US"/>
            </a:p>
          </p:txBody>
        </p:sp>
      </p:grpSp>
      <p:grpSp>
        <p:nvGrpSpPr>
          <p:cNvPr id="49166" name="Group 14"/>
          <p:cNvGrpSpPr>
            <a:grpSpLocks/>
          </p:cNvGrpSpPr>
          <p:nvPr/>
        </p:nvGrpSpPr>
        <p:grpSpPr bwMode="auto">
          <a:xfrm>
            <a:off x="6111875" y="3009900"/>
            <a:ext cx="2136775" cy="1260475"/>
            <a:chOff x="3850" y="1896"/>
            <a:chExt cx="1346" cy="794"/>
          </a:xfrm>
        </p:grpSpPr>
        <p:sp>
          <p:nvSpPr>
            <p:cNvPr id="49160" name="Text Box 8"/>
            <p:cNvSpPr txBox="1">
              <a:spLocks noChangeArrowheads="1"/>
            </p:cNvSpPr>
            <p:nvPr/>
          </p:nvSpPr>
          <p:spPr bwMode="auto">
            <a:xfrm>
              <a:off x="3850"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a:t>
              </a:r>
              <a:r>
                <a:rPr lang="en-US" u="none">
                  <a:solidFill>
                    <a:srgbClr val="008000"/>
                  </a:solidFill>
                  <a:latin typeface="Arial Narrow" pitchFamily="34" charset="0"/>
                </a:rPr>
                <a:t>R1</a:t>
              </a:r>
              <a:r>
                <a:rPr lang="en-US" u="none">
                  <a:latin typeface="Arial Narrow" pitchFamily="34" charset="0"/>
                </a:rPr>
                <a:t>, R2, R3</a:t>
              </a:r>
            </a:p>
            <a:p>
              <a:endParaRPr lang="en-US" sz="800" u="none">
                <a:latin typeface="Arial Narrow" pitchFamily="34" charset="0"/>
              </a:endParaRPr>
            </a:p>
            <a:p>
              <a:r>
                <a:rPr lang="en-US" u="none">
                  <a:latin typeface="Arial Narrow" pitchFamily="34" charset="0"/>
                </a:rPr>
                <a:t>sub	R2, R4, R1</a:t>
              </a:r>
            </a:p>
            <a:p>
              <a:endParaRPr lang="en-US" sz="800" u="none">
                <a:solidFill>
                  <a:srgbClr val="FF0000"/>
                </a:solidFill>
                <a:latin typeface="Arial Narrow" pitchFamily="34" charset="0"/>
              </a:endParaRPr>
            </a:p>
            <a:p>
              <a:r>
                <a:rPr lang="en-US" u="none">
                  <a:latin typeface="Arial Narrow" pitchFamily="34" charset="0"/>
                </a:rPr>
                <a:t>or	</a:t>
              </a:r>
              <a:r>
                <a:rPr lang="en-US" u="none">
                  <a:solidFill>
                    <a:srgbClr val="008000"/>
                  </a:solidFill>
                  <a:latin typeface="Arial Narrow" pitchFamily="34" charset="0"/>
                </a:rPr>
                <a:t>R1</a:t>
              </a:r>
              <a:r>
                <a:rPr lang="en-US" u="none">
                  <a:latin typeface="Arial Narrow" pitchFamily="34" charset="0"/>
                </a:rPr>
                <a:t>, R6, R3</a:t>
              </a:r>
            </a:p>
          </p:txBody>
        </p:sp>
        <p:sp>
          <p:nvSpPr>
            <p:cNvPr id="49162" name="Line 10"/>
            <p:cNvSpPr>
              <a:spLocks noChangeShapeType="1"/>
            </p:cNvSpPr>
            <p:nvPr/>
          </p:nvSpPr>
          <p:spPr bwMode="auto">
            <a:xfrm>
              <a:off x="4560" y="2112"/>
              <a:ext cx="0" cy="336"/>
            </a:xfrm>
            <a:prstGeom prst="line">
              <a:avLst/>
            </a:prstGeom>
            <a:noFill/>
            <a:ln w="28575">
              <a:solidFill>
                <a:srgbClr val="008000"/>
              </a:solidFill>
              <a:round/>
              <a:headEnd/>
              <a:tailEnd type="triangle" w="lg" len="lg"/>
            </a:ln>
            <a:effectLst/>
          </p:spPr>
          <p:txBody>
            <a:bodyPr/>
            <a:lstStyle/>
            <a:p>
              <a:endParaRPr lang="en-US"/>
            </a:p>
          </p:txBody>
        </p:sp>
      </p:grpSp>
      <p:grpSp>
        <p:nvGrpSpPr>
          <p:cNvPr id="49165" name="Group 13"/>
          <p:cNvGrpSpPr>
            <a:grpSpLocks/>
          </p:cNvGrpSpPr>
          <p:nvPr/>
        </p:nvGrpSpPr>
        <p:grpSpPr bwMode="auto">
          <a:xfrm>
            <a:off x="3589338" y="3009900"/>
            <a:ext cx="2136775" cy="1260475"/>
            <a:chOff x="2261" y="1896"/>
            <a:chExt cx="1346" cy="794"/>
          </a:xfrm>
        </p:grpSpPr>
        <p:sp>
          <p:nvSpPr>
            <p:cNvPr id="49159" name="Text Box 7"/>
            <p:cNvSpPr txBox="1">
              <a:spLocks noChangeArrowheads="1"/>
            </p:cNvSpPr>
            <p:nvPr/>
          </p:nvSpPr>
          <p:spPr bwMode="auto">
            <a:xfrm>
              <a:off x="2261"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R1, </a:t>
              </a:r>
              <a:r>
                <a:rPr lang="en-US" u="none">
                  <a:solidFill>
                    <a:srgbClr val="3333FF"/>
                  </a:solidFill>
                  <a:latin typeface="Arial Narrow" pitchFamily="34" charset="0"/>
                </a:rPr>
                <a:t>R2</a:t>
              </a:r>
              <a:r>
                <a:rPr lang="en-US" u="none">
                  <a:latin typeface="Arial Narrow" pitchFamily="34" charset="0"/>
                </a:rPr>
                <a:t>, R3</a:t>
              </a:r>
            </a:p>
            <a:p>
              <a:endParaRPr lang="en-US" sz="800" u="none">
                <a:latin typeface="Arial Narrow" pitchFamily="34" charset="0"/>
              </a:endParaRPr>
            </a:p>
            <a:p>
              <a:r>
                <a:rPr lang="en-US" u="none">
                  <a:latin typeface="Arial Narrow" pitchFamily="34" charset="0"/>
                </a:rPr>
                <a:t>sub	</a:t>
              </a:r>
              <a:r>
                <a:rPr lang="en-US" u="none">
                  <a:solidFill>
                    <a:srgbClr val="3333FF"/>
                  </a:solidFill>
                  <a:latin typeface="Arial Narrow" pitchFamily="34" charset="0"/>
                </a:rPr>
                <a:t>R2</a:t>
              </a:r>
              <a:r>
                <a:rPr lang="en-US" u="none">
                  <a:latin typeface="Arial Narrow" pitchFamily="34" charset="0"/>
                </a:rPr>
                <a:t>, R4, R1</a:t>
              </a:r>
            </a:p>
            <a:p>
              <a:endParaRPr lang="en-US" sz="800" u="none">
                <a:solidFill>
                  <a:srgbClr val="FF0000"/>
                </a:solidFill>
                <a:latin typeface="Arial Narrow" pitchFamily="34" charset="0"/>
              </a:endParaRPr>
            </a:p>
            <a:p>
              <a:r>
                <a:rPr lang="en-US" u="none">
                  <a:latin typeface="Arial Narrow" pitchFamily="34" charset="0"/>
                </a:rPr>
                <a:t>or	R1, R6, R3</a:t>
              </a:r>
            </a:p>
          </p:txBody>
        </p:sp>
        <p:sp>
          <p:nvSpPr>
            <p:cNvPr id="49163" name="Line 11"/>
            <p:cNvSpPr>
              <a:spLocks noChangeShapeType="1"/>
            </p:cNvSpPr>
            <p:nvPr/>
          </p:nvSpPr>
          <p:spPr bwMode="auto">
            <a:xfrm flipH="1">
              <a:off x="3072" y="2112"/>
              <a:ext cx="144" cy="96"/>
            </a:xfrm>
            <a:prstGeom prst="line">
              <a:avLst/>
            </a:prstGeom>
            <a:noFill/>
            <a:ln w="28575">
              <a:solidFill>
                <a:srgbClr val="3333FF"/>
              </a:solidFill>
              <a:round/>
              <a:headEnd/>
              <a:tailEnd type="triangle" w="lg" len="lg"/>
            </a:ln>
            <a:effectLst/>
          </p:spPr>
          <p:txBody>
            <a:bodyPr/>
            <a:lstStyle/>
            <a:p>
              <a:endParaRPr lang="en-US"/>
            </a:p>
          </p:txBody>
        </p:sp>
      </p:grpSp>
      <p:sp>
        <p:nvSpPr>
          <p:cNvPr id="49167" name="Text Box 15"/>
          <p:cNvSpPr txBox="1">
            <a:spLocks noChangeArrowheads="1"/>
          </p:cNvSpPr>
          <p:nvPr/>
        </p:nvSpPr>
        <p:spPr bwMode="auto">
          <a:xfrm>
            <a:off x="1066800" y="4352925"/>
            <a:ext cx="2203450" cy="701675"/>
          </a:xfrm>
          <a:prstGeom prst="rect">
            <a:avLst/>
          </a:prstGeom>
          <a:noFill/>
          <a:ln w="9525">
            <a:noFill/>
            <a:miter lim="800000"/>
            <a:headEnd/>
            <a:tailEnd/>
          </a:ln>
          <a:effectLst/>
        </p:spPr>
        <p:txBody>
          <a:bodyPr wrap="none">
            <a:spAutoFit/>
          </a:bodyPr>
          <a:lstStyle/>
          <a:p>
            <a:pPr algn="ctr"/>
            <a:r>
              <a:rPr lang="en-US" u="none">
                <a:solidFill>
                  <a:srgbClr val="FF0000"/>
                </a:solidFill>
              </a:rPr>
              <a:t>read-after-write</a:t>
            </a:r>
          </a:p>
          <a:p>
            <a:pPr algn="ctr"/>
            <a:r>
              <a:rPr lang="en-US" u="none">
                <a:solidFill>
                  <a:srgbClr val="FF0000"/>
                </a:solidFill>
              </a:rPr>
              <a:t>(RAW)</a:t>
            </a:r>
          </a:p>
        </p:txBody>
      </p:sp>
      <p:sp>
        <p:nvSpPr>
          <p:cNvPr id="49168" name="Text Box 16"/>
          <p:cNvSpPr txBox="1">
            <a:spLocks noChangeArrowheads="1"/>
          </p:cNvSpPr>
          <p:nvPr/>
        </p:nvSpPr>
        <p:spPr bwMode="auto">
          <a:xfrm>
            <a:off x="3560763" y="4351338"/>
            <a:ext cx="2203450" cy="701675"/>
          </a:xfrm>
          <a:prstGeom prst="rect">
            <a:avLst/>
          </a:prstGeom>
          <a:noFill/>
          <a:ln w="9525">
            <a:noFill/>
            <a:miter lim="800000"/>
            <a:headEnd/>
            <a:tailEnd/>
          </a:ln>
          <a:effectLst/>
        </p:spPr>
        <p:txBody>
          <a:bodyPr wrap="none">
            <a:spAutoFit/>
          </a:bodyPr>
          <a:lstStyle/>
          <a:p>
            <a:pPr algn="ctr"/>
            <a:r>
              <a:rPr lang="en-US" u="none">
                <a:solidFill>
                  <a:srgbClr val="3333FF"/>
                </a:solidFill>
              </a:rPr>
              <a:t>write-after-read</a:t>
            </a:r>
          </a:p>
          <a:p>
            <a:pPr algn="ctr"/>
            <a:r>
              <a:rPr lang="en-US" u="none">
                <a:solidFill>
                  <a:srgbClr val="3333FF"/>
                </a:solidFill>
              </a:rPr>
              <a:t>(WAR)</a:t>
            </a:r>
          </a:p>
        </p:txBody>
      </p:sp>
      <p:sp>
        <p:nvSpPr>
          <p:cNvPr id="49169" name="Text Box 17"/>
          <p:cNvSpPr txBox="1">
            <a:spLocks noChangeArrowheads="1"/>
          </p:cNvSpPr>
          <p:nvPr/>
        </p:nvSpPr>
        <p:spPr bwMode="auto">
          <a:xfrm>
            <a:off x="6056313" y="4351338"/>
            <a:ext cx="2287587" cy="701675"/>
          </a:xfrm>
          <a:prstGeom prst="rect">
            <a:avLst/>
          </a:prstGeom>
          <a:noFill/>
          <a:ln w="9525">
            <a:noFill/>
            <a:miter lim="800000"/>
            <a:headEnd/>
            <a:tailEnd/>
          </a:ln>
          <a:effectLst/>
        </p:spPr>
        <p:txBody>
          <a:bodyPr wrap="none">
            <a:spAutoFit/>
          </a:bodyPr>
          <a:lstStyle/>
          <a:p>
            <a:pPr algn="ctr"/>
            <a:r>
              <a:rPr lang="en-US" u="none">
                <a:solidFill>
                  <a:srgbClr val="008000"/>
                </a:solidFill>
              </a:rPr>
              <a:t>write-after-write</a:t>
            </a:r>
          </a:p>
          <a:p>
            <a:pPr algn="ctr"/>
            <a:r>
              <a:rPr lang="en-US" u="none">
                <a:solidFill>
                  <a:srgbClr val="008000"/>
                </a:solidFill>
              </a:rPr>
              <a:t>(WAW)</a:t>
            </a:r>
          </a:p>
        </p:txBody>
      </p:sp>
      <p:sp>
        <p:nvSpPr>
          <p:cNvPr id="49170" name="Text Box 18"/>
          <p:cNvSpPr txBox="1">
            <a:spLocks noChangeArrowheads="1"/>
          </p:cNvSpPr>
          <p:nvPr/>
        </p:nvSpPr>
        <p:spPr bwMode="auto">
          <a:xfrm>
            <a:off x="1066800" y="5105400"/>
            <a:ext cx="2217738" cy="701675"/>
          </a:xfrm>
          <a:prstGeom prst="rect">
            <a:avLst/>
          </a:prstGeom>
          <a:noFill/>
          <a:ln w="9525">
            <a:noFill/>
            <a:miter lim="800000"/>
            <a:headEnd/>
            <a:tailEnd/>
          </a:ln>
          <a:effectLst/>
        </p:spPr>
        <p:txBody>
          <a:bodyPr wrap="none">
            <a:spAutoFit/>
          </a:bodyPr>
          <a:lstStyle/>
          <a:p>
            <a:pPr algn="ctr"/>
            <a:r>
              <a:rPr lang="en-US" u="none" dirty="0"/>
              <a:t>True dependence</a:t>
            </a:r>
          </a:p>
          <a:p>
            <a:pPr algn="ctr"/>
            <a:r>
              <a:rPr lang="en-US" u="none" dirty="0"/>
              <a:t>(real)</a:t>
            </a:r>
          </a:p>
        </p:txBody>
      </p:sp>
      <p:sp>
        <p:nvSpPr>
          <p:cNvPr id="49171" name="Text Box 19"/>
          <p:cNvSpPr txBox="1">
            <a:spLocks noChangeArrowheads="1"/>
          </p:cNvSpPr>
          <p:nvPr/>
        </p:nvSpPr>
        <p:spPr bwMode="auto">
          <a:xfrm>
            <a:off x="3352800" y="5105400"/>
            <a:ext cx="2590800" cy="707886"/>
          </a:xfrm>
          <a:prstGeom prst="rect">
            <a:avLst/>
          </a:prstGeom>
          <a:noFill/>
          <a:ln w="9525">
            <a:noFill/>
            <a:miter lim="800000"/>
            <a:headEnd/>
            <a:tailEnd/>
          </a:ln>
          <a:effectLst/>
        </p:spPr>
        <p:txBody>
          <a:bodyPr wrap="square">
            <a:spAutoFit/>
          </a:bodyPr>
          <a:lstStyle/>
          <a:p>
            <a:pPr algn="ctr"/>
            <a:r>
              <a:rPr lang="en-US" u="none" dirty="0"/>
              <a:t>anti dependence</a:t>
            </a:r>
          </a:p>
          <a:p>
            <a:pPr algn="ctr"/>
            <a:r>
              <a:rPr lang="en-US" u="none" dirty="0"/>
              <a:t>(artificial</a:t>
            </a:r>
            <a:r>
              <a:rPr lang="en-US" u="none" dirty="0" smtClean="0"/>
              <a:t>)</a:t>
            </a:r>
            <a:endParaRPr lang="en-US" sz="1600" u="none" dirty="0"/>
          </a:p>
        </p:txBody>
      </p:sp>
      <p:sp>
        <p:nvSpPr>
          <p:cNvPr id="49172" name="Text Box 20"/>
          <p:cNvSpPr txBox="1">
            <a:spLocks noChangeArrowheads="1"/>
          </p:cNvSpPr>
          <p:nvPr/>
        </p:nvSpPr>
        <p:spPr bwMode="auto">
          <a:xfrm>
            <a:off x="6019800" y="5105400"/>
            <a:ext cx="2743200" cy="707886"/>
          </a:xfrm>
          <a:prstGeom prst="rect">
            <a:avLst/>
          </a:prstGeom>
          <a:noFill/>
          <a:ln w="9525">
            <a:noFill/>
            <a:miter lim="800000"/>
            <a:headEnd/>
            <a:tailEnd/>
          </a:ln>
          <a:effectLst/>
        </p:spPr>
        <p:txBody>
          <a:bodyPr wrap="square">
            <a:spAutoFit/>
          </a:bodyPr>
          <a:lstStyle/>
          <a:p>
            <a:pPr algn="ctr"/>
            <a:r>
              <a:rPr lang="en-US" u="none" dirty="0"/>
              <a:t>output dependence</a:t>
            </a:r>
          </a:p>
          <a:p>
            <a:pPr algn="ctr"/>
            <a:r>
              <a:rPr lang="en-US" u="none" dirty="0"/>
              <a:t>(artificial</a:t>
            </a:r>
            <a:r>
              <a:rPr lang="en-US" u="none" dirty="0" smtClean="0"/>
              <a:t>)</a:t>
            </a:r>
            <a:endParaRPr lang="en-US" u="none" dirty="0"/>
          </a:p>
        </p:txBody>
      </p:sp>
    </p:spTree>
  </p:cSld>
  <p:clrMapOvr>
    <a:masterClrMapping/>
  </p:clrMapOvr>
</p:sld>
</file>

<file path=ppt/theme/theme1.xml><?xml version="1.0" encoding="utf-8"?>
<a:theme xmlns:a="http://schemas.openxmlformats.org/drawingml/2006/main" name="Yang_Lec1">
  <a:themeElements>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Yang_Lec1">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Comic Sans MS" pitchFamily="66" charset="0"/>
          </a:defRPr>
        </a:defPPr>
      </a:lstStyle>
    </a:lnDef>
  </a:objectDefaults>
  <a:extraClrSchemeLst>
    <a:extraClrScheme>
      <a:clrScheme name="Yang_Lec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Yang_Lec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Yang_Lec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Yang_Lec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Yang_Lec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Yang_Lec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2428</TotalTime>
  <Words>1772</Words>
  <Application>Microsoft Office PowerPoint</Application>
  <PresentationFormat>On-screen Show (4:3)</PresentationFormat>
  <Paragraphs>516</Paragraphs>
  <Slides>33</Slides>
  <Notes>19</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6" baseType="lpstr">
      <vt:lpstr>Arial Unicode MS</vt:lpstr>
      <vt:lpstr>Arial</vt:lpstr>
      <vt:lpstr>Arial Narrow</vt:lpstr>
      <vt:lpstr>Comic Sans MS</vt:lpstr>
      <vt:lpstr>Courier</vt:lpstr>
      <vt:lpstr>Courier New</vt:lpstr>
      <vt:lpstr>Helvetica</vt:lpstr>
      <vt:lpstr>Lucida Console</vt:lpstr>
      <vt:lpstr>Symbol</vt:lpstr>
      <vt:lpstr>Times New Roman</vt:lpstr>
      <vt:lpstr>Wingdings</vt:lpstr>
      <vt:lpstr>Yang_Lec1</vt:lpstr>
      <vt:lpstr>Chart</vt:lpstr>
      <vt:lpstr>Lecture 4 Pipeline Contd. (Appendix C)</vt:lpstr>
      <vt:lpstr>Exercise C1</vt:lpstr>
      <vt:lpstr>PowerPoint Presentation</vt:lpstr>
      <vt:lpstr>PowerPoint Presentation</vt:lpstr>
      <vt:lpstr>Code Scheduling to Avoid Stalls</vt:lpstr>
      <vt:lpstr>Arithmetic Pipeline: Ex. MIPS R4000</vt:lpstr>
      <vt:lpstr>PowerPoint Presentation</vt:lpstr>
      <vt:lpstr>R4000 Performance</vt:lpstr>
      <vt:lpstr>Data Hazards in Out-Of-Order Machines</vt:lpstr>
      <vt:lpstr>WAR: Why do they exist? (Antidependence)</vt:lpstr>
      <vt:lpstr>WAW (Output Depndence) </vt:lpstr>
      <vt:lpstr>PowerPoint Presentation</vt:lpstr>
      <vt:lpstr>Register Renaming</vt:lpstr>
      <vt:lpstr>Control Hazards</vt:lpstr>
      <vt:lpstr>MIPS Pipelined Datapath</vt:lpstr>
      <vt:lpstr>Reducing Branch Delay</vt:lpstr>
      <vt:lpstr>PowerPoint Presentation</vt:lpstr>
      <vt:lpstr>PowerPoint Presentation</vt:lpstr>
      <vt:lpstr>PowerPoint Presentation</vt:lpstr>
      <vt:lpstr>PowerPoint Presentation</vt:lpstr>
      <vt:lpstr>PowerPoint Presentation</vt:lpstr>
      <vt:lpstr>Control Hazards – branch delay slots </vt:lpstr>
      <vt:lpstr>Example Nondelayed vs. Delayed Branch</vt:lpstr>
      <vt:lpstr>PowerPoint Presentation</vt:lpstr>
      <vt:lpstr>Control Hazards: Branch Prediction</vt:lpstr>
      <vt:lpstr>MIPS with Predict Not Taken</vt:lpstr>
      <vt:lpstr>PowerPoint Presentation</vt:lpstr>
      <vt:lpstr>MIPS R4000 pipeline </vt:lpstr>
      <vt:lpstr>R4000 Performance</vt:lpstr>
      <vt:lpstr>FP Loop: Where are the Hazards?</vt:lpstr>
      <vt:lpstr>FP Loop Showing Stalls</vt:lpstr>
      <vt:lpstr>Minimizing Stalls Technique 1: Compiler Optimization</vt:lpstr>
      <vt:lpstr>Control Hazards: Branch Prediction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4  Pipeline</dc:title>
  <dc:creator>Jun Yang</dc:creator>
  <cp:lastModifiedBy>COE USer</cp:lastModifiedBy>
  <cp:revision>203</cp:revision>
  <cp:lastPrinted>2017-01-26T19:40:15Z</cp:lastPrinted>
  <dcterms:created xsi:type="dcterms:W3CDTF">2004-10-03T05:37:03Z</dcterms:created>
  <dcterms:modified xsi:type="dcterms:W3CDTF">2017-01-26T22:34:21Z</dcterms:modified>
</cp:coreProperties>
</file>