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3" r:id="rId1"/>
  </p:sldMasterIdLst>
  <p:notesMasterIdLst>
    <p:notesMasterId r:id="rId27"/>
  </p:notesMasterIdLst>
  <p:handoutMasterIdLst>
    <p:handoutMasterId r:id="rId28"/>
  </p:handoutMasterIdLst>
  <p:sldIdLst>
    <p:sldId id="354" r:id="rId2"/>
    <p:sldId id="347" r:id="rId3"/>
    <p:sldId id="348" r:id="rId4"/>
    <p:sldId id="350" r:id="rId5"/>
    <p:sldId id="351" r:id="rId6"/>
    <p:sldId id="349" r:id="rId7"/>
    <p:sldId id="316" r:id="rId8"/>
    <p:sldId id="317" r:id="rId9"/>
    <p:sldId id="318" r:id="rId10"/>
    <p:sldId id="355" r:id="rId11"/>
    <p:sldId id="321" r:id="rId12"/>
    <p:sldId id="352" r:id="rId13"/>
    <p:sldId id="353" r:id="rId14"/>
    <p:sldId id="339" r:id="rId15"/>
    <p:sldId id="340" r:id="rId16"/>
    <p:sldId id="326" r:id="rId17"/>
    <p:sldId id="329" r:id="rId18"/>
    <p:sldId id="327" r:id="rId19"/>
    <p:sldId id="356" r:id="rId20"/>
    <p:sldId id="328" r:id="rId21"/>
    <p:sldId id="337" r:id="rId22"/>
    <p:sldId id="336" r:id="rId23"/>
    <p:sldId id="338" r:id="rId24"/>
    <p:sldId id="341" r:id="rId25"/>
    <p:sldId id="342" r:id="rId26"/>
  </p:sldIdLst>
  <p:sldSz cx="9144000" cy="6858000" type="screen4x3"/>
  <p:notesSz cx="7099300" cy="10234613"/>
  <p:defaultTextStyle>
    <a:defPPr>
      <a:defRPr lang="en-US"/>
    </a:defPPr>
    <a:lvl1pPr algn="l" rtl="0" fontAlgn="base">
      <a:spcBef>
        <a:spcPct val="20000"/>
      </a:spcBef>
      <a:spcAft>
        <a:spcPct val="0"/>
      </a:spcAft>
      <a:buClr>
        <a:schemeClr val="tx1"/>
      </a:buClr>
      <a:buSzPct val="60000"/>
      <a:buFont typeface="Wingdings" pitchFamily="2" charset="2"/>
      <a:defRPr sz="3200" kern="1200">
        <a:solidFill>
          <a:schemeClr val="tx1"/>
        </a:solidFill>
        <a:latin typeface="Arial Black" pitchFamily="34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chemeClr val="tx1"/>
      </a:buClr>
      <a:buSzPct val="60000"/>
      <a:buFont typeface="Wingdings" pitchFamily="2" charset="2"/>
      <a:defRPr sz="3200" kern="1200">
        <a:solidFill>
          <a:schemeClr val="tx1"/>
        </a:solidFill>
        <a:latin typeface="Arial Black" pitchFamily="34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chemeClr val="tx1"/>
      </a:buClr>
      <a:buSzPct val="60000"/>
      <a:buFont typeface="Wingdings" pitchFamily="2" charset="2"/>
      <a:defRPr sz="3200" kern="1200">
        <a:solidFill>
          <a:schemeClr val="tx1"/>
        </a:solidFill>
        <a:latin typeface="Arial Black" pitchFamily="34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chemeClr val="tx1"/>
      </a:buClr>
      <a:buSzPct val="60000"/>
      <a:buFont typeface="Wingdings" pitchFamily="2" charset="2"/>
      <a:defRPr sz="3200" kern="1200">
        <a:solidFill>
          <a:schemeClr val="tx1"/>
        </a:solidFill>
        <a:latin typeface="Arial Black" pitchFamily="34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chemeClr val="tx1"/>
      </a:buClr>
      <a:buSzPct val="60000"/>
      <a:buFont typeface="Wingdings" pitchFamily="2" charset="2"/>
      <a:defRPr sz="3200" kern="1200">
        <a:solidFill>
          <a:schemeClr val="tx1"/>
        </a:solidFill>
        <a:latin typeface="Arial Black" pitchFamily="34" charset="0"/>
        <a:ea typeface="+mn-ea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 Black" pitchFamily="34" charset="0"/>
        <a:ea typeface="+mn-ea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 Black" pitchFamily="34" charset="0"/>
        <a:ea typeface="+mn-ea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 Black" pitchFamily="34" charset="0"/>
        <a:ea typeface="+mn-ea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 Black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3399FF"/>
    <a:srgbClr val="000099"/>
    <a:srgbClr val="808080"/>
    <a:srgbClr val="5F5F5F"/>
    <a:srgbClr val="000066"/>
    <a:srgbClr val="0033CC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7" autoAdjust="0"/>
    <p:restoredTop sz="99637" autoAdjust="0"/>
  </p:normalViewPr>
  <p:slideViewPr>
    <p:cSldViewPr>
      <p:cViewPr varScale="1">
        <p:scale>
          <a:sx n="76" d="100"/>
          <a:sy n="76" d="100"/>
        </p:scale>
        <p:origin x="1358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116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5437188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 eaLnBrk="0" hangingPunct="0">
              <a:spcBef>
                <a:spcPct val="0"/>
              </a:spcBef>
              <a:buClrTx/>
              <a:buSzTx/>
              <a:buFontTx/>
              <a:buNone/>
              <a:defRPr sz="1300">
                <a:latin typeface="Times New Roman" pitchFamily="18" charset="0"/>
              </a:defRPr>
            </a:lvl1pPr>
          </a:lstStyle>
          <a:p>
            <a:r>
              <a:rPr lang="en-US"/>
              <a:t>The University of Adelaide, School of Computer Science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575300" y="0"/>
            <a:ext cx="1524000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0" hangingPunct="0">
              <a:spcBef>
                <a:spcPct val="0"/>
              </a:spcBef>
              <a:buClrTx/>
              <a:buSzTx/>
              <a:buFontTx/>
              <a:buNone/>
              <a:defRPr sz="1300">
                <a:latin typeface="Times New Roman" pitchFamily="18" charset="0"/>
              </a:defRPr>
            </a:lvl1pPr>
          </a:lstStyle>
          <a:p>
            <a:fld id="{9B8F6142-F1D0-4637-96F7-E4664D4176A5}" type="datetime3">
              <a:rPr lang="en-US"/>
              <a:pPr/>
              <a:t>11 January 2018</a:t>
            </a:fld>
            <a:endParaRPr lang="en-US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3438"/>
            <a:ext cx="5437188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 eaLnBrk="0" hangingPunct="0">
              <a:spcBef>
                <a:spcPct val="0"/>
              </a:spcBef>
              <a:buClrTx/>
              <a:buSzTx/>
              <a:buFontTx/>
              <a:buNone/>
              <a:defRPr sz="1300">
                <a:latin typeface="Times New Roman" pitchFamily="18" charset="0"/>
              </a:defRPr>
            </a:lvl1pPr>
          </a:lstStyle>
          <a:p>
            <a:r>
              <a:rPr lang="en-US"/>
              <a:t>Chapter 2 — Instructions: Language of the Computer</a:t>
            </a:r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575300" y="9723438"/>
            <a:ext cx="1524000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0" hangingPunct="0">
              <a:spcBef>
                <a:spcPct val="0"/>
              </a:spcBef>
              <a:buClrTx/>
              <a:buSzTx/>
              <a:buFontTx/>
              <a:buNone/>
              <a:defRPr sz="1300">
                <a:latin typeface="Times New Roman" pitchFamily="18" charset="0"/>
              </a:defRPr>
            </a:lvl1pPr>
          </a:lstStyle>
          <a:p>
            <a:fld id="{57C84157-CAC9-4329-91AD-EB3C6746FA3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4245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 eaLnBrk="0" hangingPunct="0">
              <a:spcBef>
                <a:spcPct val="0"/>
              </a:spcBef>
              <a:buClrTx/>
              <a:buSzTx/>
              <a:buFontTx/>
              <a:buNone/>
              <a:defRPr sz="1300">
                <a:latin typeface="Times New Roman" pitchFamily="18" charset="0"/>
              </a:defRPr>
            </a:lvl1pPr>
          </a:lstStyle>
          <a:p>
            <a:r>
              <a:rPr lang="en-US"/>
              <a:t>The University of Adelaide, School of Computer Science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0" hangingPunct="0">
              <a:spcBef>
                <a:spcPct val="0"/>
              </a:spcBef>
              <a:buClrTx/>
              <a:buSzTx/>
              <a:buFontTx/>
              <a:buNone/>
              <a:defRPr sz="1300">
                <a:latin typeface="Times New Roman" pitchFamily="18" charset="0"/>
              </a:defRPr>
            </a:lvl1pPr>
          </a:lstStyle>
          <a:p>
            <a:fld id="{FCF21089-5A8E-4805-BE21-6386A8343079}" type="datetime3">
              <a:rPr lang="en-US"/>
              <a:pPr/>
              <a:t>11 January 2018</a:t>
            </a:fld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8350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6150" y="4862513"/>
            <a:ext cx="5207000" cy="460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 eaLnBrk="0" hangingPunct="0">
              <a:spcBef>
                <a:spcPct val="0"/>
              </a:spcBef>
              <a:buClrTx/>
              <a:buSzTx/>
              <a:buFontTx/>
              <a:buNone/>
              <a:defRPr sz="1300">
                <a:latin typeface="Times New Roman" pitchFamily="18" charset="0"/>
              </a:defRPr>
            </a:lvl1pPr>
          </a:lstStyle>
          <a:p>
            <a:r>
              <a:rPr lang="en-US"/>
              <a:t>Chapter 2 — Instructions: Language of the Computer</a:t>
            </a:r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0" hangingPunct="0">
              <a:spcBef>
                <a:spcPct val="0"/>
              </a:spcBef>
              <a:buClrTx/>
              <a:buSzTx/>
              <a:buFontTx/>
              <a:buNone/>
              <a:defRPr sz="1300">
                <a:latin typeface="Times New Roman" pitchFamily="18" charset="0"/>
              </a:defRPr>
            </a:lvl1pPr>
          </a:lstStyle>
          <a:p>
            <a:fld id="{EE145C4F-ECA4-4DD7-819E-C9FECED2784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02848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F06BFAD-3FBC-4AA5-938C-048EAE38319C}" type="slidenum">
              <a:rPr lang="en-US"/>
              <a:pPr/>
              <a:t>2</a:t>
            </a:fld>
            <a:endParaRPr lang="en-US"/>
          </a:p>
        </p:txBody>
      </p:sp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3644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The University of Adelaide, School of Computer Science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07DA533B-45CB-4337-89C6-857AE8953CCB}" type="datetime3">
              <a:rPr lang="en-US"/>
              <a:pPr/>
              <a:t>11 January 2018</a:t>
            </a:fld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Chapter 2 — Instructions: Language of the Computer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D67176E-D0DA-4D40-9114-1A30A59F807E}" type="slidenum">
              <a:rPr lang="en-US"/>
              <a:pPr/>
              <a:t>19</a:t>
            </a:fld>
            <a:endParaRPr lang="en-US"/>
          </a:p>
        </p:txBody>
      </p:sp>
      <p:sp>
        <p:nvSpPr>
          <p:cNvPr id="243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3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128797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The University of Adelaide, School of Computer Science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07DA533B-45CB-4337-89C6-857AE8953CCB}" type="datetime3">
              <a:rPr lang="en-US"/>
              <a:pPr/>
              <a:t>11 January 2018</a:t>
            </a:fld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Chapter 2 — Instructions: Language of the Computer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D67176E-D0DA-4D40-9114-1A30A59F807E}" type="slidenum">
              <a:rPr lang="en-US"/>
              <a:pPr/>
              <a:t>20</a:t>
            </a:fld>
            <a:endParaRPr lang="en-US"/>
          </a:p>
        </p:txBody>
      </p:sp>
      <p:sp>
        <p:nvSpPr>
          <p:cNvPr id="243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3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49865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9FC1D2C-1747-4906-AFF8-7521072DC892}" type="slidenum">
              <a:rPr lang="en-US"/>
              <a:pPr/>
              <a:t>3</a:t>
            </a:fld>
            <a:endParaRPr lang="en-US"/>
          </a:p>
        </p:txBody>
      </p:sp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8648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The University of Adelaide, School of Computer Science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07DA533B-45CB-4337-89C6-857AE8953CCB}" type="datetime3">
              <a:rPr lang="en-US"/>
              <a:pPr/>
              <a:t>11 January 2018</a:t>
            </a:fld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Chapter 2 — Instructions: Language of the Computer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D67176E-D0DA-4D40-9114-1A30A59F807E}" type="slidenum">
              <a:rPr lang="en-US"/>
              <a:pPr/>
              <a:t>4</a:t>
            </a:fld>
            <a:endParaRPr lang="en-US"/>
          </a:p>
        </p:txBody>
      </p:sp>
      <p:sp>
        <p:nvSpPr>
          <p:cNvPr id="243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3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954876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/>
              <a:t>Morgan Kaufmann Publishers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54B8451B-1B8A-4A33-BCF4-F4794D04DCE6}" type="datetime4">
              <a:rPr lang="en-US" smtClean="0"/>
              <a:pPr/>
              <a:t>January 11, 2018</a:t>
            </a:fld>
            <a:endParaRPr lang="en-US"/>
          </a:p>
        </p:txBody>
      </p:sp>
      <p:sp>
        <p:nvSpPr>
          <p:cNvPr id="7168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Chapter 1 — Computer Abstractions and Technology</a:t>
            </a:r>
          </a:p>
        </p:txBody>
      </p:sp>
      <p:sp>
        <p:nvSpPr>
          <p:cNvPr id="716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292832-716A-4BC1-86FA-66EB04525958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716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48705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The University of Adelaide, School of Computer Science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07DA533B-45CB-4337-89C6-857AE8953CCB}" type="datetime3">
              <a:rPr lang="en-US"/>
              <a:pPr/>
              <a:t>11 January 2018</a:t>
            </a:fld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Chapter 2 — Instructions: Language of the Computer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D67176E-D0DA-4D40-9114-1A30A59F807E}" type="slidenum">
              <a:rPr lang="en-US"/>
              <a:pPr/>
              <a:t>6</a:t>
            </a:fld>
            <a:endParaRPr lang="en-US"/>
          </a:p>
        </p:txBody>
      </p:sp>
      <p:sp>
        <p:nvSpPr>
          <p:cNvPr id="243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3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204605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pitchFamily="18" charset="0"/>
              </a:rPr>
              <a:t>Morgan Kaufmann Publishers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EC6FDCCA-195E-4661-9F6F-298D5235F014}" type="datetime4">
              <a:rPr lang="en-US" altLang="en-US" smtClean="0">
                <a:latin typeface="Times New Roman" pitchFamily="18" charset="0"/>
              </a:rPr>
              <a:pPr/>
              <a:t>January 11, 2018</a:t>
            </a:fld>
            <a:endParaRPr lang="en-US" altLang="en-US">
              <a:latin typeface="Times New Roman" pitchFamily="18" charset="0"/>
            </a:endParaRPr>
          </a:p>
        </p:txBody>
      </p:sp>
      <p:sp>
        <p:nvSpPr>
          <p:cNvPr id="9728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pitchFamily="18" charset="0"/>
              </a:rPr>
              <a:t>Chapter 1 — Computer Abstractions and Technology</a:t>
            </a:r>
          </a:p>
        </p:txBody>
      </p:sp>
      <p:sp>
        <p:nvSpPr>
          <p:cNvPr id="972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4792FE30-9DA4-4726-ABE5-63887C9BE71D}" type="slidenum">
              <a:rPr lang="en-US" altLang="en-US" smtClean="0">
                <a:latin typeface="Times New Roman" pitchFamily="18" charset="0"/>
              </a:rPr>
              <a:pPr/>
              <a:t>11</a:t>
            </a:fld>
            <a:endParaRPr lang="en-US" altLang="en-US">
              <a:latin typeface="Times New Roman" pitchFamily="18" charset="0"/>
            </a:endParaRPr>
          </a:p>
        </p:txBody>
      </p:sp>
      <p:sp>
        <p:nvSpPr>
          <p:cNvPr id="972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043175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/>
              <a:t>Morgan Kaufmann Publishers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13EB5331-50EA-48CD-B935-FF77620DCA65}" type="datetime4">
              <a:rPr lang="en-US" smtClean="0"/>
              <a:pPr/>
              <a:t>January 11, 2018</a:t>
            </a:fld>
            <a:endParaRPr lang="en-US"/>
          </a:p>
        </p:txBody>
      </p:sp>
      <p:sp>
        <p:nvSpPr>
          <p:cNvPr id="8704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Chapter 1 — Computer Abstractions and Technology</a:t>
            </a:r>
          </a:p>
        </p:txBody>
      </p:sp>
      <p:sp>
        <p:nvSpPr>
          <p:cNvPr id="870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E2FFB65-FDED-4876-8BB3-BC3057665491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870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167543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The University of Adelaide, School of Computer Science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07DA533B-45CB-4337-89C6-857AE8953CCB}" type="datetime3">
              <a:rPr lang="en-US"/>
              <a:pPr/>
              <a:t>11 January 2018</a:t>
            </a:fld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Chapter 2 — Instructions: Language of the Computer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D67176E-D0DA-4D40-9114-1A30A59F807E}" type="slidenum">
              <a:rPr lang="en-US"/>
              <a:pPr/>
              <a:t>17</a:t>
            </a:fld>
            <a:endParaRPr lang="en-US"/>
          </a:p>
        </p:txBody>
      </p:sp>
      <p:sp>
        <p:nvSpPr>
          <p:cNvPr id="243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3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25466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/>
              <a:t>Morgan Kaufmann Publishers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893BE27C-585E-45B9-A2A1-C0093AF132CF}" type="datetime4">
              <a:rPr lang="en-US" smtClean="0"/>
              <a:pPr/>
              <a:t>January 11, 2018</a:t>
            </a:fld>
            <a:endParaRPr lang="en-US"/>
          </a:p>
        </p:txBody>
      </p:sp>
      <p:sp>
        <p:nvSpPr>
          <p:cNvPr id="8806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Chapter 1 — Computer Abstractions and Technology</a:t>
            </a:r>
          </a:p>
        </p:txBody>
      </p:sp>
      <p:sp>
        <p:nvSpPr>
          <p:cNvPr id="880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7A13BD-7C2C-4C46-9B56-90DF07E501E8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880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852231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Hennessy_cover-v2 (Final)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1412776"/>
            <a:ext cx="1872208" cy="23090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0647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767D7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buClrTx/>
              <a:buSzTx/>
              <a:buFontTx/>
              <a:buNone/>
            </a:pPr>
            <a:endParaRPr lang="en-GB" sz="240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40649" name="Rectangle 9"/>
          <p:cNvSpPr>
            <a:spLocks noChangeArrowheads="1"/>
          </p:cNvSpPr>
          <p:nvPr userDrawn="1"/>
        </p:nvSpPr>
        <p:spPr bwMode="auto">
          <a:xfrm>
            <a:off x="0" y="765175"/>
            <a:ext cx="9144000" cy="17463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240657" name="Picture 17" descr="MK_logo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50800"/>
            <a:ext cx="1228725" cy="714375"/>
          </a:xfrm>
          <a:prstGeom prst="rect">
            <a:avLst/>
          </a:prstGeom>
          <a:noFill/>
        </p:spPr>
      </p:pic>
      <p:sp>
        <p:nvSpPr>
          <p:cNvPr id="240659" name="Rectangle 19"/>
          <p:cNvSpPr>
            <a:spLocks noChangeArrowheads="1"/>
          </p:cNvSpPr>
          <p:nvPr userDrawn="1"/>
        </p:nvSpPr>
        <p:spPr bwMode="auto">
          <a:xfrm>
            <a:off x="2197100" y="765175"/>
            <a:ext cx="46038" cy="5732463"/>
          </a:xfrm>
          <a:prstGeom prst="rect">
            <a:avLst/>
          </a:prstGeom>
          <a:gradFill rotWithShape="1">
            <a:gsLst>
              <a:gs pos="0">
                <a:srgbClr val="808080"/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0660" name="Rectangle 20"/>
          <p:cNvSpPr>
            <a:spLocks noChangeArrowheads="1"/>
          </p:cNvSpPr>
          <p:nvPr userDrawn="1"/>
        </p:nvSpPr>
        <p:spPr bwMode="auto">
          <a:xfrm>
            <a:off x="2559050" y="1195388"/>
            <a:ext cx="46038" cy="3816350"/>
          </a:xfrm>
          <a:prstGeom prst="rect">
            <a:avLst/>
          </a:prstGeom>
          <a:gradFill rotWithShape="1">
            <a:gsLst>
              <a:gs pos="0">
                <a:srgbClr val="767D79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0661" name="Rectangle 21"/>
          <p:cNvSpPr>
            <a:spLocks noChangeArrowheads="1"/>
          </p:cNvSpPr>
          <p:nvPr userDrawn="1"/>
        </p:nvSpPr>
        <p:spPr bwMode="auto">
          <a:xfrm>
            <a:off x="2341563" y="1916113"/>
            <a:ext cx="6623050" cy="46037"/>
          </a:xfrm>
          <a:prstGeom prst="rect">
            <a:avLst/>
          </a:prstGeom>
          <a:gradFill rotWithShape="1">
            <a:gsLst>
              <a:gs pos="0">
                <a:srgbClr val="5F5F5F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0678" name="Rectangle 38"/>
          <p:cNvSpPr>
            <a:spLocks noChangeArrowheads="1"/>
          </p:cNvSpPr>
          <p:nvPr userDrawn="1"/>
        </p:nvSpPr>
        <p:spPr bwMode="auto">
          <a:xfrm>
            <a:off x="0" y="6308725"/>
            <a:ext cx="9144000" cy="549275"/>
          </a:xfrm>
          <a:prstGeom prst="rect">
            <a:avLst/>
          </a:prstGeom>
          <a:solidFill>
            <a:srgbClr val="767D7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0679" name="Rectangle 39"/>
          <p:cNvSpPr>
            <a:spLocks noChangeArrowheads="1"/>
          </p:cNvSpPr>
          <p:nvPr userDrawn="1"/>
        </p:nvSpPr>
        <p:spPr bwMode="auto">
          <a:xfrm>
            <a:off x="0" y="6308725"/>
            <a:ext cx="9144000" cy="17463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0680" name="Rectangle 4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Copyright © 2012, Elsevier Inc. All rights reserved.</a:t>
            </a:r>
            <a:endParaRPr lang="en-AU" dirty="0"/>
          </a:p>
        </p:txBody>
      </p:sp>
      <p:pic>
        <p:nvPicPr>
          <p:cNvPr id="240681" name="Picture 41" descr="MK_logo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6381750"/>
            <a:ext cx="792162" cy="460375"/>
          </a:xfrm>
          <a:prstGeom prst="rect">
            <a:avLst/>
          </a:prstGeom>
          <a:noFill/>
        </p:spPr>
      </p:pic>
      <p:sp>
        <p:nvSpPr>
          <p:cNvPr id="240682" name="Text Box 42"/>
          <p:cNvSpPr txBox="1">
            <a:spLocks noChangeArrowheads="1"/>
          </p:cNvSpPr>
          <p:nvPr userDrawn="1"/>
        </p:nvSpPr>
        <p:spPr bwMode="auto">
          <a:xfrm>
            <a:off x="8388350" y="6497638"/>
            <a:ext cx="57626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  <a:buClrTx/>
              <a:buSzTx/>
              <a:buFontTx/>
              <a:buNone/>
            </a:pPr>
            <a:fld id="{63BBFCE6-A6C8-4251-973B-1D0917AA6A4E}" type="slidenum">
              <a:rPr lang="en-AU" sz="1200" b="1">
                <a:latin typeface="Arial" charset="0"/>
              </a:rPr>
              <a:pPr algn="r">
                <a:spcBef>
                  <a:spcPct val="0"/>
                </a:spcBef>
                <a:buClrTx/>
                <a:buSzTx/>
                <a:buFontTx/>
                <a:buNone/>
              </a:pPr>
              <a:t>‹#›</a:t>
            </a:fld>
            <a:endParaRPr lang="en-GB" sz="1200"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dirty="0"/>
              <a:t>Copyright © 2012, Elsevier Inc. All rights reserved.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69113" y="115888"/>
            <a:ext cx="2085975" cy="6121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11188" y="115888"/>
            <a:ext cx="6105525" cy="6121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dirty="0"/>
              <a:t>Copyright © 2012, Elsevier Inc. All rights reserved.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188" y="115888"/>
            <a:ext cx="8281987" cy="7016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684213" y="1125538"/>
            <a:ext cx="8270875" cy="511175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042988" y="6381750"/>
            <a:ext cx="7272337" cy="358775"/>
          </a:xfrm>
        </p:spPr>
        <p:txBody>
          <a:bodyPr/>
          <a:lstStyle>
            <a:lvl1pPr>
              <a:defRPr/>
            </a:lvl1pPr>
          </a:lstStyle>
          <a:p>
            <a:r>
              <a:rPr lang="en-AU" dirty="0"/>
              <a:t>Copyright © 2012, Elsevier Inc. All rights reserved.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188" y="115888"/>
            <a:ext cx="8281987" cy="7016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4213" y="1125538"/>
            <a:ext cx="4059237" cy="51117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95850" y="1125538"/>
            <a:ext cx="4059238" cy="51117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1042988" y="6381750"/>
            <a:ext cx="7272337" cy="358775"/>
          </a:xfrm>
        </p:spPr>
        <p:txBody>
          <a:bodyPr/>
          <a:lstStyle>
            <a:lvl1pPr>
              <a:defRPr/>
            </a:lvl1pPr>
          </a:lstStyle>
          <a:p>
            <a:r>
              <a:rPr lang="en-AU" dirty="0"/>
              <a:t>Copyright © 2012, Elsevier Inc. All rights reserved.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Copyright © 2012, Elsevier Inc. All rights reserved.</a:t>
            </a:r>
            <a:endParaRPr lang="en-A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Copyright © 2012, Elsevier Inc. All rights reserved.</a:t>
            </a:r>
            <a:endParaRPr lang="en-A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3" y="1125538"/>
            <a:ext cx="4059237" cy="5111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95850" y="1125538"/>
            <a:ext cx="4059238" cy="5111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Copyright © 2012, Elsevier Inc. All rights reserved.</a:t>
            </a:r>
            <a:endParaRPr lang="en-A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dirty="0"/>
              <a:t>Copyright © 2012, Elsevier Inc. All rights reserved.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dirty="0"/>
              <a:t>Copyright © 2012, Elsevier Inc. All rights reserved.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dirty="0"/>
              <a:t>Copyright © 2012, Elsevier Inc. All rights reserved.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dirty="0"/>
              <a:t>Copyright © 2012, Elsevier Inc. All rights reserved.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dirty="0"/>
              <a:t>Copyright © 2012, Elsevier Inc. All rights reserved.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28" name="Rectangle 12"/>
          <p:cNvSpPr>
            <a:spLocks noChangeArrowheads="1"/>
          </p:cNvSpPr>
          <p:nvPr userDrawn="1"/>
        </p:nvSpPr>
        <p:spPr bwMode="auto">
          <a:xfrm>
            <a:off x="0" y="6308725"/>
            <a:ext cx="9144000" cy="549275"/>
          </a:xfrm>
          <a:prstGeom prst="rect">
            <a:avLst/>
          </a:prstGeom>
          <a:solidFill>
            <a:srgbClr val="767D7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9629" name="Rectangle 13"/>
          <p:cNvSpPr>
            <a:spLocks noChangeArrowheads="1"/>
          </p:cNvSpPr>
          <p:nvPr userDrawn="1"/>
        </p:nvSpPr>
        <p:spPr bwMode="auto">
          <a:xfrm>
            <a:off x="0" y="6308725"/>
            <a:ext cx="9144000" cy="17463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962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213" y="1125538"/>
            <a:ext cx="8270875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dirty="0"/>
              <a:t>Click to edit Master text styles</a:t>
            </a:r>
          </a:p>
          <a:p>
            <a:pPr lvl="1"/>
            <a:r>
              <a:rPr lang="en-AU" dirty="0"/>
              <a:t>Second level</a:t>
            </a:r>
          </a:p>
          <a:p>
            <a:pPr lvl="2"/>
            <a:r>
              <a:rPr lang="en-AU" dirty="0"/>
              <a:t>Third level</a:t>
            </a:r>
          </a:p>
          <a:p>
            <a:pPr lvl="3"/>
            <a:r>
              <a:rPr lang="en-AU" dirty="0"/>
              <a:t>Fourth level</a:t>
            </a:r>
          </a:p>
          <a:p>
            <a:pPr lvl="4"/>
            <a:r>
              <a:rPr lang="en-AU" dirty="0"/>
              <a:t>Fifth level</a:t>
            </a:r>
          </a:p>
        </p:txBody>
      </p:sp>
      <p:sp>
        <p:nvSpPr>
          <p:cNvPr id="2396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042988" y="6381750"/>
            <a:ext cx="7272337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SzTx/>
              <a:buFontTx/>
              <a:buNone/>
              <a:defRPr sz="1200" b="1">
                <a:latin typeface="+mn-lt"/>
              </a:defRPr>
            </a:lvl1pPr>
          </a:lstStyle>
          <a:p>
            <a:r>
              <a:rPr lang="en-US" dirty="0"/>
              <a:t>Copyright © 2012, Elsevier Inc. All rights reserved.</a:t>
            </a:r>
            <a:endParaRPr lang="en-AU" dirty="0"/>
          </a:p>
        </p:txBody>
      </p:sp>
      <p:sp>
        <p:nvSpPr>
          <p:cNvPr id="23961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11188" y="115888"/>
            <a:ext cx="82819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AU"/>
              <a:t>Click to edit Master title style</a:t>
            </a:r>
          </a:p>
        </p:txBody>
      </p:sp>
      <p:pic>
        <p:nvPicPr>
          <p:cNvPr id="239627" name="Picture 11" descr="MK_logo2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79388" y="6381750"/>
            <a:ext cx="792162" cy="460375"/>
          </a:xfrm>
          <a:prstGeom prst="rect">
            <a:avLst/>
          </a:prstGeom>
          <a:noFill/>
        </p:spPr>
      </p:pic>
      <p:sp>
        <p:nvSpPr>
          <p:cNvPr id="239630" name="Text Box 14"/>
          <p:cNvSpPr txBox="1">
            <a:spLocks noChangeArrowheads="1"/>
          </p:cNvSpPr>
          <p:nvPr userDrawn="1"/>
        </p:nvSpPr>
        <p:spPr bwMode="auto">
          <a:xfrm>
            <a:off x="8388350" y="6497638"/>
            <a:ext cx="57626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  <a:buClrTx/>
              <a:buSzTx/>
              <a:buFontTx/>
              <a:buNone/>
            </a:pPr>
            <a:fld id="{28EC741E-FC11-4977-9AC4-393A11CE0A97}" type="slidenum">
              <a:rPr lang="en-AU" sz="1200" b="1">
                <a:latin typeface="Arial" charset="0"/>
              </a:rPr>
              <a:pPr algn="r">
                <a:spcBef>
                  <a:spcPct val="0"/>
                </a:spcBef>
                <a:buClrTx/>
                <a:buSzTx/>
                <a:buFontTx/>
                <a:buNone/>
              </a:pPr>
              <a:t>‹#›</a:t>
            </a:fld>
            <a:endParaRPr lang="en-GB" sz="1200">
              <a:latin typeface="Arial" charset="0"/>
            </a:endParaRPr>
          </a:p>
        </p:txBody>
      </p:sp>
      <p:sp>
        <p:nvSpPr>
          <p:cNvPr id="239631" name="Rectangle 15"/>
          <p:cNvSpPr>
            <a:spLocks noChangeArrowheads="1"/>
          </p:cNvSpPr>
          <p:nvPr userDrawn="1"/>
        </p:nvSpPr>
        <p:spPr bwMode="auto">
          <a:xfrm>
            <a:off x="252413" y="44450"/>
            <a:ext cx="36512" cy="3816350"/>
          </a:xfrm>
          <a:prstGeom prst="rect">
            <a:avLst/>
          </a:prstGeom>
          <a:gradFill rotWithShape="1">
            <a:gsLst>
              <a:gs pos="0">
                <a:srgbClr val="767D79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9632" name="Rectangle 16"/>
          <p:cNvSpPr>
            <a:spLocks noChangeArrowheads="1"/>
          </p:cNvSpPr>
          <p:nvPr userDrawn="1"/>
        </p:nvSpPr>
        <p:spPr bwMode="auto">
          <a:xfrm>
            <a:off x="34925" y="693738"/>
            <a:ext cx="8569325" cy="71437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66" r:id="rId13"/>
  </p:sldLayoutIdLst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4000" b="1">
          <a:solidFill>
            <a:srgbClr val="0066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0066FF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0066FF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0066FF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0066FF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0066FF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0066FF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0066FF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0066FF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rgbClr val="0033CC"/>
        </a:buClr>
        <a:buSzPct val="60000"/>
        <a:buFont typeface="Wingdings" pitchFamily="2" charset="2"/>
        <a:buChar char="n"/>
        <a:defRPr sz="3200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rgbClr val="003399"/>
        </a:buClr>
        <a:buSzPct val="55000"/>
        <a:buFont typeface="Wingdings" pitchFamily="2" charset="2"/>
        <a:buChar char="n"/>
        <a:defRPr sz="2800">
          <a:solidFill>
            <a:srgbClr val="0033CC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rgbClr val="0033CC"/>
        </a:buClr>
        <a:buSzPct val="50000"/>
        <a:buFont typeface="Wingdings" pitchFamily="2" charset="2"/>
        <a:buChar char="n"/>
        <a:defRPr sz="2400">
          <a:solidFill>
            <a:srgbClr val="000066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rgbClr val="000066"/>
        </a:buClr>
        <a:buSzPct val="55000"/>
        <a:buFont typeface="Wingdings" pitchFamily="2" charset="2"/>
        <a:buChar char="n"/>
        <a:defRPr sz="2000">
          <a:solidFill>
            <a:srgbClr val="0066FF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rgbClr val="3399FF"/>
        </a:buClr>
        <a:buSzPct val="50000"/>
        <a:buFont typeface="Wingdings" pitchFamily="2" charset="2"/>
        <a:buChar char="n"/>
        <a:defRPr sz="2000">
          <a:solidFill>
            <a:srgbClr val="3399FF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3399FF"/>
        </a:buClr>
        <a:buSzPct val="50000"/>
        <a:buFont typeface="Wingdings" pitchFamily="2" charset="2"/>
        <a:buChar char="n"/>
        <a:defRPr sz="2000">
          <a:solidFill>
            <a:srgbClr val="3399FF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3399FF"/>
        </a:buClr>
        <a:buSzPct val="50000"/>
        <a:buFont typeface="Wingdings" pitchFamily="2" charset="2"/>
        <a:buChar char="n"/>
        <a:defRPr sz="2000">
          <a:solidFill>
            <a:srgbClr val="3399FF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3399FF"/>
        </a:buClr>
        <a:buSzPct val="50000"/>
        <a:buFont typeface="Wingdings" pitchFamily="2" charset="2"/>
        <a:buChar char="n"/>
        <a:defRPr sz="2000">
          <a:solidFill>
            <a:srgbClr val="3399FF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3399FF"/>
        </a:buClr>
        <a:buSzPct val="50000"/>
        <a:buFont typeface="Wingdings" pitchFamily="2" charset="2"/>
        <a:buChar char="n"/>
        <a:defRPr sz="2000">
          <a:solidFill>
            <a:srgbClr val="3399FF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7.png"/><Relationship Id="rId5" Type="http://schemas.openxmlformats.org/officeDocument/2006/relationships/image" Target="../media/image16.wmf"/><Relationship Id="rId4" Type="http://schemas.openxmlformats.org/officeDocument/2006/relationships/oleObject" Target="../embeddings/oleObject1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46918"/>
            <a:ext cx="8892480" cy="1077218"/>
          </a:xfrm>
        </p:spPr>
        <p:txBody>
          <a:bodyPr/>
          <a:lstStyle/>
          <a:p>
            <a:pPr algn="ctr"/>
            <a:r>
              <a:rPr lang="en-US" sz="3200" dirty="0"/>
              <a:t>CS 203: Advanced Computer Architecture</a:t>
            </a:r>
            <a:br>
              <a:rPr lang="en-US" sz="3200" dirty="0"/>
            </a:br>
            <a:r>
              <a:rPr lang="en-US" sz="3200" dirty="0"/>
              <a:t>Winter 2017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 err="1"/>
              <a:t>Laxmi</a:t>
            </a:r>
            <a:r>
              <a:rPr lang="en-US" dirty="0"/>
              <a:t> N. Bhuyan </a:t>
            </a:r>
          </a:p>
          <a:p>
            <a:pPr marL="0" indent="0" algn="ctr">
              <a:buNone/>
            </a:pPr>
            <a:r>
              <a:rPr lang="en-US" dirty="0"/>
              <a:t>Lecture 2: Chapter 1</a:t>
            </a:r>
          </a:p>
          <a:p>
            <a:pPr marL="0" indent="0" algn="ctr">
              <a:buNone/>
            </a:pPr>
            <a:r>
              <a:rPr lang="en-US" dirty="0"/>
              <a:t>Technology and Power</a:t>
            </a:r>
          </a:p>
          <a:p>
            <a:pPr marL="0" indent="0" algn="ctr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Copyright © 2012, Elsevier Inc. All rights reserved.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630356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/>
              <a:t>Copyright © 2012, Elsevier Inc. All rights reserved.</a:t>
            </a:r>
            <a:endParaRPr lang="en-AU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71437"/>
            <a:ext cx="8686800" cy="671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244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AU" altLang="en-US"/>
              <a:t>Chapter 1 — Computer Abstractions and Technology — </a:t>
            </a:r>
            <a:fld id="{CC352F3A-A506-466F-B64E-264DE480A193}" type="slidenum">
              <a:rPr lang="en-AU" altLang="en-US" smtClean="0"/>
              <a:pPr/>
              <a:t>11</a:t>
            </a:fld>
            <a:endParaRPr lang="en-AU" altLang="en-US"/>
          </a:p>
        </p:txBody>
      </p:sp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AU" altLang="en-US" dirty="0"/>
              <a:t>CPU Power Consumption</a:t>
            </a:r>
          </a:p>
        </p:txBody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AU" altLang="en-US" sz="2800" dirty="0">
                <a:solidFill>
                  <a:schemeClr val="tx1"/>
                </a:solidFill>
              </a:rPr>
              <a:t>Look back at i7 power benchmark</a:t>
            </a:r>
          </a:p>
          <a:p>
            <a:pPr lvl="1" eaLnBrk="1" hangingPunct="1"/>
            <a:r>
              <a:rPr lang="en-AU" altLang="en-US" sz="2400" dirty="0">
                <a:solidFill>
                  <a:schemeClr val="tx1"/>
                </a:solidFill>
              </a:rPr>
              <a:t>At 100% load: 258W</a:t>
            </a:r>
          </a:p>
          <a:p>
            <a:pPr lvl="1" eaLnBrk="1" hangingPunct="1"/>
            <a:r>
              <a:rPr lang="en-AU" altLang="en-US" sz="2400" dirty="0">
                <a:solidFill>
                  <a:schemeClr val="tx1"/>
                </a:solidFill>
              </a:rPr>
              <a:t>At 50% load: 170W (66%)</a:t>
            </a:r>
          </a:p>
          <a:p>
            <a:pPr lvl="1" eaLnBrk="1" hangingPunct="1"/>
            <a:r>
              <a:rPr lang="en-AU" altLang="en-US" sz="2400" dirty="0">
                <a:solidFill>
                  <a:schemeClr val="tx1"/>
                </a:solidFill>
              </a:rPr>
              <a:t>At 10% load: 121W (47%)</a:t>
            </a:r>
          </a:p>
          <a:p>
            <a:pPr eaLnBrk="1" hangingPunct="1"/>
            <a:r>
              <a:rPr lang="en-AU" altLang="en-US" sz="2800" dirty="0">
                <a:solidFill>
                  <a:schemeClr val="tx1"/>
                </a:solidFill>
              </a:rPr>
              <a:t>Google data </a:t>
            </a:r>
            <a:r>
              <a:rPr lang="en-AU" altLang="en-US" sz="2800" dirty="0" err="1">
                <a:solidFill>
                  <a:schemeClr val="tx1"/>
                </a:solidFill>
              </a:rPr>
              <a:t>center</a:t>
            </a:r>
            <a:endParaRPr lang="en-AU" altLang="en-US" sz="2800" dirty="0">
              <a:solidFill>
                <a:schemeClr val="tx1"/>
              </a:solidFill>
            </a:endParaRPr>
          </a:p>
          <a:p>
            <a:pPr lvl="1" eaLnBrk="1" hangingPunct="1"/>
            <a:r>
              <a:rPr lang="en-AU" altLang="en-US" sz="2400" dirty="0">
                <a:solidFill>
                  <a:schemeClr val="tx1"/>
                </a:solidFill>
              </a:rPr>
              <a:t>Mostly operates at 10% </a:t>
            </a:r>
            <a:r>
              <a:rPr lang="en-AU" altLang="en-US" sz="2400" dirty="0">
                <a:solidFill>
                  <a:schemeClr val="tx1"/>
                </a:solidFill>
                <a:cs typeface="Arial" charset="0"/>
              </a:rPr>
              <a:t>– 50% load</a:t>
            </a:r>
          </a:p>
          <a:p>
            <a:pPr lvl="1" eaLnBrk="1" hangingPunct="1"/>
            <a:r>
              <a:rPr lang="en-AU" altLang="en-US" sz="2400" dirty="0">
                <a:solidFill>
                  <a:schemeClr val="tx1"/>
                </a:solidFill>
                <a:cs typeface="Arial" charset="0"/>
              </a:rPr>
              <a:t>At 100% load less than 1% of the time</a:t>
            </a:r>
          </a:p>
          <a:p>
            <a:pPr eaLnBrk="1" hangingPunct="1"/>
            <a:r>
              <a:rPr lang="en-AU" altLang="en-US" sz="2800" dirty="0">
                <a:cs typeface="Arial" charset="0"/>
              </a:rPr>
              <a:t>Consider designing processors to make power proportional to load =&gt; Our research focuses on reducing power/energy consumption in CPUs and data </a:t>
            </a:r>
            <a:r>
              <a:rPr lang="en-AU" altLang="en-US" sz="2800" dirty="0" err="1">
                <a:cs typeface="Arial" charset="0"/>
              </a:rPr>
              <a:t>centers</a:t>
            </a:r>
            <a:r>
              <a:rPr lang="en-AU" altLang="en-US" sz="2800" dirty="0">
                <a:cs typeface="Arial" charset="0"/>
              </a:rPr>
              <a:t>. </a:t>
            </a:r>
            <a:r>
              <a:rPr lang="en-AU" altLang="en-US" sz="2800" dirty="0">
                <a:solidFill>
                  <a:srgbClr val="FF0000"/>
                </a:solidFill>
                <a:cs typeface="Arial" charset="0"/>
              </a:rPr>
              <a:t>Energy proportionality</a:t>
            </a:r>
          </a:p>
        </p:txBody>
      </p:sp>
    </p:spTree>
    <p:extLst>
      <p:ext uri="{BB962C8B-B14F-4D97-AF65-F5344CB8AC3E}">
        <p14:creationId xmlns:p14="http://schemas.microsoft.com/office/powerpoint/2010/main" val="12127890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/>
              <a:t>Copyright © 2012, Elsevier Inc. All rights reserved.</a:t>
            </a:r>
            <a:endParaRPr lang="en-AU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133561"/>
            <a:ext cx="8086725" cy="46577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99DB4AD-DF7D-47DE-8CDB-355B57A4597A}"/>
              </a:ext>
            </a:extLst>
          </p:cNvPr>
          <p:cNvSpPr txBox="1"/>
          <p:nvPr/>
        </p:nvSpPr>
        <p:spPr>
          <a:xfrm>
            <a:off x="1763688" y="692696"/>
            <a:ext cx="64807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n-lt"/>
              </a:rPr>
              <a:t>C </a:t>
            </a:r>
            <a:r>
              <a:rPr lang="en-US" sz="2000" dirty="0">
                <a:latin typeface="+mn-lt"/>
              </a:rPr>
              <a:t>is the capacitive load</a:t>
            </a:r>
            <a:r>
              <a:rPr lang="en-US" sz="2000" b="1" dirty="0">
                <a:latin typeface="+mn-lt"/>
              </a:rPr>
              <a:t>, </a:t>
            </a:r>
            <a:r>
              <a:rPr lang="en-US" sz="2000" b="1" dirty="0" err="1">
                <a:latin typeface="+mn-lt"/>
              </a:rPr>
              <a:t>V</a:t>
            </a:r>
            <a:r>
              <a:rPr lang="en-US" sz="1400" dirty="0" err="1">
                <a:latin typeface="+mn-lt"/>
              </a:rPr>
              <a:t>dd</a:t>
            </a:r>
            <a:r>
              <a:rPr lang="en-US" sz="2000" b="1" dirty="0">
                <a:latin typeface="+mn-lt"/>
              </a:rPr>
              <a:t> </a:t>
            </a:r>
            <a:r>
              <a:rPr lang="en-US" sz="1800" dirty="0">
                <a:latin typeface="+mn-lt"/>
              </a:rPr>
              <a:t>is the supply voltage</a:t>
            </a:r>
            <a:r>
              <a:rPr lang="en-US" sz="2000" b="1" dirty="0">
                <a:latin typeface="+mn-lt"/>
              </a:rPr>
              <a:t>, fc </a:t>
            </a:r>
            <a:r>
              <a:rPr lang="en-US" sz="1800" dirty="0">
                <a:latin typeface="+mn-lt"/>
              </a:rPr>
              <a:t>is the frequency, and </a:t>
            </a:r>
            <a:r>
              <a:rPr lang="en-US" sz="2000" b="1" dirty="0" err="1">
                <a:latin typeface="+mn-lt"/>
              </a:rPr>
              <a:t>I</a:t>
            </a:r>
            <a:r>
              <a:rPr lang="en-US" sz="1400" dirty="0" err="1">
                <a:latin typeface="+mn-lt"/>
              </a:rPr>
              <a:t>lkg</a:t>
            </a:r>
            <a:r>
              <a:rPr lang="en-US" sz="2000" b="1" dirty="0">
                <a:latin typeface="+mn-lt"/>
              </a:rPr>
              <a:t> </a:t>
            </a:r>
            <a:r>
              <a:rPr lang="en-US" sz="1800" dirty="0">
                <a:latin typeface="+mn-lt"/>
              </a:rPr>
              <a:t>is the leakage current</a:t>
            </a:r>
          </a:p>
        </p:txBody>
      </p:sp>
    </p:spTree>
    <p:extLst>
      <p:ext uri="{BB962C8B-B14F-4D97-AF65-F5344CB8AC3E}">
        <p14:creationId xmlns:p14="http://schemas.microsoft.com/office/powerpoint/2010/main" val="32597615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/>
              <a:t>Copyright © 2012, Elsevier Inc. All rights reserved.</a:t>
            </a:r>
            <a:endParaRPr lang="en-AU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028700"/>
            <a:ext cx="809625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6504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96" y="2352542"/>
            <a:ext cx="3366123" cy="2990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276872"/>
            <a:ext cx="3453151" cy="3068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323528" y="188640"/>
            <a:ext cx="8640960" cy="1040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</a:rPr>
              <a:t>LEAKAGE POWER AND DYNAMIC </a:t>
            </a:r>
          </a:p>
          <a:p>
            <a:r>
              <a:rPr lang="en-US" sz="2800" b="1" dirty="0">
                <a:solidFill>
                  <a:srgbClr val="0070C0"/>
                </a:solidFill>
              </a:rPr>
              <a:t>POWER OVER PROCESS NODES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58612" y="1271487"/>
            <a:ext cx="3651623" cy="880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latin typeface="+mn-lt"/>
              </a:rPr>
              <a:t>Leakage power increases </a:t>
            </a:r>
          </a:p>
          <a:p>
            <a:r>
              <a:rPr lang="en-US" sz="1600" b="1" dirty="0">
                <a:latin typeface="+mn-lt"/>
              </a:rPr>
              <a:t>exponentially every technology generation.</a:t>
            </a:r>
            <a:endParaRPr lang="en-US" sz="1600" dirty="0"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780285" y="1228925"/>
            <a:ext cx="5184576" cy="880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latin typeface="+mn-lt"/>
              </a:rPr>
              <a:t>Dynamic power </a:t>
            </a:r>
            <a:r>
              <a:rPr lang="en-US" sz="1600" b="1" dirty="0">
                <a:solidFill>
                  <a:srgbClr val="FF0000"/>
                </a:solidFill>
                <a:latin typeface="+mn-lt"/>
              </a:rPr>
              <a:t>per gate </a:t>
            </a:r>
            <a:r>
              <a:rPr lang="en-US" sz="1600" b="1" dirty="0">
                <a:latin typeface="+mn-lt"/>
              </a:rPr>
              <a:t>@ same frequency decreases every technology generation.</a:t>
            </a:r>
            <a:endParaRPr lang="en-US" sz="1600" dirty="0">
              <a:latin typeface="+mn-lt"/>
            </a:endParaRPr>
          </a:p>
          <a:p>
            <a:r>
              <a:rPr lang="en-US" sz="1600" dirty="0">
                <a:latin typeface="+mn-lt"/>
              </a:rPr>
              <a:t></a:t>
            </a:r>
            <a:r>
              <a:rPr lang="en-US" sz="1600" b="1" dirty="0">
                <a:solidFill>
                  <a:srgbClr val="FF0000"/>
                </a:solidFill>
                <a:latin typeface="+mn-lt"/>
              </a:rPr>
              <a:t>Overall device dynamic power increases</a:t>
            </a:r>
            <a:r>
              <a:rPr lang="en-US" sz="1600" b="1" dirty="0">
                <a:latin typeface="+mn-lt"/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755576" y="5445224"/>
            <a:ext cx="777686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rgbClr val="FF0000"/>
                </a:solidFill>
                <a:latin typeface="+mn-lt"/>
              </a:rPr>
              <a:t>Leakage power becoming a more dominant factor </a:t>
            </a:r>
          </a:p>
          <a:p>
            <a:pPr algn="ctr"/>
            <a:r>
              <a:rPr lang="en-US" sz="1800" dirty="0">
                <a:solidFill>
                  <a:srgbClr val="FF0000"/>
                </a:solidFill>
                <a:latin typeface="+mn-lt"/>
              </a:rPr>
              <a:t>in total power dissipation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88640"/>
            <a:ext cx="19050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91809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/>
              <a:t>Copyright © 2012, Elsevier Inc. All rights reserved.</a:t>
            </a:r>
            <a:endParaRPr lang="en-A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217" y="2028754"/>
            <a:ext cx="3168352" cy="2800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323528" y="116632"/>
            <a:ext cx="87849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</a:rPr>
              <a:t>LEAKAGE POWER VERSUS TEMPERATURE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47564" y="882798"/>
            <a:ext cx="8136904" cy="63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latin typeface="+mn-lt"/>
              </a:rPr>
              <a:t>Leakage power depends exponentially on temperature.</a:t>
            </a:r>
            <a:endParaRPr lang="en-US" sz="1600" dirty="0">
              <a:latin typeface="+mn-lt"/>
            </a:endParaRPr>
          </a:p>
          <a:p>
            <a:pPr algn="ctr"/>
            <a:r>
              <a:rPr lang="en-US" sz="1600" dirty="0">
                <a:latin typeface="+mn-lt"/>
              </a:rPr>
              <a:t></a:t>
            </a:r>
            <a:r>
              <a:rPr lang="en-US" sz="1600" b="1" dirty="0">
                <a:latin typeface="+mn-lt"/>
              </a:rPr>
              <a:t>It may account for 40%–50% of total power dissipation.</a:t>
            </a:r>
            <a:endParaRPr lang="en-US" sz="1600" dirty="0"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99592" y="5266074"/>
            <a:ext cx="741682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rgbClr val="FF0000"/>
                </a:solidFill>
                <a:latin typeface="+mn-lt"/>
              </a:rPr>
              <a:t>Temperature is a very important factor to consider </a:t>
            </a:r>
          </a:p>
          <a:p>
            <a:pPr algn="ctr"/>
            <a:r>
              <a:rPr lang="en-US" sz="1800" dirty="0">
                <a:solidFill>
                  <a:srgbClr val="FF0000"/>
                </a:solidFill>
                <a:latin typeface="+mn-lt"/>
              </a:rPr>
              <a:t>in the context of power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655F0E5-6C84-40B7-926C-124929696E0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930762"/>
            <a:ext cx="3672408" cy="2722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5260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AU"/>
              <a:t>Chapter 1 — Computer Abstractions and Technology — </a:t>
            </a:r>
            <a:fld id="{DC1DD695-CC5F-442C-9F2E-E01309FC784A}" type="slidenum">
              <a:rPr lang="en-AU" smtClean="0"/>
              <a:pPr/>
              <a:t>16</a:t>
            </a:fld>
            <a:endParaRPr lang="en-AU"/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Power Trends</a:t>
            </a:r>
          </a:p>
        </p:txBody>
      </p:sp>
      <p:sp>
        <p:nvSpPr>
          <p:cNvPr id="1024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4149725"/>
            <a:ext cx="8270875" cy="647700"/>
          </a:xfrm>
        </p:spPr>
        <p:txBody>
          <a:bodyPr/>
          <a:lstStyle/>
          <a:p>
            <a:pPr eaLnBrk="1" hangingPunct="1"/>
            <a:r>
              <a:rPr lang="en-US" dirty="0"/>
              <a:t>In CMOS IC technology</a:t>
            </a:r>
          </a:p>
        </p:txBody>
      </p:sp>
      <p:sp>
        <p:nvSpPr>
          <p:cNvPr id="10246" name="Text Box 4"/>
          <p:cNvSpPr txBox="1">
            <a:spLocks noChangeArrowheads="1"/>
          </p:cNvSpPr>
          <p:nvPr/>
        </p:nvSpPr>
        <p:spPr bwMode="auto">
          <a:xfrm rot="5400000">
            <a:off x="7808119" y="969169"/>
            <a:ext cx="2305050" cy="36671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folHlink"/>
                </a:solidFill>
              </a:rPr>
              <a:t>§1.5 The Power Wall</a:t>
            </a:r>
          </a:p>
        </p:txBody>
      </p:sp>
      <p:graphicFrame>
        <p:nvGraphicFramePr>
          <p:cNvPr id="10242" name="Object 6"/>
          <p:cNvGraphicFramePr>
            <a:graphicFrameLocks noChangeAspect="1"/>
          </p:cNvGraphicFramePr>
          <p:nvPr/>
        </p:nvGraphicFramePr>
        <p:xfrm>
          <a:off x="1331913" y="4941888"/>
          <a:ext cx="7081837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0" name="Equation" r:id="rId4" imgW="3213000" imgH="228600" progId="Equation.3">
                  <p:embed/>
                </p:oleObj>
              </mc:Choice>
              <mc:Fallback>
                <p:oleObj name="Equation" r:id="rId4" imgW="32130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4941888"/>
                        <a:ext cx="7081837" cy="503237"/>
                      </a:xfrm>
                      <a:prstGeom prst="rect">
                        <a:avLst/>
                      </a:prstGeom>
                      <a:solidFill>
                        <a:schemeClr val="folHlink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7" name="AutoShape 7"/>
          <p:cNvSpPr>
            <a:spLocks/>
          </p:cNvSpPr>
          <p:nvPr/>
        </p:nvSpPr>
        <p:spPr bwMode="auto">
          <a:xfrm>
            <a:off x="7773988" y="5666928"/>
            <a:ext cx="1003300" cy="403225"/>
          </a:xfrm>
          <a:prstGeom prst="borderCallout1">
            <a:avLst>
              <a:gd name="adj1" fmla="val 28347"/>
              <a:gd name="adj2" fmla="val -1521"/>
              <a:gd name="adj3" fmla="val -83463"/>
              <a:gd name="adj4" fmla="val -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pPr algn="ctr"/>
            <a:r>
              <a:rPr lang="en-US" sz="1400" dirty="0"/>
              <a:t>×</a:t>
            </a:r>
            <a:r>
              <a:rPr lang="en-AU" sz="1400" dirty="0"/>
              <a:t>1000</a:t>
            </a:r>
          </a:p>
        </p:txBody>
      </p:sp>
      <p:sp>
        <p:nvSpPr>
          <p:cNvPr id="10248" name="AutoShape 8"/>
          <p:cNvSpPr>
            <a:spLocks/>
          </p:cNvSpPr>
          <p:nvPr/>
        </p:nvSpPr>
        <p:spPr bwMode="auto">
          <a:xfrm>
            <a:off x="3203848" y="5636036"/>
            <a:ext cx="1003300" cy="403225"/>
          </a:xfrm>
          <a:prstGeom prst="borderCallout1">
            <a:avLst>
              <a:gd name="adj1" fmla="val 28347"/>
              <a:gd name="adj2" fmla="val -7597"/>
              <a:gd name="adj3" fmla="val -69132"/>
              <a:gd name="adj4" fmla="val -9914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pPr algn="ctr"/>
            <a:r>
              <a:rPr lang="en-US" sz="1600" dirty="0"/>
              <a:t>×</a:t>
            </a:r>
            <a:r>
              <a:rPr lang="en-AU" sz="1600" dirty="0"/>
              <a:t>30</a:t>
            </a:r>
          </a:p>
        </p:txBody>
      </p:sp>
      <p:sp>
        <p:nvSpPr>
          <p:cNvPr id="10249" name="AutoShape 9"/>
          <p:cNvSpPr>
            <a:spLocks/>
          </p:cNvSpPr>
          <p:nvPr/>
        </p:nvSpPr>
        <p:spPr bwMode="auto">
          <a:xfrm>
            <a:off x="5867399" y="5666928"/>
            <a:ext cx="1223963" cy="403225"/>
          </a:xfrm>
          <a:prstGeom prst="borderCallout1">
            <a:avLst>
              <a:gd name="adj1" fmla="val 28347"/>
              <a:gd name="adj2" fmla="val -6227"/>
              <a:gd name="adj3" fmla="val -81495"/>
              <a:gd name="adj4" fmla="val -2775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pPr algn="ctr"/>
            <a:r>
              <a:rPr lang="en-US" sz="1400" dirty="0"/>
              <a:t>5V → 1V</a:t>
            </a:r>
            <a:endParaRPr lang="en-AU" sz="1400" dirty="0"/>
          </a:p>
        </p:txBody>
      </p:sp>
      <p:pic>
        <p:nvPicPr>
          <p:cNvPr id="10250" name="Picture 10" descr="f01-15-P37449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79613" y="1557338"/>
            <a:ext cx="5118100" cy="2487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611560" y="5666928"/>
            <a:ext cx="22322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n-lt"/>
              </a:rPr>
              <a:t>During last 30 years</a:t>
            </a:r>
          </a:p>
        </p:txBody>
      </p:sp>
    </p:spTree>
    <p:extLst>
      <p:ext uri="{BB962C8B-B14F-4D97-AF65-F5344CB8AC3E}">
        <p14:creationId xmlns:p14="http://schemas.microsoft.com/office/powerpoint/2010/main" val="9222689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1412776"/>
            <a:ext cx="5909435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Copyright © 2012, Elsevier Inc. All rights reserved.</a:t>
            </a:r>
            <a:endParaRPr lang="en-AU" dirty="0"/>
          </a:p>
        </p:txBody>
      </p:sp>
      <p:sp>
        <p:nvSpPr>
          <p:cNvPr id="242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Power</a:t>
            </a:r>
            <a:endParaRPr lang="en-AU" dirty="0"/>
          </a:p>
        </p:txBody>
      </p:sp>
      <p:sp>
        <p:nvSpPr>
          <p:cNvPr id="242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125538"/>
            <a:ext cx="3024335" cy="51117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/>
              <a:t>Intel 80386 consumed ~ 2 W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3.3 GHz Intel Core i7 consumes 130 W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Heat must be dissipated from 1.5 x 1.5 cm chip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This is the limit of what can be cooled by air</a:t>
            </a:r>
          </a:p>
        </p:txBody>
      </p:sp>
      <p:sp>
        <p:nvSpPr>
          <p:cNvPr id="242693" name="Text Box 5"/>
          <p:cNvSpPr txBox="1">
            <a:spLocks noChangeArrowheads="1"/>
          </p:cNvSpPr>
          <p:nvPr/>
        </p:nvSpPr>
        <p:spPr bwMode="auto">
          <a:xfrm rot="5400000">
            <a:off x="7409358" y="1365311"/>
            <a:ext cx="3099951" cy="36933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en-US" sz="1800" dirty="0">
                <a:solidFill>
                  <a:srgbClr val="0066FF"/>
                </a:solidFill>
                <a:latin typeface="Arial" charset="0"/>
              </a:rPr>
              <a:t>Trends in Power and Energy</a:t>
            </a:r>
          </a:p>
        </p:txBody>
      </p:sp>
    </p:spTree>
    <p:extLst>
      <p:ext uri="{BB962C8B-B14F-4D97-AF65-F5344CB8AC3E}">
        <p14:creationId xmlns:p14="http://schemas.microsoft.com/office/powerpoint/2010/main" val="5356722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AU" dirty="0"/>
              <a:t>Chapter 1 — Computer Abstractions and Technology — </a:t>
            </a:r>
            <a:fld id="{8605C059-234D-4139-97A8-897F5FD0C891}" type="slidenum">
              <a:rPr lang="en-AU" smtClean="0"/>
              <a:pPr/>
              <a:t>18</a:t>
            </a:fld>
            <a:endParaRPr lang="en-AU" dirty="0"/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AU"/>
              <a:t>Reducing Power</a:t>
            </a:r>
          </a:p>
        </p:txBody>
      </p:sp>
      <p:sp>
        <p:nvSpPr>
          <p:cNvPr id="11270" name="Rectangle 5"/>
          <p:cNvSpPr>
            <a:spLocks noChangeArrowheads="1"/>
          </p:cNvSpPr>
          <p:nvPr/>
        </p:nvSpPr>
        <p:spPr bwMode="auto">
          <a:xfrm>
            <a:off x="671285" y="1412776"/>
            <a:ext cx="8270875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r>
              <a:rPr lang="en-AU" sz="3200" dirty="0">
                <a:solidFill>
                  <a:srgbClr val="FF0000"/>
                </a:solidFill>
                <a:latin typeface="+mn-lt"/>
              </a:rPr>
              <a:t>The power wall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</a:pPr>
            <a:r>
              <a:rPr lang="en-AU" sz="2800" dirty="0">
                <a:latin typeface="+mn-lt"/>
              </a:rPr>
              <a:t>We can’t reduce voltage further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</a:pPr>
            <a:r>
              <a:rPr lang="en-AU" sz="2800" dirty="0">
                <a:latin typeface="+mn-lt"/>
              </a:rPr>
              <a:t>We can’t remove more heat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r>
              <a:rPr lang="en-AU" sz="3200" dirty="0">
                <a:latin typeface="+mn-lt"/>
              </a:rPr>
              <a:t>How else can we improve performance?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r>
              <a:rPr lang="en-AU" dirty="0">
                <a:latin typeface="+mn-lt"/>
              </a:rPr>
              <a:t>Multicore Architectures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r>
              <a:rPr lang="en-AU" sz="3200" dirty="0">
                <a:latin typeface="+mn-lt"/>
              </a:rPr>
              <a:t>Power Gating and DVFS</a:t>
            </a:r>
          </a:p>
        </p:txBody>
      </p:sp>
    </p:spTree>
    <p:extLst>
      <p:ext uri="{BB962C8B-B14F-4D97-AF65-F5344CB8AC3E}">
        <p14:creationId xmlns:p14="http://schemas.microsoft.com/office/powerpoint/2010/main" val="42773837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Copyright © 2012, Elsevier Inc. All rights reserved.</a:t>
            </a:r>
            <a:endParaRPr lang="en-AU" dirty="0"/>
          </a:p>
        </p:txBody>
      </p:sp>
      <p:sp>
        <p:nvSpPr>
          <p:cNvPr id="242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Dynamic Energy and Power</a:t>
            </a:r>
            <a:endParaRPr lang="en-AU" dirty="0"/>
          </a:p>
        </p:txBody>
      </p:sp>
      <p:sp>
        <p:nvSpPr>
          <p:cNvPr id="242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560" y="836712"/>
            <a:ext cx="8270875" cy="4104456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/>
              <a:t>Dynamic energy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Transistor switch from 0 -&gt; 1 or 1 -&gt; 0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½ x Capacitive load x Voltage</a:t>
            </a:r>
            <a:r>
              <a:rPr lang="en-US" sz="2000" baseline="30000" dirty="0"/>
              <a:t>2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Dynamic power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½ x Capacitive load x Voltage</a:t>
            </a:r>
            <a:r>
              <a:rPr lang="en-US" sz="2000" baseline="30000" dirty="0"/>
              <a:t>2</a:t>
            </a:r>
            <a:r>
              <a:rPr lang="en-US" sz="2000" dirty="0"/>
              <a:t> x Frequency. Reduction through DVFS and Power (Clock) gating.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Either Per-core or Chip-wide DVFS. 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Reducing clock rate reduces power, not energy consumption of an application/program. Reducing clock frequency increases time of execution.</a:t>
            </a:r>
          </a:p>
        </p:txBody>
      </p:sp>
      <p:sp>
        <p:nvSpPr>
          <p:cNvPr id="242693" name="Text Box 5"/>
          <p:cNvSpPr txBox="1">
            <a:spLocks noChangeArrowheads="1"/>
          </p:cNvSpPr>
          <p:nvPr/>
        </p:nvSpPr>
        <p:spPr bwMode="auto">
          <a:xfrm rot="5400000">
            <a:off x="7409358" y="1365311"/>
            <a:ext cx="3099951" cy="36933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en-US" sz="1800" dirty="0">
                <a:solidFill>
                  <a:srgbClr val="0066FF"/>
                </a:solidFill>
                <a:latin typeface="Arial" charset="0"/>
              </a:rPr>
              <a:t>Trends in Power and Energy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755576" y="4437112"/>
          <a:ext cx="7917557" cy="5067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0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63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  <a:latin typeface="+mn-lt"/>
                        </a:rPr>
                        <a:t>F(GHz)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+mn-lt"/>
                        </a:rPr>
                        <a:t>3.4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+mn-lt"/>
                        </a:rPr>
                        <a:t>3.3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+mn-lt"/>
                        </a:rPr>
                        <a:t>3.2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+mn-lt"/>
                        </a:rPr>
                        <a:t>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+mn-lt"/>
                        </a:rPr>
                        <a:t>2.9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+mn-lt"/>
                        </a:rPr>
                        <a:t>2.8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+mn-lt"/>
                        </a:rPr>
                        <a:t>2.6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+mn-lt"/>
                        </a:rPr>
                        <a:t>2.4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+mn-lt"/>
                        </a:rPr>
                        <a:t>2.2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+mn-lt"/>
                        </a:rPr>
                        <a:t>2.1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+mn-lt"/>
                        </a:rPr>
                        <a:t>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+mn-lt"/>
                        </a:rPr>
                        <a:t>1.7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+mn-lt"/>
                        </a:rPr>
                        <a:t>1.6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  <a:latin typeface="+mn-lt"/>
                        </a:rPr>
                        <a:t>V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1.071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1.046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1.026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0.991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0.976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0.956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0.956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0.956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0.951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0.951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0.951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0.946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0.946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1069811" y="5110062"/>
            <a:ext cx="7704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latin typeface="+mn-lt"/>
              </a:rPr>
              <a:t>Chip-wide DVFS for Intel Quad core Ivy Bridge. Not much change in voltage due to transistor threshold. </a:t>
            </a:r>
          </a:p>
        </p:txBody>
      </p:sp>
    </p:spTree>
    <p:extLst>
      <p:ext uri="{BB962C8B-B14F-4D97-AF65-F5344CB8AC3E}">
        <p14:creationId xmlns:p14="http://schemas.microsoft.com/office/powerpoint/2010/main" val="36572493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9/23/2004</a:t>
            </a:r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0"/>
            <a:ext cx="7772400" cy="584775"/>
          </a:xfrm>
        </p:spPr>
        <p:txBody>
          <a:bodyPr/>
          <a:lstStyle/>
          <a:p>
            <a:r>
              <a:rPr lang="en-US" sz="3200" dirty="0"/>
              <a:t>Compute Speedup – Amdahl’s Law</a:t>
            </a: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899592" y="908720"/>
            <a:ext cx="5149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latin typeface="Comic Sans MS" pitchFamily="66" charset="0"/>
              </a:rPr>
              <a:t>Speedup is due to enhancement(E):</a:t>
            </a:r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2895600" y="1628800"/>
            <a:ext cx="1066800" cy="304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3962400" y="1628800"/>
            <a:ext cx="1066800" cy="3048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9" name="Rectangle 11"/>
          <p:cNvSpPr>
            <a:spLocks noChangeArrowheads="1"/>
          </p:cNvSpPr>
          <p:nvPr/>
        </p:nvSpPr>
        <p:spPr bwMode="auto">
          <a:xfrm>
            <a:off x="5029200" y="1628800"/>
            <a:ext cx="1371600" cy="304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40" name="Rectangle 12"/>
          <p:cNvSpPr>
            <a:spLocks noChangeArrowheads="1"/>
          </p:cNvSpPr>
          <p:nvPr/>
        </p:nvSpPr>
        <p:spPr bwMode="auto">
          <a:xfrm>
            <a:off x="2895600" y="2162200"/>
            <a:ext cx="1066800" cy="304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41" name="Rectangle 13"/>
          <p:cNvSpPr>
            <a:spLocks noChangeArrowheads="1"/>
          </p:cNvSpPr>
          <p:nvPr/>
        </p:nvSpPr>
        <p:spPr bwMode="auto">
          <a:xfrm>
            <a:off x="3962400" y="2162200"/>
            <a:ext cx="533400" cy="3048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42" name="Rectangle 14"/>
          <p:cNvSpPr>
            <a:spLocks noChangeArrowheads="1"/>
          </p:cNvSpPr>
          <p:nvPr/>
        </p:nvSpPr>
        <p:spPr bwMode="auto">
          <a:xfrm>
            <a:off x="4495800" y="2162200"/>
            <a:ext cx="1371600" cy="304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46" name="Text Box 18"/>
          <p:cNvSpPr txBox="1">
            <a:spLocks noChangeArrowheads="1"/>
          </p:cNvSpPr>
          <p:nvPr/>
        </p:nvSpPr>
        <p:spPr bwMode="auto">
          <a:xfrm>
            <a:off x="1600200" y="1628800"/>
            <a:ext cx="12017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dirty="0" err="1">
                <a:latin typeface="Comic Sans MS" pitchFamily="66" charset="0"/>
              </a:rPr>
              <a:t>Time</a:t>
            </a:r>
            <a:r>
              <a:rPr lang="en-US" sz="1800" baseline="-25000" dirty="0" err="1">
                <a:latin typeface="Comic Sans MS" pitchFamily="66" charset="0"/>
              </a:rPr>
              <a:t>Before</a:t>
            </a:r>
            <a:endParaRPr lang="en-US" sz="1800" baseline="-25000" dirty="0">
              <a:latin typeface="Comic Sans MS" pitchFamily="66" charset="0"/>
            </a:endParaRPr>
          </a:p>
        </p:txBody>
      </p:sp>
      <p:sp>
        <p:nvSpPr>
          <p:cNvPr id="22549" name="Text Box 21"/>
          <p:cNvSpPr txBox="1">
            <a:spLocks noChangeArrowheads="1"/>
          </p:cNvSpPr>
          <p:nvPr/>
        </p:nvSpPr>
        <p:spPr bwMode="auto">
          <a:xfrm>
            <a:off x="1676400" y="2132856"/>
            <a:ext cx="1123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dirty="0" err="1">
                <a:latin typeface="Comic Sans MS" pitchFamily="66" charset="0"/>
              </a:rPr>
              <a:t>Time</a:t>
            </a:r>
            <a:r>
              <a:rPr lang="en-US" sz="1800" baseline="-25000" dirty="0" err="1">
                <a:latin typeface="Comic Sans MS" pitchFamily="66" charset="0"/>
              </a:rPr>
              <a:t>After</a:t>
            </a:r>
            <a:endParaRPr lang="en-US" sz="1800" baseline="-25000" dirty="0">
              <a:latin typeface="Comic Sans MS" pitchFamily="66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3059832" y="3717032"/>
            <a:ext cx="47525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000" dirty="0">
                <a:latin typeface="Comic Sans MS" pitchFamily="66" charset="0"/>
              </a:rPr>
              <a:t>= </a:t>
            </a:r>
            <a:r>
              <a:rPr lang="en-US" sz="2000" dirty="0" err="1">
                <a:latin typeface="Comic Sans MS" pitchFamily="66" charset="0"/>
              </a:rPr>
              <a:t>ExTime</a:t>
            </a:r>
            <a:r>
              <a:rPr lang="en-US" sz="2000" baseline="-25000" dirty="0" err="1">
                <a:latin typeface="Comic Sans MS" pitchFamily="66" charset="0"/>
              </a:rPr>
              <a:t>before</a:t>
            </a:r>
            <a:r>
              <a:rPr lang="en-US" sz="2000" dirty="0">
                <a:latin typeface="Comic Sans MS" pitchFamily="66" charset="0"/>
              </a:rPr>
              <a:t> x [(1-F) +</a:t>
            </a:r>
            <a:endParaRPr lang="en-US" sz="2000" baseline="-25000" dirty="0">
              <a:latin typeface="Comic Sans MS" pitchFamily="66" charset="0"/>
            </a:endParaRPr>
          </a:p>
        </p:txBody>
      </p:sp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6156177" y="3572738"/>
            <a:ext cx="530345" cy="770124"/>
            <a:chOff x="4644" y="1106"/>
            <a:chExt cx="464" cy="554"/>
          </a:xfrm>
        </p:grpSpPr>
        <p:sp>
          <p:nvSpPr>
            <p:cNvPr id="23" name="Text Box 6"/>
            <p:cNvSpPr txBox="1">
              <a:spLocks noChangeArrowheads="1"/>
            </p:cNvSpPr>
            <p:nvPr/>
          </p:nvSpPr>
          <p:spPr bwMode="auto">
            <a:xfrm>
              <a:off x="4644" y="1106"/>
              <a:ext cx="317" cy="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dirty="0">
                  <a:latin typeface="Comic Sans MS" pitchFamily="66" charset="0"/>
                </a:rPr>
                <a:t>F</a:t>
              </a:r>
            </a:p>
            <a:p>
              <a:r>
                <a:rPr lang="en-US" sz="2000" dirty="0">
                  <a:latin typeface="Comic Sans MS" pitchFamily="66" charset="0"/>
                </a:rPr>
                <a:t>S</a:t>
              </a:r>
            </a:p>
          </p:txBody>
        </p:sp>
        <p:sp>
          <p:nvSpPr>
            <p:cNvPr id="24" name="Line 7"/>
            <p:cNvSpPr>
              <a:spLocks noChangeShapeType="1"/>
            </p:cNvSpPr>
            <p:nvPr/>
          </p:nvSpPr>
          <p:spPr bwMode="auto">
            <a:xfrm>
              <a:off x="4707" y="1365"/>
              <a:ext cx="2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Text Box 8"/>
            <p:cNvSpPr txBox="1">
              <a:spLocks noChangeArrowheads="1"/>
            </p:cNvSpPr>
            <p:nvPr/>
          </p:nvSpPr>
          <p:spPr bwMode="auto">
            <a:xfrm>
              <a:off x="4896" y="1210"/>
              <a:ext cx="212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200" dirty="0">
                  <a:latin typeface="Comic Sans MS" pitchFamily="66" charset="0"/>
                </a:rPr>
                <a:t>]</a:t>
              </a:r>
            </a:p>
          </p:txBody>
        </p:sp>
      </p:grpSp>
      <p:sp>
        <p:nvSpPr>
          <p:cNvPr id="26" name="Rectangle 25"/>
          <p:cNvSpPr/>
          <p:nvPr/>
        </p:nvSpPr>
        <p:spPr>
          <a:xfrm>
            <a:off x="1403648" y="4437112"/>
            <a:ext cx="15536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i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Speedup(E)</a:t>
            </a:r>
          </a:p>
        </p:txBody>
      </p:sp>
      <p:sp>
        <p:nvSpPr>
          <p:cNvPr id="27" name="Text Box 9"/>
          <p:cNvSpPr txBox="1">
            <a:spLocks noChangeArrowheads="1"/>
          </p:cNvSpPr>
          <p:nvPr/>
        </p:nvSpPr>
        <p:spPr bwMode="auto">
          <a:xfrm>
            <a:off x="3059832" y="4509120"/>
            <a:ext cx="3161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dirty="0">
                <a:latin typeface="Comic Sans MS" pitchFamily="66" charset="0"/>
              </a:rPr>
              <a:t>=</a:t>
            </a:r>
          </a:p>
        </p:txBody>
      </p:sp>
      <p:sp>
        <p:nvSpPr>
          <p:cNvPr id="28" name="Rectangle 11"/>
          <p:cNvSpPr>
            <a:spLocks noChangeArrowheads="1"/>
          </p:cNvSpPr>
          <p:nvPr/>
        </p:nvSpPr>
        <p:spPr bwMode="auto">
          <a:xfrm>
            <a:off x="3491880" y="4149080"/>
            <a:ext cx="1627369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000" dirty="0" err="1">
                <a:latin typeface="Comic Sans MS" pitchFamily="66" charset="0"/>
              </a:rPr>
              <a:t>ExTime</a:t>
            </a:r>
            <a:r>
              <a:rPr lang="en-US" sz="2000" baseline="-25000" dirty="0" err="1">
                <a:latin typeface="Comic Sans MS" pitchFamily="66" charset="0"/>
              </a:rPr>
              <a:t>before</a:t>
            </a:r>
            <a:endParaRPr lang="en-US" sz="2000" dirty="0">
              <a:latin typeface="Comic Sans MS" pitchFamily="66" charset="0"/>
            </a:endParaRPr>
          </a:p>
          <a:p>
            <a:pPr algn="ctr"/>
            <a:endParaRPr lang="en-US" sz="2000" dirty="0">
              <a:latin typeface="Comic Sans MS" pitchFamily="66" charset="0"/>
            </a:endParaRPr>
          </a:p>
          <a:p>
            <a:pPr algn="ctr"/>
            <a:r>
              <a:rPr lang="en-US" sz="2000" dirty="0" err="1">
                <a:latin typeface="Comic Sans MS" pitchFamily="66" charset="0"/>
              </a:rPr>
              <a:t>ExTime</a:t>
            </a:r>
            <a:r>
              <a:rPr lang="en-US" sz="2000" baseline="-25000" dirty="0" err="1">
                <a:latin typeface="Comic Sans MS" pitchFamily="66" charset="0"/>
              </a:rPr>
              <a:t>after</a:t>
            </a:r>
            <a:endParaRPr lang="en-US" sz="2000" baseline="-25000" dirty="0">
              <a:latin typeface="Comic Sans MS" pitchFamily="66" charset="0"/>
            </a:endParaRPr>
          </a:p>
        </p:txBody>
      </p:sp>
      <p:sp>
        <p:nvSpPr>
          <p:cNvPr id="29" name="Line 12"/>
          <p:cNvSpPr>
            <a:spLocks noChangeShapeType="1"/>
          </p:cNvSpPr>
          <p:nvPr/>
        </p:nvSpPr>
        <p:spPr bwMode="auto">
          <a:xfrm>
            <a:off x="3491880" y="4725144"/>
            <a:ext cx="1677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2000" dirty="0"/>
          </a:p>
        </p:txBody>
      </p:sp>
      <p:sp>
        <p:nvSpPr>
          <p:cNvPr id="30" name="Text Box 14"/>
          <p:cNvSpPr txBox="1">
            <a:spLocks noChangeArrowheads="1"/>
          </p:cNvSpPr>
          <p:nvPr/>
        </p:nvSpPr>
        <p:spPr bwMode="auto">
          <a:xfrm>
            <a:off x="5508104" y="4509120"/>
            <a:ext cx="3161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dirty="0">
                <a:latin typeface="Comic Sans MS" pitchFamily="66" charset="0"/>
              </a:rPr>
              <a:t>=</a:t>
            </a:r>
          </a:p>
        </p:txBody>
      </p:sp>
      <p:sp>
        <p:nvSpPr>
          <p:cNvPr id="31" name="Text Box 16"/>
          <p:cNvSpPr txBox="1">
            <a:spLocks noChangeArrowheads="1"/>
          </p:cNvSpPr>
          <p:nvPr/>
        </p:nvSpPr>
        <p:spPr bwMode="auto">
          <a:xfrm>
            <a:off x="6372200" y="4149080"/>
            <a:ext cx="3190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000" dirty="0">
                <a:latin typeface="Comic Sans MS" pitchFamily="66" charset="0"/>
              </a:rPr>
              <a:t>1</a:t>
            </a:r>
          </a:p>
        </p:txBody>
      </p:sp>
      <p:sp>
        <p:nvSpPr>
          <p:cNvPr id="32" name="Line 15"/>
          <p:cNvSpPr>
            <a:spLocks noChangeShapeType="1"/>
          </p:cNvSpPr>
          <p:nvPr/>
        </p:nvSpPr>
        <p:spPr bwMode="auto">
          <a:xfrm>
            <a:off x="5796136" y="4653136"/>
            <a:ext cx="2286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2000" dirty="0"/>
          </a:p>
        </p:txBody>
      </p:sp>
      <p:grpSp>
        <p:nvGrpSpPr>
          <p:cNvPr id="3" name="Group 23"/>
          <p:cNvGrpSpPr>
            <a:grpSpLocks/>
          </p:cNvGrpSpPr>
          <p:nvPr/>
        </p:nvGrpSpPr>
        <p:grpSpPr bwMode="auto">
          <a:xfrm>
            <a:off x="5940152" y="4797152"/>
            <a:ext cx="1889125" cy="769938"/>
            <a:chOff x="3536" y="2969"/>
            <a:chExt cx="1190" cy="485"/>
          </a:xfrm>
        </p:grpSpPr>
        <p:sp>
          <p:nvSpPr>
            <p:cNvPr id="34" name="Text Box 19"/>
            <p:cNvSpPr txBox="1">
              <a:spLocks noChangeArrowheads="1"/>
            </p:cNvSpPr>
            <p:nvPr/>
          </p:nvSpPr>
          <p:spPr bwMode="auto">
            <a:xfrm>
              <a:off x="4320" y="2969"/>
              <a:ext cx="228" cy="4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>
                  <a:latin typeface="Comic Sans MS" pitchFamily="66" charset="0"/>
                </a:rPr>
                <a:t>F</a:t>
              </a:r>
            </a:p>
            <a:p>
              <a:r>
                <a:rPr lang="en-US" sz="2000">
                  <a:latin typeface="Comic Sans MS" pitchFamily="66" charset="0"/>
                </a:rPr>
                <a:t>S</a:t>
              </a:r>
            </a:p>
          </p:txBody>
        </p:sp>
        <p:sp>
          <p:nvSpPr>
            <p:cNvPr id="35" name="Line 20"/>
            <p:cNvSpPr>
              <a:spLocks noChangeShapeType="1"/>
            </p:cNvSpPr>
            <p:nvPr/>
          </p:nvSpPr>
          <p:spPr bwMode="auto">
            <a:xfrm>
              <a:off x="4329" y="3226"/>
              <a:ext cx="2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36" name="Text Box 21"/>
            <p:cNvSpPr txBox="1">
              <a:spLocks noChangeArrowheads="1"/>
            </p:cNvSpPr>
            <p:nvPr/>
          </p:nvSpPr>
          <p:spPr bwMode="auto">
            <a:xfrm>
              <a:off x="4549" y="3023"/>
              <a:ext cx="177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>
                  <a:latin typeface="Comic Sans MS" pitchFamily="66" charset="0"/>
                </a:rPr>
                <a:t>]</a:t>
              </a:r>
            </a:p>
          </p:txBody>
        </p:sp>
        <p:sp>
          <p:nvSpPr>
            <p:cNvPr id="37" name="Rectangle 22"/>
            <p:cNvSpPr>
              <a:spLocks noChangeArrowheads="1"/>
            </p:cNvSpPr>
            <p:nvPr/>
          </p:nvSpPr>
          <p:spPr bwMode="auto">
            <a:xfrm>
              <a:off x="3536" y="3024"/>
              <a:ext cx="661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dirty="0">
                  <a:latin typeface="Comic Sans MS" pitchFamily="66" charset="0"/>
                </a:rPr>
                <a:t>[(1-F) +</a:t>
              </a: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899592" y="2708920"/>
            <a:ext cx="74888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omic Sans MS" pitchFamily="66" charset="0"/>
              </a:rPr>
              <a:t>Let F be the fraction where enhancement is applied =&gt; Also, called parallel fraction and (1-F) as the serial fraction. S is the number of processors</a:t>
            </a:r>
          </a:p>
        </p:txBody>
      </p:sp>
      <p:sp>
        <p:nvSpPr>
          <p:cNvPr id="40" name="Rectangle 3"/>
          <p:cNvSpPr>
            <a:spLocks noChangeArrowheads="1"/>
          </p:cNvSpPr>
          <p:nvPr/>
        </p:nvSpPr>
        <p:spPr bwMode="auto">
          <a:xfrm>
            <a:off x="755576" y="3717032"/>
            <a:ext cx="240161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i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Execution </a:t>
            </a:r>
            <a:r>
              <a:rPr lang="en-US" sz="2000" i="1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time</a:t>
            </a:r>
            <a:r>
              <a:rPr lang="en-US" sz="2000" i="1" baseline="-250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after</a:t>
            </a:r>
            <a:endParaRPr lang="en-US" sz="2000" i="1" baseline="-25000" dirty="0">
              <a:solidFill>
                <a:srgbClr val="99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987824" y="1700808"/>
            <a:ext cx="720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Serial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148064" y="1700808"/>
            <a:ext cx="720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Serial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139952" y="1700808"/>
            <a:ext cx="720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Parallel F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827584" y="5517232"/>
            <a:ext cx="720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rgbClr val="FF0000"/>
                </a:solidFill>
                <a:latin typeface="+mn-lt"/>
              </a:rPr>
              <a:t>When S -&gt; infinity, E = 1/(1-F), If F is 10%, the maximum speed up is 1.1 for large S</a:t>
            </a:r>
          </a:p>
        </p:txBody>
      </p:sp>
    </p:spTree>
    <p:extLst>
      <p:ext uri="{BB962C8B-B14F-4D97-AF65-F5344CB8AC3E}">
        <p14:creationId xmlns:p14="http://schemas.microsoft.com/office/powerpoint/2010/main" val="7463914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Copyright © 2012, Elsevier Inc. All rights reserved.</a:t>
            </a:r>
            <a:endParaRPr lang="en-AU" dirty="0"/>
          </a:p>
        </p:txBody>
      </p:sp>
      <p:sp>
        <p:nvSpPr>
          <p:cNvPr id="242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Static Power</a:t>
            </a:r>
            <a:endParaRPr lang="en-AU" dirty="0"/>
          </a:p>
        </p:txBody>
      </p:sp>
      <p:sp>
        <p:nvSpPr>
          <p:cNvPr id="242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24482" y="908720"/>
            <a:ext cx="8270875" cy="51117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/>
              <a:t>Static power consumption</a:t>
            </a:r>
          </a:p>
          <a:p>
            <a:pPr lvl="1">
              <a:lnSpc>
                <a:spcPct val="90000"/>
              </a:lnSpc>
            </a:pPr>
            <a:r>
              <a:rPr lang="en-US" sz="2400" dirty="0" err="1"/>
              <a:t>Current</a:t>
            </a:r>
            <a:r>
              <a:rPr lang="en-US" sz="2000" baseline="-25000" dirty="0" err="1"/>
              <a:t>static</a:t>
            </a:r>
            <a:r>
              <a:rPr lang="en-US" dirty="0"/>
              <a:t> </a:t>
            </a:r>
            <a:r>
              <a:rPr lang="en-US" sz="2400" dirty="0"/>
              <a:t>x Voltage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Scales with number of transistors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To reduce:  DVS (</a:t>
            </a:r>
            <a:r>
              <a:rPr lang="en-US" sz="1600" dirty="0"/>
              <a:t>limited by threshold voltage for transistors</a:t>
            </a:r>
            <a:r>
              <a:rPr lang="en-US" sz="2400" dirty="0"/>
              <a:t>) and power gating</a:t>
            </a:r>
          </a:p>
          <a:p>
            <a:pPr lvl="1">
              <a:lnSpc>
                <a:spcPct val="90000"/>
              </a:lnSpc>
            </a:pPr>
            <a:endParaRPr lang="en-US" dirty="0"/>
          </a:p>
        </p:txBody>
      </p:sp>
      <p:sp>
        <p:nvSpPr>
          <p:cNvPr id="242693" name="Text Box 5"/>
          <p:cNvSpPr txBox="1">
            <a:spLocks noChangeArrowheads="1"/>
          </p:cNvSpPr>
          <p:nvPr/>
        </p:nvSpPr>
        <p:spPr bwMode="auto">
          <a:xfrm rot="5400000">
            <a:off x="7409358" y="1365311"/>
            <a:ext cx="3099951" cy="36933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en-US" sz="1800" dirty="0">
                <a:solidFill>
                  <a:srgbClr val="0066FF"/>
                </a:solidFill>
                <a:latin typeface="Arial" charset="0"/>
              </a:rPr>
              <a:t>Trends in Power and Energy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787" y="2978028"/>
            <a:ext cx="2592288" cy="2788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3859" y="2715927"/>
            <a:ext cx="3545167" cy="2881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2299360" y="5597425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000" b="1" dirty="0">
                <a:latin typeface="+mn-lt"/>
              </a:rPr>
              <a:t>Figure 2: Power gating overview</a:t>
            </a:r>
          </a:p>
        </p:txBody>
      </p:sp>
    </p:spTree>
    <p:extLst>
      <p:ext uri="{BB962C8B-B14F-4D97-AF65-F5344CB8AC3E}">
        <p14:creationId xmlns:p14="http://schemas.microsoft.com/office/powerpoint/2010/main" val="655632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15142" y="116632"/>
            <a:ext cx="8156575" cy="1200329"/>
          </a:xfrm>
        </p:spPr>
        <p:txBody>
          <a:bodyPr/>
          <a:lstStyle/>
          <a:p>
            <a:pPr algn="ctr"/>
            <a:r>
              <a:rPr lang="en-US" altLang="en-US" sz="3600" dirty="0">
                <a:solidFill>
                  <a:srgbClr val="0070C0"/>
                </a:solidFill>
              </a:rPr>
              <a:t>CPU C-States for an Intel </a:t>
            </a:r>
            <a:r>
              <a:rPr lang="en-US" altLang="en-US" sz="3600" dirty="0" err="1">
                <a:solidFill>
                  <a:srgbClr val="0070C0"/>
                </a:solidFill>
              </a:rPr>
              <a:t>Quadcore</a:t>
            </a:r>
            <a:r>
              <a:rPr lang="en-US" altLang="en-US" sz="3600" dirty="0">
                <a:solidFill>
                  <a:srgbClr val="0070C0"/>
                </a:solidFill>
              </a:rPr>
              <a:t> Processor </a:t>
            </a:r>
          </a:p>
        </p:txBody>
      </p:sp>
      <p:sp>
        <p:nvSpPr>
          <p:cNvPr id="97" name="Content Placeholder 2"/>
          <p:cNvSpPr>
            <a:spLocks noGrp="1"/>
          </p:cNvSpPr>
          <p:nvPr>
            <p:ph idx="1"/>
          </p:nvPr>
        </p:nvSpPr>
        <p:spPr>
          <a:xfrm>
            <a:off x="415142" y="1359768"/>
            <a:ext cx="8156575" cy="4343400"/>
          </a:xfrm>
        </p:spPr>
        <p:txBody>
          <a:bodyPr>
            <a:noAutofit/>
          </a:bodyPr>
          <a:lstStyle/>
          <a:p>
            <a:pPr marL="457200" indent="-457200">
              <a:buFont typeface="Wingdings" pitchFamily="2" charset="2"/>
              <a:buChar char="l"/>
              <a:defRPr/>
            </a:pPr>
            <a:r>
              <a:rPr lang="en-US" sz="2400" dirty="0"/>
              <a:t>Cutting down the power consumption during the through per-core sleep states (C-states).</a:t>
            </a:r>
          </a:p>
          <a:p>
            <a:pPr marL="857250" lvl="1" indent="-457200">
              <a:buFont typeface="Arial" pitchFamily="34" charset="0"/>
              <a:buChar char="‒"/>
              <a:defRPr/>
            </a:pPr>
            <a:r>
              <a:rPr lang="en-US" altLang="zh-TW" sz="2000" dirty="0"/>
              <a:t>C1: partly clock gating</a:t>
            </a:r>
          </a:p>
          <a:p>
            <a:pPr marL="857250" lvl="1" indent="-457200">
              <a:buFont typeface="Arial" pitchFamily="34" charset="0"/>
              <a:buChar char="‒"/>
              <a:defRPr/>
            </a:pPr>
            <a:r>
              <a:rPr lang="en-US" altLang="zh-TW" sz="2000" dirty="0"/>
              <a:t>C3: full clock gating</a:t>
            </a:r>
          </a:p>
          <a:p>
            <a:pPr marL="857250" lvl="1" indent="-457200">
              <a:buFont typeface="Arial" pitchFamily="34" charset="0"/>
              <a:buChar char="‒"/>
              <a:defRPr/>
            </a:pPr>
            <a:r>
              <a:rPr lang="en-US" altLang="zh-TW" sz="2000" dirty="0"/>
              <a:t>C6: power gating</a:t>
            </a:r>
          </a:p>
          <a:p>
            <a:r>
              <a:rPr lang="en-US" altLang="zh-TW" sz="2400" dirty="0"/>
              <a:t>EBT: Energy Break-even Time - </a:t>
            </a:r>
            <a:r>
              <a:rPr lang="en-US" sz="2000" dirty="0"/>
              <a:t>minimum inactivity time required to compensate the cost of state switching</a:t>
            </a:r>
            <a:endParaRPr lang="en-US" altLang="zh-TW" sz="2000" dirty="0"/>
          </a:p>
          <a:p>
            <a:pPr marL="0" indent="0">
              <a:buNone/>
              <a:defRPr/>
            </a:pPr>
            <a:endParaRPr lang="en-US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4156513"/>
            <a:ext cx="487206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599290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/>
              <a:t>Copyright © 2012, Elsevier Inc. All rights reserved.</a:t>
            </a:r>
            <a:endParaRPr lang="en-AU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3720635"/>
              </p:ext>
            </p:extLst>
          </p:nvPr>
        </p:nvGraphicFramePr>
        <p:xfrm>
          <a:off x="395536" y="830055"/>
          <a:ext cx="4175328" cy="48620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20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89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017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Mode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Name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What it does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CPUs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781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C0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Operating State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CPU fully turned on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All CPUs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911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C1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Halt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Stops CPU main internal clocks via software; bus interface unit and APIC are kept running at full speed.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486DX4 and above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6409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C1E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Enhanced Halt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Stops CPU main internal clocks via software and reduces CPU voltage; bus interface unit and APIC are kept running at full speed.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All socket LGA775 CPUs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739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C1E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—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Stops all CPU internal clocks.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</a:rPr>
                        <a:t>Turion</a:t>
                      </a:r>
                      <a:r>
                        <a:rPr lang="en-US" sz="900" dirty="0">
                          <a:effectLst/>
                        </a:rPr>
                        <a:t> 64, 65-nm Athlon X2 and Phenom CPUs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2673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C2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Stop Grant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Stops CPU main internal clocks via hardware; bus interface unit and APIC are kept running at full speed.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486DX4 and above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569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C2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Stop Clock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Stops CPU internal and external clocks via hardware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Only 486DX4, Pentium, Pentium MMX, K5, K6, K6-2, K6-III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5518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C2E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Extended Stop Grant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Stops CPU main internal clocks via hardware and reduces CPU voltage; bus interface unit and APIC are kept running at full speed.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Core 2 Duo and above (Intel only)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619672" y="188640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0070C0"/>
                </a:solidFill>
              </a:rPr>
              <a:t>CPU-C States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9305626"/>
              </p:ext>
            </p:extLst>
          </p:nvPr>
        </p:nvGraphicFramePr>
        <p:xfrm>
          <a:off x="4788024" y="834971"/>
          <a:ext cx="3600399" cy="47747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60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40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01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01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7149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C3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Sleep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Stops all CPU internal clocks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Pentium II, Athlon and above, but not on Core 2 Duo E4000 and E6000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834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C3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Deep Sleep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Stops all CPU internal and external clocks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Pentium II and above, but not on Core 2 Duo E4000 and E6000; Turion 64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016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C3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AltVID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Stops all CPU internal clocks and reduces CPU voltage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AMD Turion 64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6834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C4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Deeper Sleep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Reduces CPU voltage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Pentium M and above, but not on Core 2 Duo E4000 and E6000 series; AMD </a:t>
                      </a:r>
                      <a:r>
                        <a:rPr lang="en-US" sz="900" dirty="0" err="1">
                          <a:effectLst/>
                        </a:rPr>
                        <a:t>Turion</a:t>
                      </a:r>
                      <a:r>
                        <a:rPr lang="en-US" sz="900" dirty="0">
                          <a:effectLst/>
                        </a:rPr>
                        <a:t> 64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799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C4E/C5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Enhanced Deeper Sleep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Reduces CPU voltage even more and turns off the memory cache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Core Solo, Core Duo and 45-nm mobile Core 2 Duo only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6834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C6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Deep Power Down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Reduces the CPU internal voltage to any value, including 0 V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45-nm mobile Core 2 Duo only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43411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/>
              <a:t>Copyright © 2012, Elsevier Inc. All rights reserved.</a:t>
            </a:r>
            <a:endParaRPr lang="en-AU" dirty="0"/>
          </a:p>
        </p:txBody>
      </p:sp>
      <p:sp>
        <p:nvSpPr>
          <p:cNvPr id="3" name="TextBox 2"/>
          <p:cNvSpPr txBox="1"/>
          <p:nvPr/>
        </p:nvSpPr>
        <p:spPr>
          <a:xfrm>
            <a:off x="2051720" y="118535"/>
            <a:ext cx="4680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  <a:latin typeface="+mn-lt"/>
              </a:rPr>
              <a:t>EXAMPLE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3528" y="1048380"/>
            <a:ext cx="8136904" cy="2505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+mn-lt"/>
              </a:rPr>
              <a:t>You are designing a system for a real-time application in which a deadline of 500 micro secs must be met. You find that your system can execute the necessary code in 300 micro secs. </a:t>
            </a:r>
          </a:p>
          <a:p>
            <a:pPr marL="342900" indent="-342900">
              <a:buFont typeface="Wingdings" pitchFamily="2" charset="2"/>
              <a:buAutoNum type="alphaLcParenBoth"/>
            </a:pPr>
            <a:r>
              <a:rPr lang="en-US" sz="1600" dirty="0">
                <a:latin typeface="+mn-lt"/>
              </a:rPr>
              <a:t>How much energy do you save through CPU C-states C1, C2 and C3?</a:t>
            </a:r>
          </a:p>
          <a:p>
            <a:pPr marL="342900" indent="-342900">
              <a:buAutoNum type="alphaLcParenBoth"/>
            </a:pPr>
            <a:r>
              <a:rPr lang="en-US" sz="1600" dirty="0">
                <a:latin typeface="+mn-lt"/>
              </a:rPr>
              <a:t>1. How much CPU frequency can you reduce </a:t>
            </a:r>
            <a:r>
              <a:rPr lang="en-US" sz="1600" dirty="0" err="1">
                <a:latin typeface="+mn-lt"/>
              </a:rPr>
              <a:t>theoritically</a:t>
            </a:r>
            <a:r>
              <a:rPr lang="en-US" sz="1600" dirty="0">
                <a:latin typeface="+mn-lt"/>
              </a:rPr>
              <a:t> to save power but not miss the deadline? How much is the energy saving, if any? </a:t>
            </a:r>
          </a:p>
          <a:p>
            <a:r>
              <a:rPr lang="en-US" sz="1600" dirty="0">
                <a:latin typeface="+mn-lt"/>
              </a:rPr>
              <a:t>      2. Answer considering the DVFS table, given by earlier, by the manufacturer.</a:t>
            </a:r>
          </a:p>
          <a:p>
            <a:pPr marL="342900" indent="-342900">
              <a:buAutoNum type="alphaLcParenBoth"/>
            </a:pPr>
            <a:r>
              <a:rPr lang="en-US" sz="1600" dirty="0">
                <a:latin typeface="+mn-lt"/>
              </a:rPr>
              <a:t>Instead of DVFS, you can put the CPU to sleep. Taking into account the transition overhead, how much time it can sleep and how much is the energy saving?</a:t>
            </a:r>
          </a:p>
        </p:txBody>
      </p:sp>
    </p:spTree>
    <p:extLst>
      <p:ext uri="{BB962C8B-B14F-4D97-AF65-F5344CB8AC3E}">
        <p14:creationId xmlns:p14="http://schemas.microsoft.com/office/powerpoint/2010/main" val="37888748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/>
              <a:t>Copyright © 2012, Elsevier Inc. All rights reserved.</a:t>
            </a:r>
            <a:endParaRPr lang="en-A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412776"/>
            <a:ext cx="7349703" cy="369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99592" y="116632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  <a:latin typeface="+mn-lt"/>
              </a:rPr>
              <a:t>ARM </a:t>
            </a:r>
            <a:r>
              <a:rPr lang="en-US" b="1" dirty="0" err="1">
                <a:solidFill>
                  <a:srgbClr val="0070C0"/>
                </a:solidFill>
                <a:latin typeface="+mn-lt"/>
              </a:rPr>
              <a:t>big.LITTLE</a:t>
            </a:r>
            <a:r>
              <a:rPr lang="en-US" b="1" dirty="0">
                <a:solidFill>
                  <a:srgbClr val="0070C0"/>
                </a:solidFill>
                <a:latin typeface="+mn-lt"/>
              </a:rPr>
              <a:t> ARCHITECTURE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843808" y="5301208"/>
            <a:ext cx="4104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+mn-lt"/>
              </a:rPr>
              <a:t>Used in Samsung Phones</a:t>
            </a:r>
          </a:p>
        </p:txBody>
      </p:sp>
    </p:spTree>
    <p:extLst>
      <p:ext uri="{BB962C8B-B14F-4D97-AF65-F5344CB8AC3E}">
        <p14:creationId xmlns:p14="http://schemas.microsoft.com/office/powerpoint/2010/main" val="367012827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/>
              <a:t>Copyright © 2012, Elsevier Inc. All rights reserved.</a:t>
            </a:r>
            <a:endParaRPr lang="en-A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640" y="1556792"/>
            <a:ext cx="4104456" cy="2686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179512" y="4365104"/>
            <a:ext cx="396044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latin typeface="+mn-lt"/>
              </a:rPr>
              <a:t>Figure 4 Cortex-A15-Cortex-A7 DVFS Curves </a:t>
            </a:r>
            <a:endParaRPr lang="en-US" sz="1400" dirty="0">
              <a:latin typeface="+mn-lt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916832"/>
            <a:ext cx="4730386" cy="2088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4860032" y="4211215"/>
            <a:ext cx="33199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latin typeface="+mn-lt"/>
              </a:rPr>
              <a:t>Figure 5: Tracking the load of a task </a:t>
            </a:r>
            <a:endParaRPr lang="en-US" sz="1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468873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9/23/2004</a:t>
            </a:r>
          </a:p>
        </p:txBody>
      </p:sp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-168498"/>
            <a:ext cx="8281987" cy="1077218"/>
          </a:xfrm>
        </p:spPr>
        <p:txBody>
          <a:bodyPr/>
          <a:lstStyle/>
          <a:p>
            <a:pPr algn="ctr"/>
            <a:r>
              <a:rPr lang="en-US" sz="3200" dirty="0"/>
              <a:t>Acceleration/Improvement </a:t>
            </a:r>
            <a:br>
              <a:rPr lang="en-US" sz="3200" dirty="0"/>
            </a:br>
            <a:r>
              <a:rPr lang="en-US" sz="3200" dirty="0"/>
              <a:t>Amdahl’s Law – An Example</a:t>
            </a: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755576" y="908720"/>
            <a:ext cx="78486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 dirty="0">
                <a:latin typeface="Comic Sans MS" pitchFamily="66" charset="0"/>
              </a:rPr>
              <a:t>Q: Floating point instructions improved to run 2X; </a:t>
            </a:r>
          </a:p>
          <a:p>
            <a:r>
              <a:rPr lang="en-US" sz="2000" dirty="0">
                <a:latin typeface="Comic Sans MS" pitchFamily="66" charset="0"/>
              </a:rPr>
              <a:t>but only 10% of execution time are FP ops. What is the execution time and speedup after improvement?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1979712" y="1988840"/>
            <a:ext cx="157126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dirty="0">
                <a:latin typeface="Comic Sans MS" pitchFamily="66" charset="0"/>
              </a:rPr>
              <a:t>F = 0.1, S = 2</a:t>
            </a: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899592" y="2348880"/>
            <a:ext cx="711284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dirty="0" err="1">
                <a:latin typeface="Comic Sans MS" pitchFamily="66" charset="0"/>
              </a:rPr>
              <a:t>ExTime</a:t>
            </a:r>
            <a:r>
              <a:rPr lang="en-US" sz="1800" baseline="-25000" dirty="0" err="1">
                <a:latin typeface="Comic Sans MS" pitchFamily="66" charset="0"/>
              </a:rPr>
              <a:t>after</a:t>
            </a:r>
            <a:r>
              <a:rPr lang="en-US" sz="1800" dirty="0">
                <a:latin typeface="Comic Sans MS" pitchFamily="66" charset="0"/>
              </a:rPr>
              <a:t> = </a:t>
            </a:r>
            <a:r>
              <a:rPr lang="en-US" sz="1800" dirty="0" err="1">
                <a:latin typeface="Comic Sans MS" pitchFamily="66" charset="0"/>
              </a:rPr>
              <a:t>ExTime</a:t>
            </a:r>
            <a:r>
              <a:rPr lang="en-US" sz="1800" baseline="-25000" dirty="0" err="1">
                <a:latin typeface="Comic Sans MS" pitchFamily="66" charset="0"/>
              </a:rPr>
              <a:t>before</a:t>
            </a:r>
            <a:r>
              <a:rPr lang="en-US" sz="1800" dirty="0">
                <a:latin typeface="Comic Sans MS" pitchFamily="66" charset="0"/>
              </a:rPr>
              <a:t> x [ (1-0.1) + 0.1/2 ] = 0.95 </a:t>
            </a:r>
            <a:r>
              <a:rPr lang="en-US" sz="1800" dirty="0" err="1">
                <a:latin typeface="Comic Sans MS" pitchFamily="66" charset="0"/>
              </a:rPr>
              <a:t>ExTime</a:t>
            </a:r>
            <a:r>
              <a:rPr lang="en-US" sz="1800" baseline="-25000" dirty="0" err="1">
                <a:latin typeface="Comic Sans MS" pitchFamily="66" charset="0"/>
              </a:rPr>
              <a:t>before</a:t>
            </a:r>
            <a:endParaRPr lang="en-US" sz="1800" baseline="-25000" dirty="0">
              <a:latin typeface="Comic Sans MS" pitchFamily="66" charset="0"/>
            </a:endParaRP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539552" y="3140968"/>
            <a:ext cx="12875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dirty="0">
                <a:latin typeface="Comic Sans MS" pitchFamily="66" charset="0"/>
              </a:rPr>
              <a:t>Speedup =</a:t>
            </a:r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1907704" y="2852936"/>
            <a:ext cx="1905000" cy="1055688"/>
            <a:chOff x="1824" y="3158"/>
            <a:chExt cx="1200" cy="665"/>
          </a:xfrm>
        </p:grpSpPr>
        <p:sp>
          <p:nvSpPr>
            <p:cNvPr id="24584" name="Rectangle 8"/>
            <p:cNvSpPr>
              <a:spLocks noChangeArrowheads="1"/>
            </p:cNvSpPr>
            <p:nvPr/>
          </p:nvSpPr>
          <p:spPr bwMode="auto">
            <a:xfrm>
              <a:off x="1957" y="3158"/>
              <a:ext cx="936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800" dirty="0" err="1">
                  <a:latin typeface="Comic Sans MS" pitchFamily="66" charset="0"/>
                </a:rPr>
                <a:t>ExTime</a:t>
              </a:r>
              <a:r>
                <a:rPr lang="en-US" sz="1800" baseline="-25000" dirty="0" err="1">
                  <a:latin typeface="Comic Sans MS" pitchFamily="66" charset="0"/>
                </a:rPr>
                <a:t>before</a:t>
              </a:r>
              <a:endParaRPr lang="en-US" sz="1800" baseline="-25000" dirty="0">
                <a:latin typeface="Comic Sans MS" pitchFamily="66" charset="0"/>
              </a:endParaRPr>
            </a:p>
          </p:txBody>
        </p:sp>
        <p:sp>
          <p:nvSpPr>
            <p:cNvPr id="24585" name="Rectangle 9"/>
            <p:cNvSpPr>
              <a:spLocks noChangeArrowheads="1"/>
            </p:cNvSpPr>
            <p:nvPr/>
          </p:nvSpPr>
          <p:spPr bwMode="auto">
            <a:xfrm>
              <a:off x="1995" y="3590"/>
              <a:ext cx="870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800" dirty="0" err="1">
                  <a:latin typeface="Comic Sans MS" pitchFamily="66" charset="0"/>
                </a:rPr>
                <a:t>ExTime</a:t>
              </a:r>
              <a:r>
                <a:rPr lang="en-US" sz="1800" baseline="-25000" dirty="0" err="1">
                  <a:latin typeface="Comic Sans MS" pitchFamily="66" charset="0"/>
                </a:rPr>
                <a:t>after</a:t>
              </a:r>
              <a:endParaRPr lang="en-US" sz="1800" baseline="-25000" dirty="0">
                <a:latin typeface="Comic Sans MS" pitchFamily="66" charset="0"/>
              </a:endParaRPr>
            </a:p>
          </p:txBody>
        </p:sp>
        <p:sp>
          <p:nvSpPr>
            <p:cNvPr id="24586" name="Line 10"/>
            <p:cNvSpPr>
              <a:spLocks noChangeShapeType="1"/>
            </p:cNvSpPr>
            <p:nvPr/>
          </p:nvSpPr>
          <p:spPr bwMode="auto">
            <a:xfrm>
              <a:off x="1824" y="3504"/>
              <a:ext cx="12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1619672" y="4149080"/>
            <a:ext cx="312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dirty="0">
                <a:latin typeface="Comic Sans MS" pitchFamily="66" charset="0"/>
              </a:rPr>
              <a:t>=</a:t>
            </a:r>
          </a:p>
        </p:txBody>
      </p: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1979712" y="3933056"/>
            <a:ext cx="762000" cy="1071563"/>
            <a:chOff x="3264" y="3227"/>
            <a:chExt cx="480" cy="675"/>
          </a:xfrm>
        </p:grpSpPr>
        <p:sp>
          <p:nvSpPr>
            <p:cNvPr id="24589" name="Text Box 13"/>
            <p:cNvSpPr txBox="1">
              <a:spLocks noChangeArrowheads="1"/>
            </p:cNvSpPr>
            <p:nvPr/>
          </p:nvSpPr>
          <p:spPr bwMode="auto">
            <a:xfrm>
              <a:off x="3317" y="3227"/>
              <a:ext cx="419" cy="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800" dirty="0">
                  <a:latin typeface="Comic Sans MS" pitchFamily="66" charset="0"/>
                </a:rPr>
                <a:t>1</a:t>
              </a:r>
            </a:p>
            <a:p>
              <a:pPr algn="ctr"/>
              <a:endParaRPr lang="en-US" sz="2000" dirty="0">
                <a:latin typeface="Comic Sans MS" pitchFamily="66" charset="0"/>
              </a:endParaRPr>
            </a:p>
            <a:p>
              <a:pPr algn="ctr"/>
              <a:r>
                <a:rPr lang="en-US" sz="1800" dirty="0">
                  <a:latin typeface="Comic Sans MS" pitchFamily="66" charset="0"/>
                </a:rPr>
                <a:t>0.95</a:t>
              </a:r>
            </a:p>
          </p:txBody>
        </p:sp>
        <p:sp>
          <p:nvSpPr>
            <p:cNvPr id="24590" name="Line 14"/>
            <p:cNvSpPr>
              <a:spLocks noChangeShapeType="1"/>
            </p:cNvSpPr>
            <p:nvPr/>
          </p:nvSpPr>
          <p:spPr bwMode="auto">
            <a:xfrm>
              <a:off x="3264" y="3504"/>
              <a:ext cx="48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4592" name="Text Box 16"/>
          <p:cNvSpPr txBox="1">
            <a:spLocks noChangeArrowheads="1"/>
          </p:cNvSpPr>
          <p:nvPr/>
        </p:nvSpPr>
        <p:spPr bwMode="auto">
          <a:xfrm>
            <a:off x="2915816" y="4149080"/>
            <a:ext cx="95571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dirty="0">
                <a:latin typeface="Comic Sans MS" pitchFamily="66" charset="0"/>
              </a:rPr>
              <a:t>= 1.053</a:t>
            </a:r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2852936"/>
            <a:ext cx="36195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810365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Copyright © 2012, Elsevier Inc. All rights reserved.</a:t>
            </a:r>
            <a:endParaRPr lang="en-AU" dirty="0"/>
          </a:p>
        </p:txBody>
      </p:sp>
      <p:sp>
        <p:nvSpPr>
          <p:cNvPr id="242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Transistors and Wires</a:t>
            </a:r>
            <a:endParaRPr lang="en-AU" dirty="0"/>
          </a:p>
        </p:txBody>
      </p:sp>
      <p:sp>
        <p:nvSpPr>
          <p:cNvPr id="242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908720"/>
            <a:ext cx="8270875" cy="51117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Feature size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Minimum size of transistor or wire in x or y dimension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10 microns (micro meter) in 1971 to .          032 microns (32 nm)  in 2011. Now 22 nm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Transistor performance scales linearly</a:t>
            </a:r>
          </a:p>
          <a:p>
            <a:pPr lvl="2">
              <a:lnSpc>
                <a:spcPct val="90000"/>
              </a:lnSpc>
            </a:pPr>
            <a:r>
              <a:rPr lang="en-US" dirty="0"/>
              <a:t>Wire delay does not improve with feature size!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Integration density scales </a:t>
            </a:r>
            <a:r>
              <a:rPr lang="en-US" dirty="0" err="1"/>
              <a:t>quadratically</a:t>
            </a:r>
            <a:endParaRPr lang="en-US" dirty="0"/>
          </a:p>
          <a:p>
            <a:pPr lvl="1">
              <a:lnSpc>
                <a:spcPct val="90000"/>
              </a:lnSpc>
            </a:pPr>
            <a:r>
              <a:rPr lang="en-US" dirty="0">
                <a:solidFill>
                  <a:srgbClr val="FF0000"/>
                </a:solidFill>
              </a:rPr>
              <a:t>Moore’s Law: Number of transistors doubles every one and half years </a:t>
            </a:r>
            <a:r>
              <a:rPr lang="en-US" dirty="0"/>
              <a:t>=&gt; If CPU power is proportional to the number of transistors, it also doubles every 1.5 years.</a:t>
            </a:r>
          </a:p>
        </p:txBody>
      </p:sp>
      <p:sp>
        <p:nvSpPr>
          <p:cNvPr id="242693" name="Text Box 5"/>
          <p:cNvSpPr txBox="1">
            <a:spLocks noChangeArrowheads="1"/>
          </p:cNvSpPr>
          <p:nvPr/>
        </p:nvSpPr>
        <p:spPr bwMode="auto">
          <a:xfrm rot="5400000">
            <a:off x="7776895" y="997773"/>
            <a:ext cx="2364878" cy="36933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en-US" sz="1800" dirty="0">
                <a:solidFill>
                  <a:srgbClr val="0066FF"/>
                </a:solidFill>
                <a:latin typeface="Arial" charset="0"/>
              </a:rPr>
              <a:t>Trends in Technology</a:t>
            </a:r>
          </a:p>
        </p:txBody>
      </p:sp>
    </p:spTree>
    <p:extLst>
      <p:ext uri="{BB962C8B-B14F-4D97-AF65-F5344CB8AC3E}">
        <p14:creationId xmlns:p14="http://schemas.microsoft.com/office/powerpoint/2010/main" val="10051808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AU"/>
              <a:t>Chapter 1 — Computer Abstractions and Technology — </a:t>
            </a:r>
            <a:fld id="{1E5A1FF9-9921-4431-ABB5-EF1DA372AAC7}" type="slidenum">
              <a:rPr lang="en-AU" smtClean="0"/>
              <a:pPr/>
              <a:t>5</a:t>
            </a:fld>
            <a:endParaRPr lang="en-AU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Manufacturing ICs</a:t>
            </a:r>
            <a:endParaRPr lang="en-AU"/>
          </a:p>
        </p:txBody>
      </p:sp>
      <p:sp>
        <p:nvSpPr>
          <p:cNvPr id="40964" name="Rectangle 19"/>
          <p:cNvSpPr>
            <a:spLocks noGrp="1" noChangeArrowheads="1"/>
          </p:cNvSpPr>
          <p:nvPr>
            <p:ph type="body" idx="1"/>
          </p:nvPr>
        </p:nvSpPr>
        <p:spPr>
          <a:xfrm>
            <a:off x="684213" y="5300663"/>
            <a:ext cx="8270875" cy="936625"/>
          </a:xfrm>
        </p:spPr>
        <p:txBody>
          <a:bodyPr/>
          <a:lstStyle/>
          <a:p>
            <a:pPr eaLnBrk="1" hangingPunct="1"/>
            <a:r>
              <a:rPr lang="en-US"/>
              <a:t>Yield: proportion of working dies per wafer</a:t>
            </a:r>
          </a:p>
        </p:txBody>
      </p:sp>
      <p:pic>
        <p:nvPicPr>
          <p:cNvPr id="40966" name="Picture 20" descr="f01-18-P37449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913" y="1412875"/>
            <a:ext cx="6481762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245223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Copyright © 2012, Elsevier Inc. All rights reserved.</a:t>
            </a:r>
            <a:endParaRPr lang="en-AU" dirty="0"/>
          </a:p>
        </p:txBody>
      </p:sp>
      <p:sp>
        <p:nvSpPr>
          <p:cNvPr id="242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Trends in Technology</a:t>
            </a:r>
            <a:endParaRPr lang="en-AU" dirty="0"/>
          </a:p>
        </p:txBody>
      </p:sp>
      <p:sp>
        <p:nvSpPr>
          <p:cNvPr id="242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/>
              <a:t>Integrated circuit technology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Transistor density:  35%/year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Die size:  10-20%/year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Integration overall:  40-55%/year</a:t>
            </a:r>
          </a:p>
          <a:p>
            <a:pPr lvl="1">
              <a:lnSpc>
                <a:spcPct val="90000"/>
              </a:lnSpc>
            </a:pPr>
            <a:endParaRPr lang="en-US" sz="2000" dirty="0"/>
          </a:p>
          <a:p>
            <a:pPr>
              <a:lnSpc>
                <a:spcPct val="90000"/>
              </a:lnSpc>
            </a:pPr>
            <a:r>
              <a:rPr lang="en-US" sz="2400" dirty="0"/>
              <a:t>DRAM capacity:  25-40%/year (slowing)</a:t>
            </a:r>
          </a:p>
          <a:p>
            <a:pPr>
              <a:lnSpc>
                <a:spcPct val="90000"/>
              </a:lnSpc>
            </a:pPr>
            <a:endParaRPr lang="en-US" sz="2400" dirty="0"/>
          </a:p>
          <a:p>
            <a:pPr>
              <a:lnSpc>
                <a:spcPct val="90000"/>
              </a:lnSpc>
            </a:pPr>
            <a:r>
              <a:rPr lang="en-US" sz="2400" dirty="0"/>
              <a:t>Flash capacity:  50-60%/year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15-20X cheaper/bit than DRAM</a:t>
            </a:r>
          </a:p>
          <a:p>
            <a:pPr>
              <a:lnSpc>
                <a:spcPct val="90000"/>
              </a:lnSpc>
            </a:pPr>
            <a:endParaRPr lang="en-US" sz="2400" dirty="0"/>
          </a:p>
          <a:p>
            <a:pPr>
              <a:lnSpc>
                <a:spcPct val="90000"/>
              </a:lnSpc>
            </a:pPr>
            <a:r>
              <a:rPr lang="en-US" sz="2400" dirty="0"/>
              <a:t>Magnetic disk technology:  40%/year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15-25X cheaper/bit then Flash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300-500X cheaper/bit than DRAM</a:t>
            </a:r>
          </a:p>
        </p:txBody>
      </p:sp>
      <p:sp>
        <p:nvSpPr>
          <p:cNvPr id="242693" name="Text Box 5"/>
          <p:cNvSpPr txBox="1">
            <a:spLocks noChangeArrowheads="1"/>
          </p:cNvSpPr>
          <p:nvPr/>
        </p:nvSpPr>
        <p:spPr bwMode="auto">
          <a:xfrm rot="5400000">
            <a:off x="7776895" y="997773"/>
            <a:ext cx="2364878" cy="36933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en-US" sz="1800" dirty="0">
                <a:solidFill>
                  <a:srgbClr val="0066FF"/>
                </a:solidFill>
                <a:latin typeface="Arial" charset="0"/>
              </a:rPr>
              <a:t>Trends in Technology</a:t>
            </a:r>
          </a:p>
        </p:txBody>
      </p:sp>
    </p:spTree>
    <p:extLst>
      <p:ext uri="{BB962C8B-B14F-4D97-AF65-F5344CB8AC3E}">
        <p14:creationId xmlns:p14="http://schemas.microsoft.com/office/powerpoint/2010/main" val="31529908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116632"/>
            <a:ext cx="5760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0066FF"/>
                </a:solidFill>
              </a:rPr>
              <a:t>Energy and Power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760"/>
            <a:ext cx="8266581" cy="4346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4488795"/>
            <a:ext cx="2808312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+mn-lt"/>
              </a:rPr>
              <a:t>Energy = Mass x Velocity**2</a:t>
            </a:r>
          </a:p>
          <a:p>
            <a:r>
              <a:rPr lang="en-US" sz="1400" dirty="0">
                <a:solidFill>
                  <a:schemeClr val="bg1"/>
                </a:solidFill>
                <a:latin typeface="+mn-lt"/>
              </a:rPr>
              <a:t>            = kg x (meter/secs)**2</a:t>
            </a:r>
          </a:p>
        </p:txBody>
      </p:sp>
    </p:spTree>
    <p:extLst>
      <p:ext uri="{BB962C8B-B14F-4D97-AF65-F5344CB8AC3E}">
        <p14:creationId xmlns:p14="http://schemas.microsoft.com/office/powerpoint/2010/main" val="22273733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1124744"/>
            <a:ext cx="7748585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95028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/>
              <a:t>Copyright © 2012, Elsevier Inc. All rights reserved.</a:t>
            </a:r>
            <a:endParaRPr lang="en-A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76008"/>
            <a:ext cx="8404430" cy="4472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6963025"/>
      </p:ext>
    </p:extLst>
  </p:cSld>
  <p:clrMapOvr>
    <a:masterClrMapping/>
  </p:clrMapOvr>
</p:sld>
</file>

<file path=ppt/theme/theme1.xml><?xml version="1.0" encoding="utf-8"?>
<a:theme xmlns:a="http://schemas.openxmlformats.org/drawingml/2006/main" name="1_cod4e">
  <a:themeElements>
    <a:clrScheme name="1_cod4e 7">
      <a:dk1>
        <a:srgbClr val="000000"/>
      </a:dk1>
      <a:lt1>
        <a:srgbClr val="FFFFFF"/>
      </a:lt1>
      <a:dk2>
        <a:srgbClr val="0039A6"/>
      </a:dk2>
      <a:lt2>
        <a:srgbClr val="808080"/>
      </a:lt2>
      <a:accent1>
        <a:srgbClr val="9FCAD3"/>
      </a:accent1>
      <a:accent2>
        <a:srgbClr val="C0C0C0"/>
      </a:accent2>
      <a:accent3>
        <a:srgbClr val="FFFFFF"/>
      </a:accent3>
      <a:accent4>
        <a:srgbClr val="000000"/>
      </a:accent4>
      <a:accent5>
        <a:srgbClr val="CDE1E6"/>
      </a:accent5>
      <a:accent6>
        <a:srgbClr val="AEAEAE"/>
      </a:accent6>
      <a:hlink>
        <a:srgbClr val="91AFBF"/>
      </a:hlink>
      <a:folHlink>
        <a:srgbClr val="ECEAAC"/>
      </a:folHlink>
    </a:clrScheme>
    <a:fontScheme name="1_cod4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tx1"/>
          </a:buClr>
          <a:buSzPct val="60000"/>
          <a:buFont typeface="Wingdings" pitchFamily="2" charset="2"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tx1"/>
          </a:buClr>
          <a:buSzPct val="60000"/>
          <a:buFont typeface="Wingdings" pitchFamily="2" charset="2"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</a:defRPr>
        </a:defPPr>
      </a:lstStyle>
    </a:lnDef>
  </a:objectDefaults>
  <a:extraClrSchemeLst>
    <a:extraClrScheme>
      <a:clrScheme name="1_cod4e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d4e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d4e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d4e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d4e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d4e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d4e 7">
        <a:dk1>
          <a:srgbClr val="000000"/>
        </a:dk1>
        <a:lt1>
          <a:srgbClr val="FFFFFF"/>
        </a:lt1>
        <a:dk2>
          <a:srgbClr val="0039A6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cod4e</Template>
  <TotalTime>15819</TotalTime>
  <Words>1695</Words>
  <Application>Microsoft Office PowerPoint</Application>
  <PresentationFormat>On-screen Show (4:3)</PresentationFormat>
  <Paragraphs>293</Paragraphs>
  <Slides>25</Slides>
  <Notes>11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3" baseType="lpstr">
      <vt:lpstr>Arial</vt:lpstr>
      <vt:lpstr>Arial Black</vt:lpstr>
      <vt:lpstr>Calibri</vt:lpstr>
      <vt:lpstr>Comic Sans MS</vt:lpstr>
      <vt:lpstr>Times New Roman</vt:lpstr>
      <vt:lpstr>Wingdings</vt:lpstr>
      <vt:lpstr>1_cod4e</vt:lpstr>
      <vt:lpstr>Equation</vt:lpstr>
      <vt:lpstr>CS 203: Advanced Computer Architecture Winter 2017</vt:lpstr>
      <vt:lpstr>Compute Speedup – Amdahl’s Law</vt:lpstr>
      <vt:lpstr>Acceleration/Improvement  Amdahl’s Law – An Example</vt:lpstr>
      <vt:lpstr>Transistors and Wires</vt:lpstr>
      <vt:lpstr>Manufacturing ICs</vt:lpstr>
      <vt:lpstr>Trends in Technology</vt:lpstr>
      <vt:lpstr>PowerPoint Presentation</vt:lpstr>
      <vt:lpstr>PowerPoint Presentation</vt:lpstr>
      <vt:lpstr>PowerPoint Presentation</vt:lpstr>
      <vt:lpstr>PowerPoint Presentation</vt:lpstr>
      <vt:lpstr>CPU Power Consumption</vt:lpstr>
      <vt:lpstr>PowerPoint Presentation</vt:lpstr>
      <vt:lpstr>PowerPoint Presentation</vt:lpstr>
      <vt:lpstr>PowerPoint Presentation</vt:lpstr>
      <vt:lpstr>PowerPoint Presentation</vt:lpstr>
      <vt:lpstr>Power Trends</vt:lpstr>
      <vt:lpstr>Power</vt:lpstr>
      <vt:lpstr>Reducing Power</vt:lpstr>
      <vt:lpstr>Dynamic Energy and Power</vt:lpstr>
      <vt:lpstr>Static Power</vt:lpstr>
      <vt:lpstr>CPU C-States for an Intel Quadcore Processor </vt:lpstr>
      <vt:lpstr>PowerPoint Presentation</vt:lpstr>
      <vt:lpstr>PowerPoint Presentation</vt:lpstr>
      <vt:lpstr>PowerPoint Presentation</vt:lpstr>
      <vt:lpstr>PowerPoint Presentation</vt:lpstr>
    </vt:vector>
  </TitlesOfParts>
  <Company>Ashenden Designs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1: Fundamentals of Quantitative Design and Analysis</dc:title>
  <dc:subject>Quantitative Design and Analysis</dc:subject>
  <dc:creator>John L. Hennessy, David A. Patterson, Jason D. Bakos</dc:creator>
  <cp:keywords>computer architecture, computer organization, energy efficiency, quantitative analysis, performance analysis, energy, static power, dynamic power, integrated circuit, reliability, availability, parallelism, real-time performance, soft real-time, price-performance, clusters, warehouse-scale computers, supercomputers, embedded computers, vector architecture, GPU architecture, graphical processor unit, Moore’s Law</cp:keywords>
  <dc:description>Copyright © 2012, Elsevier Inc. All rights reserved.</dc:description>
  <cp:lastModifiedBy>bhuyan</cp:lastModifiedBy>
  <cp:revision>199</cp:revision>
  <dcterms:created xsi:type="dcterms:W3CDTF">2008-07-27T22:34:41Z</dcterms:created>
  <dcterms:modified xsi:type="dcterms:W3CDTF">2018-01-11T22:25:18Z</dcterms:modified>
</cp:coreProperties>
</file>