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handoutMasterIdLst>
    <p:handoutMasterId r:id="rId26"/>
  </p:handoutMasterIdLst>
  <p:sldIdLst>
    <p:sldId id="256" r:id="rId2"/>
    <p:sldId id="409" r:id="rId3"/>
    <p:sldId id="373" r:id="rId4"/>
    <p:sldId id="374" r:id="rId5"/>
    <p:sldId id="375" r:id="rId6"/>
    <p:sldId id="377" r:id="rId7"/>
    <p:sldId id="379" r:id="rId8"/>
    <p:sldId id="403" r:id="rId9"/>
    <p:sldId id="383" r:id="rId10"/>
    <p:sldId id="388" r:id="rId11"/>
    <p:sldId id="404" r:id="rId12"/>
    <p:sldId id="389" r:id="rId13"/>
    <p:sldId id="405" r:id="rId14"/>
    <p:sldId id="391" r:id="rId15"/>
    <p:sldId id="393" r:id="rId16"/>
    <p:sldId id="406" r:id="rId17"/>
    <p:sldId id="384" r:id="rId18"/>
    <p:sldId id="385" r:id="rId19"/>
    <p:sldId id="407" r:id="rId20"/>
    <p:sldId id="410" r:id="rId21"/>
    <p:sldId id="408" r:id="rId22"/>
    <p:sldId id="392" r:id="rId23"/>
    <p:sldId id="386" r:id="rId24"/>
  </p:sldIdLst>
  <p:sldSz cx="9144000" cy="6858000" type="letter"/>
  <p:notesSz cx="6858000" cy="9144000"/>
  <p:defaultTextStyle>
    <a:defPPr>
      <a:defRPr lang="en-US"/>
    </a:defPPr>
    <a:lvl1pPr algn="l" rtl="0" eaLnBrk="0" fontAlgn="base" hangingPunct="0">
      <a:spcBef>
        <a:spcPct val="0"/>
      </a:spcBef>
      <a:spcAft>
        <a:spcPct val="0"/>
      </a:spcAft>
      <a:defRPr sz="2000" kern="1200">
        <a:solidFill>
          <a:schemeClr val="tx1"/>
        </a:solidFill>
        <a:latin typeface="Arial"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itchFamily="34" charset="0"/>
        <a:ea typeface="+mn-ea"/>
        <a:cs typeface="+mn-cs"/>
      </a:defRPr>
    </a:lvl5pPr>
    <a:lvl6pPr marL="2286000" algn="l" defTabSz="914400" rtl="0" eaLnBrk="1" latinLnBrk="0" hangingPunct="1">
      <a:defRPr sz="2000" kern="1200">
        <a:solidFill>
          <a:schemeClr val="tx1"/>
        </a:solidFill>
        <a:latin typeface="Arial" pitchFamily="34" charset="0"/>
        <a:ea typeface="+mn-ea"/>
        <a:cs typeface="+mn-cs"/>
      </a:defRPr>
    </a:lvl6pPr>
    <a:lvl7pPr marL="2743200" algn="l" defTabSz="914400" rtl="0" eaLnBrk="1" latinLnBrk="0" hangingPunct="1">
      <a:defRPr sz="2000" kern="1200">
        <a:solidFill>
          <a:schemeClr val="tx1"/>
        </a:solidFill>
        <a:latin typeface="Arial" pitchFamily="34" charset="0"/>
        <a:ea typeface="+mn-ea"/>
        <a:cs typeface="+mn-cs"/>
      </a:defRPr>
    </a:lvl7pPr>
    <a:lvl8pPr marL="3200400" algn="l" defTabSz="914400" rtl="0" eaLnBrk="1" latinLnBrk="0" hangingPunct="1">
      <a:defRPr sz="2000" kern="1200">
        <a:solidFill>
          <a:schemeClr val="tx1"/>
        </a:solidFill>
        <a:latin typeface="Arial" pitchFamily="34" charset="0"/>
        <a:ea typeface="+mn-ea"/>
        <a:cs typeface="+mn-cs"/>
      </a:defRPr>
    </a:lvl8pPr>
    <a:lvl9pPr marL="3657600" algn="l" defTabSz="914400" rtl="0" eaLnBrk="1" latinLnBrk="0" hangingPunct="1">
      <a:defRPr sz="2000"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2787"/>
    <p:restoredTop sz="90929"/>
  </p:normalViewPr>
  <p:slideViewPr>
    <p:cSldViewPr>
      <p:cViewPr varScale="1">
        <p:scale>
          <a:sx n="76" d="100"/>
          <a:sy n="76" d="100"/>
        </p:scale>
        <p:origin x="696" y="6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auto">
          <a:xfrm>
            <a:off x="3051175" y="8710613"/>
            <a:ext cx="757238" cy="254000"/>
          </a:xfrm>
          <a:prstGeom prst="rect">
            <a:avLst/>
          </a:prstGeom>
          <a:noFill/>
          <a:ln w="12700">
            <a:noFill/>
            <a:miter lim="800000"/>
            <a:headEnd/>
            <a:tailEnd/>
          </a:ln>
          <a:effectLst/>
        </p:spPr>
        <p:txBody>
          <a:bodyPr wrap="none" lIns="87313" tIns="44450" rIns="87313" bIns="44450">
            <a:spAutoFit/>
          </a:bodyPr>
          <a:lstStyle/>
          <a:p>
            <a:pPr algn="ctr" defTabSz="868363">
              <a:lnSpc>
                <a:spcPct val="90000"/>
              </a:lnSpc>
            </a:pPr>
            <a:r>
              <a:rPr lang="en-US" sz="1200"/>
              <a:t>Page </a:t>
            </a:r>
            <a:fld id="{5BEC07F2-5DDF-41C6-83E8-08E83E245848}" type="slidenum">
              <a:rPr lang="en-US" sz="1200"/>
              <a:pPr algn="ctr" defTabSz="868363">
                <a:lnSpc>
                  <a:spcPct val="90000"/>
                </a:lnSpc>
              </a:pPr>
              <a:t>‹#›</a:t>
            </a:fld>
            <a:endParaRPr lang="en-US" sz="1200"/>
          </a:p>
        </p:txBody>
      </p:sp>
    </p:spTree>
    <p:extLst>
      <p:ext uri="{BB962C8B-B14F-4D97-AF65-F5344CB8AC3E}">
        <p14:creationId xmlns:p14="http://schemas.microsoft.com/office/powerpoint/2010/main" val="34211984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ChangeArrowheads="1"/>
          </p:cNvSpPr>
          <p:nvPr/>
        </p:nvSpPr>
        <p:spPr bwMode="auto">
          <a:xfrm>
            <a:off x="3051175" y="8710613"/>
            <a:ext cx="757238" cy="254000"/>
          </a:xfrm>
          <a:prstGeom prst="rect">
            <a:avLst/>
          </a:prstGeom>
          <a:noFill/>
          <a:ln w="12700">
            <a:noFill/>
            <a:miter lim="800000"/>
            <a:headEnd/>
            <a:tailEnd/>
          </a:ln>
          <a:effectLst/>
        </p:spPr>
        <p:txBody>
          <a:bodyPr wrap="none" lIns="87313" tIns="44450" rIns="87313" bIns="44450">
            <a:spAutoFit/>
          </a:bodyPr>
          <a:lstStyle/>
          <a:p>
            <a:pPr algn="ctr" defTabSz="868363">
              <a:lnSpc>
                <a:spcPct val="90000"/>
              </a:lnSpc>
            </a:pPr>
            <a:r>
              <a:rPr lang="en-US" sz="1200"/>
              <a:t>Page </a:t>
            </a:r>
            <a:fld id="{E94E2DB2-5B1C-48B0-9A14-03AB052C9938}" type="slidenum">
              <a:rPr lang="en-US" sz="1200"/>
              <a:pPr algn="ctr" defTabSz="868363">
                <a:lnSpc>
                  <a:spcPct val="90000"/>
                </a:lnSpc>
              </a:pPr>
              <a:t>‹#›</a:t>
            </a:fld>
            <a:endParaRPr lang="en-US" sz="1200"/>
          </a:p>
        </p:txBody>
      </p:sp>
      <p:sp>
        <p:nvSpPr>
          <p:cNvPr id="2051" name="Rectangle 3"/>
          <p:cNvSpPr>
            <a:spLocks noGrp="1" noRot="1" noChangeAspect="1" noChangeArrowheads="1" noTextEdit="1"/>
          </p:cNvSpPr>
          <p:nvPr>
            <p:ph type="sldImg" idx="2"/>
          </p:nvPr>
        </p:nvSpPr>
        <p:spPr bwMode="auto">
          <a:xfrm>
            <a:off x="1149350" y="692150"/>
            <a:ext cx="4559300" cy="3416300"/>
          </a:xfrm>
          <a:prstGeom prst="rect">
            <a:avLst/>
          </a:prstGeom>
          <a:noFill/>
          <a:ln w="12700">
            <a:solidFill>
              <a:schemeClr val="tx1"/>
            </a:solidFill>
            <a:miter lim="800000"/>
            <a:headEnd/>
            <a:tailEnd/>
          </a:ln>
          <a:effectLst/>
        </p:spPr>
      </p:sp>
      <p:sp>
        <p:nvSpPr>
          <p:cNvPr id="2052" name="Rectangle 4"/>
          <p:cNvSpPr>
            <a:spLocks noGrp="1" noChangeArrowheads="1"/>
          </p:cNvSpPr>
          <p:nvPr>
            <p:ph type="body" sz="quarter" idx="3"/>
          </p:nvPr>
        </p:nvSpPr>
        <p:spPr bwMode="auto">
          <a:xfrm>
            <a:off x="914400" y="4343400"/>
            <a:ext cx="5029200" cy="411480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lvl="0"/>
            <a:r>
              <a:rPr lang="en-US"/>
              <a:t>Body Text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29211608"/>
      </p:ext>
    </p:extLst>
  </p:cSld>
  <p:clrMap bg1="lt1" tx1="dk1" bg2="lt2" tx2="dk2" accent1="accent1" accent2="accent2" accent3="accent3" accent4="accent4" accent5="accent5" accent6="accent6" hlink="hlink" folHlink="folHlink"/>
  <p:notesStyle>
    <a:lvl1pPr algn="l" rtl="0" eaLnBrk="0" fontAlgn="base" hangingPunct="0">
      <a:lnSpc>
        <a:spcPct val="90000"/>
      </a:lnSpc>
      <a:spcBef>
        <a:spcPct val="40000"/>
      </a:spcBef>
      <a:spcAft>
        <a:spcPct val="0"/>
      </a:spcAft>
      <a:defRPr sz="1200" kern="1200">
        <a:solidFill>
          <a:schemeClr val="tx1"/>
        </a:solidFill>
        <a:latin typeface="Arial" pitchFamily="34" charset="0"/>
        <a:ea typeface="+mn-ea"/>
        <a:cs typeface="+mn-cs"/>
      </a:defRPr>
    </a:lvl1pPr>
    <a:lvl2pPr marL="457200" algn="l" rtl="0" eaLnBrk="0" fontAlgn="base" hangingPunct="0">
      <a:lnSpc>
        <a:spcPct val="90000"/>
      </a:lnSpc>
      <a:spcBef>
        <a:spcPct val="40000"/>
      </a:spcBef>
      <a:spcAft>
        <a:spcPct val="0"/>
      </a:spcAft>
      <a:defRPr sz="1200" kern="1200">
        <a:solidFill>
          <a:schemeClr val="tx1"/>
        </a:solidFill>
        <a:latin typeface="Arial" pitchFamily="34" charset="0"/>
        <a:ea typeface="+mn-ea"/>
        <a:cs typeface="+mn-cs"/>
      </a:defRPr>
    </a:lvl2pPr>
    <a:lvl3pPr marL="914400" algn="l" rtl="0" eaLnBrk="0" fontAlgn="base" hangingPunct="0">
      <a:lnSpc>
        <a:spcPct val="90000"/>
      </a:lnSpc>
      <a:spcBef>
        <a:spcPct val="40000"/>
      </a:spcBef>
      <a:spcAft>
        <a:spcPct val="0"/>
      </a:spcAft>
      <a:defRPr sz="1200" kern="1200">
        <a:solidFill>
          <a:schemeClr val="tx1"/>
        </a:solidFill>
        <a:latin typeface="Arial" pitchFamily="34" charset="0"/>
        <a:ea typeface="+mn-ea"/>
        <a:cs typeface="+mn-cs"/>
      </a:defRPr>
    </a:lvl3pPr>
    <a:lvl4pPr marL="1371600" algn="l" rtl="0" eaLnBrk="0" fontAlgn="base" hangingPunct="0">
      <a:lnSpc>
        <a:spcPct val="90000"/>
      </a:lnSpc>
      <a:spcBef>
        <a:spcPct val="40000"/>
      </a:spcBef>
      <a:spcAft>
        <a:spcPct val="0"/>
      </a:spcAft>
      <a:defRPr sz="1200" kern="1200">
        <a:solidFill>
          <a:schemeClr val="tx1"/>
        </a:solidFill>
        <a:latin typeface="Arial" pitchFamily="34" charset="0"/>
        <a:ea typeface="+mn-ea"/>
        <a:cs typeface="+mn-cs"/>
      </a:defRPr>
    </a:lvl4pPr>
    <a:lvl5pPr marL="1828800" algn="l" rtl="0" eaLnBrk="0" fontAlgn="base" hangingPunct="0">
      <a:lnSpc>
        <a:spcPct val="90000"/>
      </a:lnSpc>
      <a:spcBef>
        <a:spcPct val="4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xfrm>
            <a:off x="1" y="0"/>
            <a:ext cx="2972004" cy="456704"/>
          </a:xfrm>
          <a:prstGeom prst="rect">
            <a:avLst/>
          </a:prstGeom>
          <a:ln/>
        </p:spPr>
        <p:txBody>
          <a:bodyPr lIns="84408" tIns="42204" rIns="84408" bIns="42204"/>
          <a:lstStyle/>
          <a:p>
            <a:r>
              <a:rPr lang="en-US"/>
              <a:t>The University of Adelaide, School of Computer Science</a:t>
            </a:r>
          </a:p>
        </p:txBody>
      </p:sp>
      <p:sp>
        <p:nvSpPr>
          <p:cNvPr id="5" name="Rectangle 3"/>
          <p:cNvSpPr>
            <a:spLocks noGrp="1" noChangeArrowheads="1"/>
          </p:cNvSpPr>
          <p:nvPr>
            <p:ph type="dt" idx="1"/>
          </p:nvPr>
        </p:nvSpPr>
        <p:spPr>
          <a:xfrm>
            <a:off x="3885996" y="0"/>
            <a:ext cx="2972004" cy="456704"/>
          </a:xfrm>
          <a:prstGeom prst="rect">
            <a:avLst/>
          </a:prstGeom>
          <a:ln/>
        </p:spPr>
        <p:txBody>
          <a:bodyPr lIns="84408" tIns="42204" rIns="84408" bIns="42204"/>
          <a:lstStyle/>
          <a:p>
            <a:fld id="{07DA533B-45CB-4337-89C6-857AE8953CCB}" type="datetime3">
              <a:rPr lang="en-US"/>
              <a:pPr/>
              <a:t>23 January 2018</a:t>
            </a:fld>
            <a:endParaRPr lang="en-US"/>
          </a:p>
        </p:txBody>
      </p:sp>
      <p:sp>
        <p:nvSpPr>
          <p:cNvPr id="6" name="Rectangle 6"/>
          <p:cNvSpPr>
            <a:spLocks noGrp="1" noChangeArrowheads="1"/>
          </p:cNvSpPr>
          <p:nvPr>
            <p:ph type="ftr" sz="quarter" idx="4"/>
          </p:nvPr>
        </p:nvSpPr>
        <p:spPr>
          <a:xfrm>
            <a:off x="1" y="8687297"/>
            <a:ext cx="2972004" cy="456704"/>
          </a:xfrm>
          <a:prstGeom prst="rect">
            <a:avLst/>
          </a:prstGeom>
          <a:ln/>
        </p:spPr>
        <p:txBody>
          <a:bodyPr lIns="84408" tIns="42204" rIns="84408" bIns="42204"/>
          <a:lstStyle/>
          <a:p>
            <a:r>
              <a:rPr lang="en-US"/>
              <a:t>Chapter 2 — Instructions: Language of the Computer</a:t>
            </a:r>
          </a:p>
        </p:txBody>
      </p:sp>
      <p:sp>
        <p:nvSpPr>
          <p:cNvPr id="7" name="Rectangle 7"/>
          <p:cNvSpPr>
            <a:spLocks noGrp="1" noChangeArrowheads="1"/>
          </p:cNvSpPr>
          <p:nvPr>
            <p:ph type="sldNum" sz="quarter" idx="5"/>
          </p:nvPr>
        </p:nvSpPr>
        <p:spPr>
          <a:xfrm>
            <a:off x="3885996" y="8687297"/>
            <a:ext cx="2972004" cy="456704"/>
          </a:xfrm>
          <a:prstGeom prst="rect">
            <a:avLst/>
          </a:prstGeom>
          <a:ln/>
        </p:spPr>
        <p:txBody>
          <a:bodyPr lIns="84408" tIns="42204" rIns="84408" bIns="42204"/>
          <a:lstStyle/>
          <a:p>
            <a:fld id="{AD67176E-D0DA-4D40-9114-1A30A59F807E}" type="slidenum">
              <a:rPr lang="en-US"/>
              <a:pPr/>
              <a:t>9</a:t>
            </a:fld>
            <a:endParaRPr lang="en-US"/>
          </a:p>
        </p:txBody>
      </p:sp>
      <p:sp>
        <p:nvSpPr>
          <p:cNvPr id="243714" name="Rectangle 2"/>
          <p:cNvSpPr>
            <a:spLocks noGrp="1" noRot="1" noChangeAspect="1" noChangeArrowheads="1" noTextEdit="1"/>
          </p:cNvSpPr>
          <p:nvPr>
            <p:ph type="sldImg"/>
          </p:nvPr>
        </p:nvSpPr>
        <p:spPr>
          <a:xfrm>
            <a:off x="1150938" y="692150"/>
            <a:ext cx="4556125" cy="3416300"/>
          </a:xfrm>
          <a:ln/>
        </p:spPr>
      </p:sp>
      <p:sp>
        <p:nvSpPr>
          <p:cNvPr id="243715" name="Rectangle 3"/>
          <p:cNvSpPr>
            <a:spLocks noGrp="1" noChangeArrowheads="1"/>
          </p:cNvSpPr>
          <p:nvPr>
            <p:ph type="body" idx="1"/>
          </p:nvPr>
        </p:nvSpPr>
        <p:spPr/>
        <p:txBody>
          <a:bodyPr/>
          <a:lstStyle/>
          <a:p>
            <a:endParaRPr lang="en-AU"/>
          </a:p>
        </p:txBody>
      </p:sp>
    </p:spTree>
    <p:extLst>
      <p:ext uri="{BB962C8B-B14F-4D97-AF65-F5344CB8AC3E}">
        <p14:creationId xmlns:p14="http://schemas.microsoft.com/office/powerpoint/2010/main" val="31264593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3250" name="Rectangle 6">
            <a:extLst>
              <a:ext uri="{FF2B5EF4-FFF2-40B4-BE49-F238E27FC236}">
                <a16:creationId xmlns:a16="http://schemas.microsoft.com/office/drawing/2014/main" id="{2EEC7C8D-FE60-4388-BBDB-3D2141787CA1}"/>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eaLnBrk="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1pPr>
            <a:lvl2pPr eaLnBrk="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2pPr>
            <a:lvl3pPr eaLnBrk="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3pPr>
            <a:lvl4pPr eaLnBrk="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4pPr>
            <a:lvl5pPr eaLnBrk="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9pPr>
          </a:lstStyle>
          <a:p>
            <a:pPr eaLnBrk="1"/>
            <a:fld id="{FCDCEDF8-47F4-4245-9F81-3731D89D0E8D}" type="slidenum">
              <a:rPr lang="en-US" altLang="en-US">
                <a:solidFill>
                  <a:srgbClr val="000000"/>
                </a:solidFill>
                <a:latin typeface="Times New Roman" panose="02020603050405020304" pitchFamily="18" charset="0"/>
              </a:rPr>
              <a:pPr eaLnBrk="1"/>
              <a:t>16</a:t>
            </a:fld>
            <a:endParaRPr lang="en-US" altLang="en-US">
              <a:solidFill>
                <a:srgbClr val="000000"/>
              </a:solidFill>
              <a:latin typeface="Times New Roman" panose="02020603050405020304" pitchFamily="18" charset="0"/>
            </a:endParaRPr>
          </a:p>
        </p:txBody>
      </p:sp>
      <p:sp>
        <p:nvSpPr>
          <p:cNvPr id="53251" name="Rectangle 1">
            <a:extLst>
              <a:ext uri="{FF2B5EF4-FFF2-40B4-BE49-F238E27FC236}">
                <a16:creationId xmlns:a16="http://schemas.microsoft.com/office/drawing/2014/main" id="{5C179652-F76A-4297-A74D-42F4D61DB9DF}"/>
              </a:ext>
            </a:extLst>
          </p:cNvPr>
          <p:cNvSpPr>
            <a:spLocks noGrp="1" noRot="1" noChangeAspect="1" noChangeArrowheads="1" noTextEdit="1"/>
          </p:cNvSpPr>
          <p:nvPr>
            <p:ph type="sldImg"/>
          </p:nvPr>
        </p:nvSpPr>
        <p:spPr>
          <a:xfrm>
            <a:off x="1106488" y="812800"/>
            <a:ext cx="5345112" cy="400843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3252" name="Rectangle 2">
            <a:extLst>
              <a:ext uri="{FF2B5EF4-FFF2-40B4-BE49-F238E27FC236}">
                <a16:creationId xmlns:a16="http://schemas.microsoft.com/office/drawing/2014/main" id="{1C08F432-291F-404F-B2AC-983DD53B18FA}"/>
              </a:ext>
            </a:extLst>
          </p:cNvPr>
          <p:cNvSpPr>
            <a:spLocks noGrp="1" noChangeArrowheads="1"/>
          </p:cNvSpPr>
          <p:nvPr>
            <p:ph type="body" idx="1"/>
          </p:nvPr>
        </p:nvSpPr>
        <p:spPr>
          <a:xfrm>
            <a:off x="755650" y="5078413"/>
            <a:ext cx="6048375" cy="4811712"/>
          </a:xfrm>
          <a:noFill/>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12653603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xfrm>
            <a:off x="1" y="0"/>
            <a:ext cx="2972004" cy="456704"/>
          </a:xfrm>
          <a:prstGeom prst="rect">
            <a:avLst/>
          </a:prstGeom>
          <a:ln/>
        </p:spPr>
        <p:txBody>
          <a:bodyPr lIns="84408" tIns="42204" rIns="84408" bIns="42204"/>
          <a:lstStyle/>
          <a:p>
            <a:r>
              <a:rPr lang="en-US"/>
              <a:t>The University of Adelaide, School of Computer Science</a:t>
            </a:r>
          </a:p>
        </p:txBody>
      </p:sp>
      <p:sp>
        <p:nvSpPr>
          <p:cNvPr id="5" name="Rectangle 3"/>
          <p:cNvSpPr>
            <a:spLocks noGrp="1" noChangeArrowheads="1"/>
          </p:cNvSpPr>
          <p:nvPr>
            <p:ph type="dt" idx="1"/>
          </p:nvPr>
        </p:nvSpPr>
        <p:spPr>
          <a:xfrm>
            <a:off x="3884463" y="0"/>
            <a:ext cx="2972004" cy="456704"/>
          </a:xfrm>
          <a:prstGeom prst="rect">
            <a:avLst/>
          </a:prstGeom>
          <a:ln/>
        </p:spPr>
        <p:txBody>
          <a:bodyPr lIns="84408" tIns="42204" rIns="84408" bIns="42204"/>
          <a:lstStyle/>
          <a:p>
            <a:fld id="{07DA533B-45CB-4337-89C6-857AE8953CCB}" type="datetime3">
              <a:rPr lang="en-US"/>
              <a:pPr/>
              <a:t>23 January 2018</a:t>
            </a:fld>
            <a:endParaRPr lang="en-US"/>
          </a:p>
        </p:txBody>
      </p:sp>
      <p:sp>
        <p:nvSpPr>
          <p:cNvPr id="6" name="Rectangle 6"/>
          <p:cNvSpPr>
            <a:spLocks noGrp="1" noChangeArrowheads="1"/>
          </p:cNvSpPr>
          <p:nvPr>
            <p:ph type="ftr" sz="quarter" idx="4"/>
          </p:nvPr>
        </p:nvSpPr>
        <p:spPr>
          <a:xfrm>
            <a:off x="1" y="8685878"/>
            <a:ext cx="2972004" cy="456704"/>
          </a:xfrm>
          <a:prstGeom prst="rect">
            <a:avLst/>
          </a:prstGeom>
          <a:ln/>
        </p:spPr>
        <p:txBody>
          <a:bodyPr lIns="84408" tIns="42204" rIns="84408" bIns="42204"/>
          <a:lstStyle/>
          <a:p>
            <a:r>
              <a:rPr lang="en-US"/>
              <a:t>Chapter 2 — Instructions: Language of the Computer</a:t>
            </a:r>
          </a:p>
        </p:txBody>
      </p:sp>
      <p:sp>
        <p:nvSpPr>
          <p:cNvPr id="7" name="Rectangle 7"/>
          <p:cNvSpPr>
            <a:spLocks noGrp="1" noChangeArrowheads="1"/>
          </p:cNvSpPr>
          <p:nvPr>
            <p:ph type="sldNum" sz="quarter" idx="5"/>
          </p:nvPr>
        </p:nvSpPr>
        <p:spPr>
          <a:xfrm>
            <a:off x="3884463" y="8685878"/>
            <a:ext cx="2972004" cy="456704"/>
          </a:xfrm>
          <a:prstGeom prst="rect">
            <a:avLst/>
          </a:prstGeom>
          <a:ln/>
        </p:spPr>
        <p:txBody>
          <a:bodyPr lIns="84408" tIns="42204" rIns="84408" bIns="42204"/>
          <a:lstStyle/>
          <a:p>
            <a:fld id="{AD67176E-D0DA-4D40-9114-1A30A59F807E}" type="slidenum">
              <a:rPr lang="en-US"/>
              <a:pPr/>
              <a:t>17</a:t>
            </a:fld>
            <a:endParaRPr lang="en-US"/>
          </a:p>
        </p:txBody>
      </p:sp>
      <p:sp>
        <p:nvSpPr>
          <p:cNvPr id="243714" name="Rectangle 2"/>
          <p:cNvSpPr>
            <a:spLocks noGrp="1" noRot="1" noChangeAspect="1" noChangeArrowheads="1" noTextEdit="1"/>
          </p:cNvSpPr>
          <p:nvPr>
            <p:ph type="sldImg"/>
          </p:nvPr>
        </p:nvSpPr>
        <p:spPr>
          <a:xfrm>
            <a:off x="1150938" y="692150"/>
            <a:ext cx="4556125" cy="3416300"/>
          </a:xfrm>
          <a:ln/>
        </p:spPr>
      </p:sp>
      <p:sp>
        <p:nvSpPr>
          <p:cNvPr id="243715" name="Rectangle 3"/>
          <p:cNvSpPr>
            <a:spLocks noGrp="1" noChangeArrowheads="1"/>
          </p:cNvSpPr>
          <p:nvPr>
            <p:ph type="body" idx="1"/>
          </p:nvPr>
        </p:nvSpPr>
        <p:spPr/>
        <p:txBody>
          <a:bodyPr/>
          <a:lstStyle/>
          <a:p>
            <a:endParaRPr lang="en-AU"/>
          </a:p>
        </p:txBody>
      </p:sp>
    </p:spTree>
    <p:extLst>
      <p:ext uri="{BB962C8B-B14F-4D97-AF65-F5344CB8AC3E}">
        <p14:creationId xmlns:p14="http://schemas.microsoft.com/office/powerpoint/2010/main" val="10125698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a:xfrm>
            <a:off x="0" y="0"/>
            <a:ext cx="3076575" cy="5111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eaLnBrk="0" hangingPunct="0">
              <a:spcBef>
                <a:spcPct val="20000"/>
              </a:spcBef>
              <a:buClr>
                <a:schemeClr val="tx1"/>
              </a:buClr>
              <a:buSzPct val="60000"/>
              <a:buFont typeface="Wingdings" panose="05000000000000000000" pitchFamily="2" charset="2"/>
              <a:defRPr sz="3200">
                <a:solidFill>
                  <a:schemeClr val="tx1"/>
                </a:solidFill>
                <a:latin typeface="Arial Black" panose="020B0A04020102020204" pitchFamily="34" charset="0"/>
              </a:defRPr>
            </a:lvl1pPr>
            <a:lvl2pPr marL="742950" indent="-285750" defTabSz="966788" eaLnBrk="0" hangingPunct="0">
              <a:spcBef>
                <a:spcPct val="20000"/>
              </a:spcBef>
              <a:buClr>
                <a:schemeClr val="tx1"/>
              </a:buClr>
              <a:buSzPct val="60000"/>
              <a:buFont typeface="Wingdings" panose="05000000000000000000" pitchFamily="2" charset="2"/>
              <a:defRPr sz="3200">
                <a:solidFill>
                  <a:schemeClr val="tx1"/>
                </a:solidFill>
                <a:latin typeface="Arial Black" panose="020B0A04020102020204" pitchFamily="34" charset="0"/>
              </a:defRPr>
            </a:lvl2pPr>
            <a:lvl3pPr marL="1143000" indent="-228600" defTabSz="966788" eaLnBrk="0" hangingPunct="0">
              <a:spcBef>
                <a:spcPct val="20000"/>
              </a:spcBef>
              <a:buClr>
                <a:schemeClr val="tx1"/>
              </a:buClr>
              <a:buSzPct val="60000"/>
              <a:buFont typeface="Wingdings" panose="05000000000000000000" pitchFamily="2" charset="2"/>
              <a:defRPr sz="3200">
                <a:solidFill>
                  <a:schemeClr val="tx1"/>
                </a:solidFill>
                <a:latin typeface="Arial Black" panose="020B0A04020102020204" pitchFamily="34" charset="0"/>
              </a:defRPr>
            </a:lvl3pPr>
            <a:lvl4pPr marL="1600200" indent="-228600" defTabSz="966788" eaLnBrk="0" hangingPunct="0">
              <a:spcBef>
                <a:spcPct val="20000"/>
              </a:spcBef>
              <a:buClr>
                <a:schemeClr val="tx1"/>
              </a:buClr>
              <a:buSzPct val="60000"/>
              <a:buFont typeface="Wingdings" panose="05000000000000000000" pitchFamily="2" charset="2"/>
              <a:defRPr sz="3200">
                <a:solidFill>
                  <a:schemeClr val="tx1"/>
                </a:solidFill>
                <a:latin typeface="Arial Black" panose="020B0A04020102020204" pitchFamily="34" charset="0"/>
              </a:defRPr>
            </a:lvl4pPr>
            <a:lvl5pPr marL="2057400" indent="-228600" defTabSz="966788" eaLnBrk="0" hangingPunct="0">
              <a:spcBef>
                <a:spcPct val="20000"/>
              </a:spcBef>
              <a:buClr>
                <a:schemeClr val="tx1"/>
              </a:buClr>
              <a:buSzPct val="60000"/>
              <a:buFont typeface="Wingdings" panose="05000000000000000000" pitchFamily="2" charset="2"/>
              <a:defRPr sz="3200">
                <a:solidFill>
                  <a:schemeClr val="tx1"/>
                </a:solidFill>
                <a:latin typeface="Arial Black" panose="020B0A04020102020204" pitchFamily="34" charset="0"/>
              </a:defRPr>
            </a:lvl5pPr>
            <a:lvl6pPr marL="2514600" indent="-228600" defTabSz="966788" eaLnBrk="0" fontAlgn="base" hangingPunct="0">
              <a:spcBef>
                <a:spcPct val="20000"/>
              </a:spcBef>
              <a:spcAft>
                <a:spcPct val="0"/>
              </a:spcAft>
              <a:buClr>
                <a:schemeClr val="tx1"/>
              </a:buClr>
              <a:buSzPct val="60000"/>
              <a:buFont typeface="Wingdings" panose="05000000000000000000" pitchFamily="2" charset="2"/>
              <a:defRPr sz="3200">
                <a:solidFill>
                  <a:schemeClr val="tx1"/>
                </a:solidFill>
                <a:latin typeface="Arial Black" panose="020B0A04020102020204" pitchFamily="34" charset="0"/>
              </a:defRPr>
            </a:lvl6pPr>
            <a:lvl7pPr marL="2971800" indent="-228600" defTabSz="966788" eaLnBrk="0" fontAlgn="base" hangingPunct="0">
              <a:spcBef>
                <a:spcPct val="20000"/>
              </a:spcBef>
              <a:spcAft>
                <a:spcPct val="0"/>
              </a:spcAft>
              <a:buClr>
                <a:schemeClr val="tx1"/>
              </a:buClr>
              <a:buSzPct val="60000"/>
              <a:buFont typeface="Wingdings" panose="05000000000000000000" pitchFamily="2" charset="2"/>
              <a:defRPr sz="3200">
                <a:solidFill>
                  <a:schemeClr val="tx1"/>
                </a:solidFill>
                <a:latin typeface="Arial Black" panose="020B0A04020102020204" pitchFamily="34" charset="0"/>
              </a:defRPr>
            </a:lvl7pPr>
            <a:lvl8pPr marL="3429000" indent="-228600" defTabSz="966788" eaLnBrk="0" fontAlgn="base" hangingPunct="0">
              <a:spcBef>
                <a:spcPct val="20000"/>
              </a:spcBef>
              <a:spcAft>
                <a:spcPct val="0"/>
              </a:spcAft>
              <a:buClr>
                <a:schemeClr val="tx1"/>
              </a:buClr>
              <a:buSzPct val="60000"/>
              <a:buFont typeface="Wingdings" panose="05000000000000000000" pitchFamily="2" charset="2"/>
              <a:defRPr sz="3200">
                <a:solidFill>
                  <a:schemeClr val="tx1"/>
                </a:solidFill>
                <a:latin typeface="Arial Black" panose="020B0A04020102020204" pitchFamily="34" charset="0"/>
              </a:defRPr>
            </a:lvl8pPr>
            <a:lvl9pPr marL="3886200" indent="-228600" defTabSz="966788" eaLnBrk="0" fontAlgn="base" hangingPunct="0">
              <a:spcBef>
                <a:spcPct val="20000"/>
              </a:spcBef>
              <a:spcAft>
                <a:spcPct val="0"/>
              </a:spcAft>
              <a:buClr>
                <a:schemeClr val="tx1"/>
              </a:buClr>
              <a:buSzPct val="60000"/>
              <a:buFont typeface="Wingdings" panose="05000000000000000000" pitchFamily="2" charset="2"/>
              <a:defRPr sz="3200">
                <a:solidFill>
                  <a:schemeClr val="tx1"/>
                </a:solidFill>
                <a:latin typeface="Arial Black" panose="020B0A04020102020204" pitchFamily="34" charset="0"/>
              </a:defRPr>
            </a:lvl9pPr>
          </a:lstStyle>
          <a:p>
            <a:pPr>
              <a:spcBef>
                <a:spcPct val="0"/>
              </a:spcBef>
              <a:buClrTx/>
              <a:buSzTx/>
              <a:buFontTx/>
              <a:buNone/>
            </a:pPr>
            <a:r>
              <a:rPr lang="en-US" altLang="en-US" sz="1300">
                <a:latin typeface="Times New Roman" panose="02020603050405020304" pitchFamily="18" charset="0"/>
              </a:rPr>
              <a:t>The University of Adelaide, School of Computer Science</a:t>
            </a:r>
          </a:p>
        </p:txBody>
      </p:sp>
      <p:sp>
        <p:nvSpPr>
          <p:cNvPr id="59395" name="Rectangle 3"/>
          <p:cNvSpPr>
            <a:spLocks noGrp="1" noChangeArrowheads="1"/>
          </p:cNvSpPr>
          <p:nvPr>
            <p:ph type="dt" sz="quarter" idx="1"/>
          </p:nvPr>
        </p:nvSpPr>
        <p:spPr>
          <a:xfrm>
            <a:off x="4022725" y="0"/>
            <a:ext cx="3076575" cy="5111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eaLnBrk="0" hangingPunct="0">
              <a:spcBef>
                <a:spcPct val="20000"/>
              </a:spcBef>
              <a:buClr>
                <a:schemeClr val="tx1"/>
              </a:buClr>
              <a:buSzPct val="60000"/>
              <a:buFont typeface="Wingdings" panose="05000000000000000000" pitchFamily="2" charset="2"/>
              <a:defRPr sz="3200">
                <a:solidFill>
                  <a:schemeClr val="tx1"/>
                </a:solidFill>
                <a:latin typeface="Arial Black" panose="020B0A04020102020204" pitchFamily="34" charset="0"/>
              </a:defRPr>
            </a:lvl1pPr>
            <a:lvl2pPr marL="742950" indent="-285750" defTabSz="966788" eaLnBrk="0" hangingPunct="0">
              <a:spcBef>
                <a:spcPct val="20000"/>
              </a:spcBef>
              <a:buClr>
                <a:schemeClr val="tx1"/>
              </a:buClr>
              <a:buSzPct val="60000"/>
              <a:buFont typeface="Wingdings" panose="05000000000000000000" pitchFamily="2" charset="2"/>
              <a:defRPr sz="3200">
                <a:solidFill>
                  <a:schemeClr val="tx1"/>
                </a:solidFill>
                <a:latin typeface="Arial Black" panose="020B0A04020102020204" pitchFamily="34" charset="0"/>
              </a:defRPr>
            </a:lvl2pPr>
            <a:lvl3pPr marL="1143000" indent="-228600" defTabSz="966788" eaLnBrk="0" hangingPunct="0">
              <a:spcBef>
                <a:spcPct val="20000"/>
              </a:spcBef>
              <a:buClr>
                <a:schemeClr val="tx1"/>
              </a:buClr>
              <a:buSzPct val="60000"/>
              <a:buFont typeface="Wingdings" panose="05000000000000000000" pitchFamily="2" charset="2"/>
              <a:defRPr sz="3200">
                <a:solidFill>
                  <a:schemeClr val="tx1"/>
                </a:solidFill>
                <a:latin typeface="Arial Black" panose="020B0A04020102020204" pitchFamily="34" charset="0"/>
              </a:defRPr>
            </a:lvl3pPr>
            <a:lvl4pPr marL="1600200" indent="-228600" defTabSz="966788" eaLnBrk="0" hangingPunct="0">
              <a:spcBef>
                <a:spcPct val="20000"/>
              </a:spcBef>
              <a:buClr>
                <a:schemeClr val="tx1"/>
              </a:buClr>
              <a:buSzPct val="60000"/>
              <a:buFont typeface="Wingdings" panose="05000000000000000000" pitchFamily="2" charset="2"/>
              <a:defRPr sz="3200">
                <a:solidFill>
                  <a:schemeClr val="tx1"/>
                </a:solidFill>
                <a:latin typeface="Arial Black" panose="020B0A04020102020204" pitchFamily="34" charset="0"/>
              </a:defRPr>
            </a:lvl4pPr>
            <a:lvl5pPr marL="2057400" indent="-228600" defTabSz="966788" eaLnBrk="0" hangingPunct="0">
              <a:spcBef>
                <a:spcPct val="20000"/>
              </a:spcBef>
              <a:buClr>
                <a:schemeClr val="tx1"/>
              </a:buClr>
              <a:buSzPct val="60000"/>
              <a:buFont typeface="Wingdings" panose="05000000000000000000" pitchFamily="2" charset="2"/>
              <a:defRPr sz="3200">
                <a:solidFill>
                  <a:schemeClr val="tx1"/>
                </a:solidFill>
                <a:latin typeface="Arial Black" panose="020B0A04020102020204" pitchFamily="34" charset="0"/>
              </a:defRPr>
            </a:lvl5pPr>
            <a:lvl6pPr marL="2514600" indent="-228600" defTabSz="966788" eaLnBrk="0" fontAlgn="base" hangingPunct="0">
              <a:spcBef>
                <a:spcPct val="20000"/>
              </a:spcBef>
              <a:spcAft>
                <a:spcPct val="0"/>
              </a:spcAft>
              <a:buClr>
                <a:schemeClr val="tx1"/>
              </a:buClr>
              <a:buSzPct val="60000"/>
              <a:buFont typeface="Wingdings" panose="05000000000000000000" pitchFamily="2" charset="2"/>
              <a:defRPr sz="3200">
                <a:solidFill>
                  <a:schemeClr val="tx1"/>
                </a:solidFill>
                <a:latin typeface="Arial Black" panose="020B0A04020102020204" pitchFamily="34" charset="0"/>
              </a:defRPr>
            </a:lvl6pPr>
            <a:lvl7pPr marL="2971800" indent="-228600" defTabSz="966788" eaLnBrk="0" fontAlgn="base" hangingPunct="0">
              <a:spcBef>
                <a:spcPct val="20000"/>
              </a:spcBef>
              <a:spcAft>
                <a:spcPct val="0"/>
              </a:spcAft>
              <a:buClr>
                <a:schemeClr val="tx1"/>
              </a:buClr>
              <a:buSzPct val="60000"/>
              <a:buFont typeface="Wingdings" panose="05000000000000000000" pitchFamily="2" charset="2"/>
              <a:defRPr sz="3200">
                <a:solidFill>
                  <a:schemeClr val="tx1"/>
                </a:solidFill>
                <a:latin typeface="Arial Black" panose="020B0A04020102020204" pitchFamily="34" charset="0"/>
              </a:defRPr>
            </a:lvl7pPr>
            <a:lvl8pPr marL="3429000" indent="-228600" defTabSz="966788" eaLnBrk="0" fontAlgn="base" hangingPunct="0">
              <a:spcBef>
                <a:spcPct val="20000"/>
              </a:spcBef>
              <a:spcAft>
                <a:spcPct val="0"/>
              </a:spcAft>
              <a:buClr>
                <a:schemeClr val="tx1"/>
              </a:buClr>
              <a:buSzPct val="60000"/>
              <a:buFont typeface="Wingdings" panose="05000000000000000000" pitchFamily="2" charset="2"/>
              <a:defRPr sz="3200">
                <a:solidFill>
                  <a:schemeClr val="tx1"/>
                </a:solidFill>
                <a:latin typeface="Arial Black" panose="020B0A04020102020204" pitchFamily="34" charset="0"/>
              </a:defRPr>
            </a:lvl8pPr>
            <a:lvl9pPr marL="3886200" indent="-228600" defTabSz="966788" eaLnBrk="0" fontAlgn="base" hangingPunct="0">
              <a:spcBef>
                <a:spcPct val="20000"/>
              </a:spcBef>
              <a:spcAft>
                <a:spcPct val="0"/>
              </a:spcAft>
              <a:buClr>
                <a:schemeClr val="tx1"/>
              </a:buClr>
              <a:buSzPct val="60000"/>
              <a:buFont typeface="Wingdings" panose="05000000000000000000" pitchFamily="2" charset="2"/>
              <a:defRPr sz="3200">
                <a:solidFill>
                  <a:schemeClr val="tx1"/>
                </a:solidFill>
                <a:latin typeface="Arial Black" panose="020B0A04020102020204" pitchFamily="34" charset="0"/>
              </a:defRPr>
            </a:lvl9pPr>
          </a:lstStyle>
          <a:p>
            <a:pPr>
              <a:spcBef>
                <a:spcPct val="0"/>
              </a:spcBef>
              <a:buClrTx/>
              <a:buSzTx/>
              <a:buFontTx/>
              <a:buNone/>
            </a:pPr>
            <a:fld id="{2471C5E3-A6BC-487C-8391-445CE1828BE4}" type="datetime3">
              <a:rPr lang="en-US" altLang="en-US" sz="1300" smtClean="0">
                <a:latin typeface="Times New Roman" panose="02020603050405020304" pitchFamily="18" charset="0"/>
              </a:rPr>
              <a:pPr>
                <a:spcBef>
                  <a:spcPct val="0"/>
                </a:spcBef>
                <a:buClrTx/>
                <a:buSzTx/>
                <a:buFontTx/>
                <a:buNone/>
              </a:pPr>
              <a:t>23 January 2018</a:t>
            </a:fld>
            <a:endParaRPr lang="en-US" altLang="en-US" sz="1300">
              <a:latin typeface="Times New Roman" panose="02020603050405020304" pitchFamily="18" charset="0"/>
            </a:endParaRPr>
          </a:p>
        </p:txBody>
      </p:sp>
      <p:sp>
        <p:nvSpPr>
          <p:cNvPr id="59396" name="Rectangle 6"/>
          <p:cNvSpPr>
            <a:spLocks noGrp="1" noChangeArrowheads="1"/>
          </p:cNvSpPr>
          <p:nvPr>
            <p:ph type="ftr" sz="quarter" idx="4"/>
          </p:nvPr>
        </p:nvSpPr>
        <p:spPr>
          <a:xfrm>
            <a:off x="0" y="9723438"/>
            <a:ext cx="3076575" cy="5111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eaLnBrk="0" hangingPunct="0">
              <a:spcBef>
                <a:spcPct val="20000"/>
              </a:spcBef>
              <a:buClr>
                <a:schemeClr val="tx1"/>
              </a:buClr>
              <a:buSzPct val="60000"/>
              <a:buFont typeface="Wingdings" panose="05000000000000000000" pitchFamily="2" charset="2"/>
              <a:defRPr sz="3200">
                <a:solidFill>
                  <a:schemeClr val="tx1"/>
                </a:solidFill>
                <a:latin typeface="Arial Black" panose="020B0A04020102020204" pitchFamily="34" charset="0"/>
              </a:defRPr>
            </a:lvl1pPr>
            <a:lvl2pPr marL="742950" indent="-285750" defTabSz="966788" eaLnBrk="0" hangingPunct="0">
              <a:spcBef>
                <a:spcPct val="20000"/>
              </a:spcBef>
              <a:buClr>
                <a:schemeClr val="tx1"/>
              </a:buClr>
              <a:buSzPct val="60000"/>
              <a:buFont typeface="Wingdings" panose="05000000000000000000" pitchFamily="2" charset="2"/>
              <a:defRPr sz="3200">
                <a:solidFill>
                  <a:schemeClr val="tx1"/>
                </a:solidFill>
                <a:latin typeface="Arial Black" panose="020B0A04020102020204" pitchFamily="34" charset="0"/>
              </a:defRPr>
            </a:lvl2pPr>
            <a:lvl3pPr marL="1143000" indent="-228600" defTabSz="966788" eaLnBrk="0" hangingPunct="0">
              <a:spcBef>
                <a:spcPct val="20000"/>
              </a:spcBef>
              <a:buClr>
                <a:schemeClr val="tx1"/>
              </a:buClr>
              <a:buSzPct val="60000"/>
              <a:buFont typeface="Wingdings" panose="05000000000000000000" pitchFamily="2" charset="2"/>
              <a:defRPr sz="3200">
                <a:solidFill>
                  <a:schemeClr val="tx1"/>
                </a:solidFill>
                <a:latin typeface="Arial Black" panose="020B0A04020102020204" pitchFamily="34" charset="0"/>
              </a:defRPr>
            </a:lvl3pPr>
            <a:lvl4pPr marL="1600200" indent="-228600" defTabSz="966788" eaLnBrk="0" hangingPunct="0">
              <a:spcBef>
                <a:spcPct val="20000"/>
              </a:spcBef>
              <a:buClr>
                <a:schemeClr val="tx1"/>
              </a:buClr>
              <a:buSzPct val="60000"/>
              <a:buFont typeface="Wingdings" panose="05000000000000000000" pitchFamily="2" charset="2"/>
              <a:defRPr sz="3200">
                <a:solidFill>
                  <a:schemeClr val="tx1"/>
                </a:solidFill>
                <a:latin typeface="Arial Black" panose="020B0A04020102020204" pitchFamily="34" charset="0"/>
              </a:defRPr>
            </a:lvl4pPr>
            <a:lvl5pPr marL="2057400" indent="-228600" defTabSz="966788" eaLnBrk="0" hangingPunct="0">
              <a:spcBef>
                <a:spcPct val="20000"/>
              </a:spcBef>
              <a:buClr>
                <a:schemeClr val="tx1"/>
              </a:buClr>
              <a:buSzPct val="60000"/>
              <a:buFont typeface="Wingdings" panose="05000000000000000000" pitchFamily="2" charset="2"/>
              <a:defRPr sz="3200">
                <a:solidFill>
                  <a:schemeClr val="tx1"/>
                </a:solidFill>
                <a:latin typeface="Arial Black" panose="020B0A04020102020204" pitchFamily="34" charset="0"/>
              </a:defRPr>
            </a:lvl5pPr>
            <a:lvl6pPr marL="2514600" indent="-228600" defTabSz="966788" eaLnBrk="0" fontAlgn="base" hangingPunct="0">
              <a:spcBef>
                <a:spcPct val="20000"/>
              </a:spcBef>
              <a:spcAft>
                <a:spcPct val="0"/>
              </a:spcAft>
              <a:buClr>
                <a:schemeClr val="tx1"/>
              </a:buClr>
              <a:buSzPct val="60000"/>
              <a:buFont typeface="Wingdings" panose="05000000000000000000" pitchFamily="2" charset="2"/>
              <a:defRPr sz="3200">
                <a:solidFill>
                  <a:schemeClr val="tx1"/>
                </a:solidFill>
                <a:latin typeface="Arial Black" panose="020B0A04020102020204" pitchFamily="34" charset="0"/>
              </a:defRPr>
            </a:lvl6pPr>
            <a:lvl7pPr marL="2971800" indent="-228600" defTabSz="966788" eaLnBrk="0" fontAlgn="base" hangingPunct="0">
              <a:spcBef>
                <a:spcPct val="20000"/>
              </a:spcBef>
              <a:spcAft>
                <a:spcPct val="0"/>
              </a:spcAft>
              <a:buClr>
                <a:schemeClr val="tx1"/>
              </a:buClr>
              <a:buSzPct val="60000"/>
              <a:buFont typeface="Wingdings" panose="05000000000000000000" pitchFamily="2" charset="2"/>
              <a:defRPr sz="3200">
                <a:solidFill>
                  <a:schemeClr val="tx1"/>
                </a:solidFill>
                <a:latin typeface="Arial Black" panose="020B0A04020102020204" pitchFamily="34" charset="0"/>
              </a:defRPr>
            </a:lvl7pPr>
            <a:lvl8pPr marL="3429000" indent="-228600" defTabSz="966788" eaLnBrk="0" fontAlgn="base" hangingPunct="0">
              <a:spcBef>
                <a:spcPct val="20000"/>
              </a:spcBef>
              <a:spcAft>
                <a:spcPct val="0"/>
              </a:spcAft>
              <a:buClr>
                <a:schemeClr val="tx1"/>
              </a:buClr>
              <a:buSzPct val="60000"/>
              <a:buFont typeface="Wingdings" panose="05000000000000000000" pitchFamily="2" charset="2"/>
              <a:defRPr sz="3200">
                <a:solidFill>
                  <a:schemeClr val="tx1"/>
                </a:solidFill>
                <a:latin typeface="Arial Black" panose="020B0A04020102020204" pitchFamily="34" charset="0"/>
              </a:defRPr>
            </a:lvl8pPr>
            <a:lvl9pPr marL="3886200" indent="-228600" defTabSz="966788" eaLnBrk="0" fontAlgn="base" hangingPunct="0">
              <a:spcBef>
                <a:spcPct val="20000"/>
              </a:spcBef>
              <a:spcAft>
                <a:spcPct val="0"/>
              </a:spcAft>
              <a:buClr>
                <a:schemeClr val="tx1"/>
              </a:buClr>
              <a:buSzPct val="60000"/>
              <a:buFont typeface="Wingdings" panose="05000000000000000000" pitchFamily="2" charset="2"/>
              <a:defRPr sz="3200">
                <a:solidFill>
                  <a:schemeClr val="tx1"/>
                </a:solidFill>
                <a:latin typeface="Arial Black" panose="020B0A04020102020204" pitchFamily="34" charset="0"/>
              </a:defRPr>
            </a:lvl9pPr>
          </a:lstStyle>
          <a:p>
            <a:pPr>
              <a:spcBef>
                <a:spcPct val="0"/>
              </a:spcBef>
              <a:buClrTx/>
              <a:buSzTx/>
              <a:buFontTx/>
              <a:buNone/>
            </a:pPr>
            <a:r>
              <a:rPr lang="en-US" altLang="en-US" sz="1300">
                <a:latin typeface="Times New Roman" panose="02020603050405020304" pitchFamily="18" charset="0"/>
              </a:rPr>
              <a:t>Chapter 2 — Instructions: Language of the Computer</a:t>
            </a:r>
          </a:p>
        </p:txBody>
      </p:sp>
      <p:sp>
        <p:nvSpPr>
          <p:cNvPr id="59397" name="Rectangle 7"/>
          <p:cNvSpPr>
            <a:spLocks noGrp="1" noChangeArrowheads="1"/>
          </p:cNvSpPr>
          <p:nvPr>
            <p:ph type="sldNum" sz="quarter" idx="5"/>
          </p:nvPr>
        </p:nvSpPr>
        <p:spPr>
          <a:xfrm>
            <a:off x="4022725" y="9723438"/>
            <a:ext cx="3076575" cy="5111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eaLnBrk="0" hangingPunct="0">
              <a:spcBef>
                <a:spcPct val="20000"/>
              </a:spcBef>
              <a:buClr>
                <a:schemeClr val="tx1"/>
              </a:buClr>
              <a:buSzPct val="60000"/>
              <a:buFont typeface="Wingdings" panose="05000000000000000000" pitchFamily="2" charset="2"/>
              <a:defRPr sz="3200">
                <a:solidFill>
                  <a:schemeClr val="tx1"/>
                </a:solidFill>
                <a:latin typeface="Arial Black" panose="020B0A04020102020204" pitchFamily="34" charset="0"/>
              </a:defRPr>
            </a:lvl1pPr>
            <a:lvl2pPr marL="742950" indent="-285750" defTabSz="966788" eaLnBrk="0" hangingPunct="0">
              <a:spcBef>
                <a:spcPct val="20000"/>
              </a:spcBef>
              <a:buClr>
                <a:schemeClr val="tx1"/>
              </a:buClr>
              <a:buSzPct val="60000"/>
              <a:buFont typeface="Wingdings" panose="05000000000000000000" pitchFamily="2" charset="2"/>
              <a:defRPr sz="3200">
                <a:solidFill>
                  <a:schemeClr val="tx1"/>
                </a:solidFill>
                <a:latin typeface="Arial Black" panose="020B0A04020102020204" pitchFamily="34" charset="0"/>
              </a:defRPr>
            </a:lvl2pPr>
            <a:lvl3pPr marL="1143000" indent="-228600" defTabSz="966788" eaLnBrk="0" hangingPunct="0">
              <a:spcBef>
                <a:spcPct val="20000"/>
              </a:spcBef>
              <a:buClr>
                <a:schemeClr val="tx1"/>
              </a:buClr>
              <a:buSzPct val="60000"/>
              <a:buFont typeface="Wingdings" panose="05000000000000000000" pitchFamily="2" charset="2"/>
              <a:defRPr sz="3200">
                <a:solidFill>
                  <a:schemeClr val="tx1"/>
                </a:solidFill>
                <a:latin typeface="Arial Black" panose="020B0A04020102020204" pitchFamily="34" charset="0"/>
              </a:defRPr>
            </a:lvl3pPr>
            <a:lvl4pPr marL="1600200" indent="-228600" defTabSz="966788" eaLnBrk="0" hangingPunct="0">
              <a:spcBef>
                <a:spcPct val="20000"/>
              </a:spcBef>
              <a:buClr>
                <a:schemeClr val="tx1"/>
              </a:buClr>
              <a:buSzPct val="60000"/>
              <a:buFont typeface="Wingdings" panose="05000000000000000000" pitchFamily="2" charset="2"/>
              <a:defRPr sz="3200">
                <a:solidFill>
                  <a:schemeClr val="tx1"/>
                </a:solidFill>
                <a:latin typeface="Arial Black" panose="020B0A04020102020204" pitchFamily="34" charset="0"/>
              </a:defRPr>
            </a:lvl4pPr>
            <a:lvl5pPr marL="2057400" indent="-228600" defTabSz="966788" eaLnBrk="0" hangingPunct="0">
              <a:spcBef>
                <a:spcPct val="20000"/>
              </a:spcBef>
              <a:buClr>
                <a:schemeClr val="tx1"/>
              </a:buClr>
              <a:buSzPct val="60000"/>
              <a:buFont typeface="Wingdings" panose="05000000000000000000" pitchFamily="2" charset="2"/>
              <a:defRPr sz="3200">
                <a:solidFill>
                  <a:schemeClr val="tx1"/>
                </a:solidFill>
                <a:latin typeface="Arial Black" panose="020B0A04020102020204" pitchFamily="34" charset="0"/>
              </a:defRPr>
            </a:lvl5pPr>
            <a:lvl6pPr marL="2514600" indent="-228600" defTabSz="966788" eaLnBrk="0" fontAlgn="base" hangingPunct="0">
              <a:spcBef>
                <a:spcPct val="20000"/>
              </a:spcBef>
              <a:spcAft>
                <a:spcPct val="0"/>
              </a:spcAft>
              <a:buClr>
                <a:schemeClr val="tx1"/>
              </a:buClr>
              <a:buSzPct val="60000"/>
              <a:buFont typeface="Wingdings" panose="05000000000000000000" pitchFamily="2" charset="2"/>
              <a:defRPr sz="3200">
                <a:solidFill>
                  <a:schemeClr val="tx1"/>
                </a:solidFill>
                <a:latin typeface="Arial Black" panose="020B0A04020102020204" pitchFamily="34" charset="0"/>
              </a:defRPr>
            </a:lvl6pPr>
            <a:lvl7pPr marL="2971800" indent="-228600" defTabSz="966788" eaLnBrk="0" fontAlgn="base" hangingPunct="0">
              <a:spcBef>
                <a:spcPct val="20000"/>
              </a:spcBef>
              <a:spcAft>
                <a:spcPct val="0"/>
              </a:spcAft>
              <a:buClr>
                <a:schemeClr val="tx1"/>
              </a:buClr>
              <a:buSzPct val="60000"/>
              <a:buFont typeface="Wingdings" panose="05000000000000000000" pitchFamily="2" charset="2"/>
              <a:defRPr sz="3200">
                <a:solidFill>
                  <a:schemeClr val="tx1"/>
                </a:solidFill>
                <a:latin typeface="Arial Black" panose="020B0A04020102020204" pitchFamily="34" charset="0"/>
              </a:defRPr>
            </a:lvl7pPr>
            <a:lvl8pPr marL="3429000" indent="-228600" defTabSz="966788" eaLnBrk="0" fontAlgn="base" hangingPunct="0">
              <a:spcBef>
                <a:spcPct val="20000"/>
              </a:spcBef>
              <a:spcAft>
                <a:spcPct val="0"/>
              </a:spcAft>
              <a:buClr>
                <a:schemeClr val="tx1"/>
              </a:buClr>
              <a:buSzPct val="60000"/>
              <a:buFont typeface="Wingdings" panose="05000000000000000000" pitchFamily="2" charset="2"/>
              <a:defRPr sz="3200">
                <a:solidFill>
                  <a:schemeClr val="tx1"/>
                </a:solidFill>
                <a:latin typeface="Arial Black" panose="020B0A04020102020204" pitchFamily="34" charset="0"/>
              </a:defRPr>
            </a:lvl8pPr>
            <a:lvl9pPr marL="3886200" indent="-228600" defTabSz="966788" eaLnBrk="0" fontAlgn="base" hangingPunct="0">
              <a:spcBef>
                <a:spcPct val="20000"/>
              </a:spcBef>
              <a:spcAft>
                <a:spcPct val="0"/>
              </a:spcAft>
              <a:buClr>
                <a:schemeClr val="tx1"/>
              </a:buClr>
              <a:buSzPct val="60000"/>
              <a:buFont typeface="Wingdings" panose="05000000000000000000" pitchFamily="2" charset="2"/>
              <a:defRPr sz="3200">
                <a:solidFill>
                  <a:schemeClr val="tx1"/>
                </a:solidFill>
                <a:latin typeface="Arial Black" panose="020B0A04020102020204" pitchFamily="34" charset="0"/>
              </a:defRPr>
            </a:lvl9pPr>
          </a:lstStyle>
          <a:p>
            <a:pPr>
              <a:spcBef>
                <a:spcPct val="0"/>
              </a:spcBef>
              <a:buClrTx/>
              <a:buSzTx/>
              <a:buFontTx/>
              <a:buNone/>
            </a:pPr>
            <a:fld id="{C66685E5-A4A1-4607-A91B-74F3EF2152E4}" type="slidenum">
              <a:rPr lang="en-US" altLang="en-US" sz="1300">
                <a:latin typeface="Times New Roman" panose="02020603050405020304" pitchFamily="18" charset="0"/>
              </a:rPr>
              <a:pPr>
                <a:spcBef>
                  <a:spcPct val="0"/>
                </a:spcBef>
                <a:buClrTx/>
                <a:buSzTx/>
                <a:buFontTx/>
                <a:buNone/>
              </a:pPr>
              <a:t>18</a:t>
            </a:fld>
            <a:endParaRPr lang="en-US" altLang="en-US" sz="1300">
              <a:latin typeface="Times New Roman" panose="02020603050405020304" pitchFamily="18" charset="0"/>
            </a:endParaRPr>
          </a:p>
        </p:txBody>
      </p:sp>
      <p:sp>
        <p:nvSpPr>
          <p:cNvPr id="59398" name="Rectangle 2"/>
          <p:cNvSpPr>
            <a:spLocks noGrp="1" noRot="1" noChangeAspect="1" noChangeArrowheads="1" noTextEdit="1"/>
          </p:cNvSpPr>
          <p:nvPr>
            <p:ph type="sldImg"/>
          </p:nvPr>
        </p:nvSpPr>
        <p:spPr>
          <a:xfrm>
            <a:off x="1150938" y="692150"/>
            <a:ext cx="4556125" cy="3416300"/>
          </a:xfrm>
          <a:ln/>
        </p:spPr>
      </p:sp>
      <p:sp>
        <p:nvSpPr>
          <p:cNvPr id="593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ltLang="en-US"/>
          </a:p>
        </p:txBody>
      </p:sp>
    </p:spTree>
    <p:extLst>
      <p:ext uri="{BB962C8B-B14F-4D97-AF65-F5344CB8AC3E}">
        <p14:creationId xmlns:p14="http://schemas.microsoft.com/office/powerpoint/2010/main" val="37798620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7697" name="Rectangle 4"/>
          <p:cNvSpPr>
            <a:spLocks noGrp="1" noChangeArrowheads="1"/>
          </p:cNvSpPr>
          <p:nvPr>
            <p:ph type="ftr" sz="quarter" idx="4294967295"/>
          </p:nvPr>
        </p:nvSpPr>
        <p:spPr bwMode="auto">
          <a:xfrm>
            <a:off x="-22225" y="8713788"/>
            <a:ext cx="2978150" cy="407987"/>
          </a:xfrm>
          <a:prstGeom prst="rect">
            <a:avLst/>
          </a:prstGeom>
          <a:noFill/>
          <a:ln>
            <a:miter lim="800000"/>
            <a:headEnd/>
            <a:tailEnd/>
          </a:ln>
        </p:spPr>
        <p:txBody>
          <a:bodyPr lIns="86493" tIns="43247" rIns="86493" bIns="43247"/>
          <a:lstStyle/>
          <a:p>
            <a:pPr algn="ctr" eaLnBrk="0" hangingPunct="0"/>
            <a:r>
              <a:rPr lang="en-US" b="1">
                <a:latin typeface="Comic Sans MS" pitchFamily="66" charset="0"/>
              </a:rPr>
              <a:t>CS258 S99</a:t>
            </a:r>
          </a:p>
        </p:txBody>
      </p:sp>
      <p:sp>
        <p:nvSpPr>
          <p:cNvPr id="797698" name="Rectangle 5"/>
          <p:cNvSpPr>
            <a:spLocks noGrp="1" noChangeArrowheads="1"/>
          </p:cNvSpPr>
          <p:nvPr>
            <p:ph type="sldNum" sz="quarter" idx="4294967295"/>
          </p:nvPr>
        </p:nvSpPr>
        <p:spPr bwMode="auto">
          <a:xfrm>
            <a:off x="3902075" y="8713788"/>
            <a:ext cx="2978150" cy="407987"/>
          </a:xfrm>
          <a:prstGeom prst="rect">
            <a:avLst/>
          </a:prstGeom>
          <a:noFill/>
          <a:ln>
            <a:miter lim="800000"/>
            <a:headEnd/>
            <a:tailEnd/>
          </a:ln>
        </p:spPr>
        <p:txBody>
          <a:bodyPr lIns="86493" tIns="43247" rIns="86493" bIns="43247"/>
          <a:lstStyle/>
          <a:p>
            <a:pPr algn="ctr" eaLnBrk="0" hangingPunct="0"/>
            <a:fld id="{4E5FB086-C180-4216-907B-6624C394031F}" type="slidenum">
              <a:rPr lang="en-US" b="1">
                <a:latin typeface="Comic Sans MS" pitchFamily="66" charset="0"/>
              </a:rPr>
              <a:pPr algn="ctr" eaLnBrk="0" hangingPunct="0"/>
              <a:t>19</a:t>
            </a:fld>
            <a:endParaRPr lang="en-US" b="1">
              <a:latin typeface="Comic Sans MS" pitchFamily="66" charset="0"/>
            </a:endParaRPr>
          </a:p>
        </p:txBody>
      </p:sp>
      <p:sp>
        <p:nvSpPr>
          <p:cNvPr id="797699" name="Rectangle 2"/>
          <p:cNvSpPr>
            <a:spLocks noGrp="1" noChangeArrowheads="1"/>
          </p:cNvSpPr>
          <p:nvPr>
            <p:ph type="body" idx="1"/>
          </p:nvPr>
        </p:nvSpPr>
        <p:spPr>
          <a:xfrm>
            <a:off x="914400" y="4341813"/>
            <a:ext cx="5029200" cy="4116387"/>
          </a:xfrm>
          <a:noFill/>
          <a:ln w="9525"/>
        </p:spPr>
        <p:txBody>
          <a:bodyPr lIns="90466" tIns="44440" rIns="90466" bIns="44440"/>
          <a:lstStyle/>
          <a:p>
            <a:r>
              <a:rPr lang="en-US"/>
              <a:t>Answer is 3 stages between branch and new instruction fetch and 2 stages between load and use (even though if looked at red insertions that it would be 3 for load and 2 for branch)</a:t>
            </a:r>
          </a:p>
          <a:p>
            <a:r>
              <a:rPr lang="en-US"/>
              <a:t>Reasons:</a:t>
            </a:r>
          </a:p>
          <a:p>
            <a:r>
              <a:rPr lang="en-US"/>
              <a:t>1) Load: TC just does tag check, data available after DS; thus supply the data &amp; forward it, restarting the pipeline on a data cache miss</a:t>
            </a:r>
          </a:p>
          <a:p>
            <a:r>
              <a:rPr lang="en-US"/>
              <a:t>2) EX phase does the address calculation even though just added one phase; presumed reason is that since want fast clockc cycle don’t want to sitck RF phase with reading regisers AND testing for zero, so just moved it back on phase</a:t>
            </a:r>
          </a:p>
        </p:txBody>
      </p:sp>
      <p:sp>
        <p:nvSpPr>
          <p:cNvPr id="797700" name="Rectangle 3"/>
          <p:cNvSpPr>
            <a:spLocks noGrp="1" noRot="1" noChangeAspect="1" noChangeArrowheads="1" noTextEdit="1"/>
          </p:cNvSpPr>
          <p:nvPr>
            <p:ph type="sldImg"/>
          </p:nvPr>
        </p:nvSpPr>
        <p:spPr>
          <a:xfrm>
            <a:off x="1152525" y="692150"/>
            <a:ext cx="4554538" cy="3417888"/>
          </a:xfrm>
          <a:ln cap="flat"/>
        </p:spPr>
      </p:sp>
    </p:spTree>
    <p:extLst>
      <p:ext uri="{BB962C8B-B14F-4D97-AF65-F5344CB8AC3E}">
        <p14:creationId xmlns:p14="http://schemas.microsoft.com/office/powerpoint/2010/main" val="17837139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The University of Adelaide, School of Computer Science</a:t>
            </a:r>
          </a:p>
        </p:txBody>
      </p:sp>
      <p:sp>
        <p:nvSpPr>
          <p:cNvPr id="5" name="Rectangle 3"/>
          <p:cNvSpPr>
            <a:spLocks noGrp="1" noChangeArrowheads="1"/>
          </p:cNvSpPr>
          <p:nvPr>
            <p:ph type="dt" idx="1"/>
          </p:nvPr>
        </p:nvSpPr>
        <p:spPr>
          <a:ln/>
        </p:spPr>
        <p:txBody>
          <a:bodyPr/>
          <a:lstStyle/>
          <a:p>
            <a:fld id="{4127F39E-B6E1-44D2-B88F-A1CFB74F583A}" type="datetime3">
              <a:rPr lang="en-US" smtClean="0"/>
              <a:t>23 January 2018</a:t>
            </a:fld>
            <a:endParaRPr lang="en-US"/>
          </a:p>
        </p:txBody>
      </p:sp>
      <p:sp>
        <p:nvSpPr>
          <p:cNvPr id="6" name="Rectangle 6"/>
          <p:cNvSpPr>
            <a:spLocks noGrp="1" noChangeArrowheads="1"/>
          </p:cNvSpPr>
          <p:nvPr>
            <p:ph type="ftr" sz="quarter" idx="4"/>
          </p:nvPr>
        </p:nvSpPr>
        <p:spPr>
          <a:ln/>
        </p:spPr>
        <p:txBody>
          <a:bodyPr/>
          <a:lstStyle/>
          <a:p>
            <a:r>
              <a:rPr lang="en-US"/>
              <a:t>Chapter 2 — Instructions: Language of the Computer</a:t>
            </a:r>
          </a:p>
        </p:txBody>
      </p:sp>
      <p:sp>
        <p:nvSpPr>
          <p:cNvPr id="7" name="Rectangle 7"/>
          <p:cNvSpPr>
            <a:spLocks noGrp="1" noChangeArrowheads="1"/>
          </p:cNvSpPr>
          <p:nvPr>
            <p:ph type="sldNum" sz="quarter" idx="5"/>
          </p:nvPr>
        </p:nvSpPr>
        <p:spPr>
          <a:ln/>
        </p:spPr>
        <p:txBody>
          <a:bodyPr/>
          <a:lstStyle/>
          <a:p>
            <a:fld id="{AD67176E-D0DA-4D40-9114-1A30A59F807E}" type="slidenum">
              <a:rPr lang="en-US"/>
              <a:pPr/>
              <a:t>22</a:t>
            </a:fld>
            <a:endParaRPr lang="en-US"/>
          </a:p>
        </p:txBody>
      </p:sp>
      <p:sp>
        <p:nvSpPr>
          <p:cNvPr id="243714" name="Rectangle 2"/>
          <p:cNvSpPr>
            <a:spLocks noGrp="1" noRot="1" noChangeAspect="1" noChangeArrowheads="1" noTextEdit="1"/>
          </p:cNvSpPr>
          <p:nvPr>
            <p:ph type="sldImg"/>
          </p:nvPr>
        </p:nvSpPr>
        <p:spPr>
          <a:xfrm>
            <a:off x="1150938" y="692150"/>
            <a:ext cx="4556125" cy="3416300"/>
          </a:xfrm>
          <a:ln/>
        </p:spPr>
      </p:sp>
      <p:sp>
        <p:nvSpPr>
          <p:cNvPr id="243715" name="Rectangle 3"/>
          <p:cNvSpPr>
            <a:spLocks noGrp="1" noChangeArrowheads="1"/>
          </p:cNvSpPr>
          <p:nvPr>
            <p:ph type="body" idx="1"/>
          </p:nvPr>
        </p:nvSpPr>
        <p:spPr/>
        <p:txBody>
          <a:bodyPr/>
          <a:lstStyle/>
          <a:p>
            <a:endParaRPr lang="en-AU"/>
          </a:p>
        </p:txBody>
      </p:sp>
    </p:spTree>
    <p:extLst>
      <p:ext uri="{BB962C8B-B14F-4D97-AF65-F5344CB8AC3E}">
        <p14:creationId xmlns:p14="http://schemas.microsoft.com/office/powerpoint/2010/main" val="32835187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62700" y="609600"/>
            <a:ext cx="17907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90600" y="609600"/>
            <a:ext cx="52197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457200"/>
            <a:ext cx="7673975" cy="736600"/>
          </a:xfrm>
        </p:spPr>
        <p:txBody>
          <a:bodyPr/>
          <a:lstStyle/>
          <a:p>
            <a:r>
              <a:rPr lang="en-US"/>
              <a:t>Click to edit Master title style</a:t>
            </a:r>
          </a:p>
        </p:txBody>
      </p:sp>
      <p:sp>
        <p:nvSpPr>
          <p:cNvPr id="3" name="Text Placeholder 2"/>
          <p:cNvSpPr>
            <a:spLocks noGrp="1"/>
          </p:cNvSpPr>
          <p:nvPr>
            <p:ph type="body" sz="half" idx="1"/>
          </p:nvPr>
        </p:nvSpPr>
        <p:spPr>
          <a:xfrm>
            <a:off x="762000" y="1371600"/>
            <a:ext cx="3733800" cy="464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371600"/>
            <a:ext cx="3733800" cy="464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685800" y="6248400"/>
            <a:ext cx="1905000" cy="457200"/>
          </a:xfrm>
          <a:prstGeom prst="rect">
            <a:avLst/>
          </a:prstGeom>
        </p:spPr>
        <p:txBody>
          <a:bodyPr/>
          <a:lstStyle>
            <a:lvl1pPr>
              <a:defRPr/>
            </a:lvl1pPr>
          </a:lstStyle>
          <a:p>
            <a:fld id="{425F7C9E-35D6-4A58-9D8B-FC6877D5451E}" type="datetime1">
              <a:rPr lang="en-US"/>
              <a:pPr/>
              <a:t>1/23/2018</a:t>
            </a:fld>
            <a:endParaRPr lang="en-US">
              <a:solidFill>
                <a:schemeClr val="tx1"/>
              </a:solidFill>
            </a:endParaRPr>
          </a:p>
        </p:txBody>
      </p:sp>
      <p:sp>
        <p:nvSpPr>
          <p:cNvPr id="6" name="Footer Placeholder 5"/>
          <p:cNvSpPr>
            <a:spLocks noGrp="1"/>
          </p:cNvSpPr>
          <p:nvPr>
            <p:ph type="ftr" sz="quarter" idx="11"/>
          </p:nvPr>
        </p:nvSpPr>
        <p:spPr>
          <a:xfrm>
            <a:off x="3124200" y="6248400"/>
            <a:ext cx="2895600" cy="457200"/>
          </a:xfrm>
          <a:prstGeom prst="rect">
            <a:avLst/>
          </a:prstGeom>
        </p:spPr>
        <p:txBody>
          <a:bodyPr/>
          <a:lstStyle>
            <a:lvl1pPr>
              <a:defRPr/>
            </a:lvl1pPr>
          </a:lstStyle>
          <a:p>
            <a:r>
              <a:rPr lang="en-US"/>
              <a:t>CS252 s06 Adv. Memory Hieriarchy</a:t>
            </a:r>
          </a:p>
        </p:txBody>
      </p:sp>
      <p:sp>
        <p:nvSpPr>
          <p:cNvPr id="7" name="Slide Number Placeholder 6"/>
          <p:cNvSpPr>
            <a:spLocks noGrp="1"/>
          </p:cNvSpPr>
          <p:nvPr>
            <p:ph type="sldNum" sz="quarter" idx="12"/>
          </p:nvPr>
        </p:nvSpPr>
        <p:spPr>
          <a:xfrm>
            <a:off x="6553200" y="6248400"/>
            <a:ext cx="1905000" cy="457200"/>
          </a:xfrm>
          <a:prstGeom prst="rect">
            <a:avLst/>
          </a:prstGeom>
        </p:spPr>
        <p:txBody>
          <a:bodyPr/>
          <a:lstStyle>
            <a:lvl1pPr>
              <a:defRPr/>
            </a:lvl1pPr>
          </a:lstStyle>
          <a:p>
            <a:fld id="{F6B90C8D-FE16-49D8-8BC1-6042BAB67AD7}" type="slidenum">
              <a:rPr lang="en-US"/>
              <a:pPr/>
              <a:t>‹#›</a:t>
            </a:fld>
            <a:endParaRPr lang="en-US" b="0"/>
          </a:p>
        </p:txBody>
      </p:sp>
    </p:spTree>
    <p:extLst>
      <p:ext uri="{BB962C8B-B14F-4D97-AF65-F5344CB8AC3E}">
        <p14:creationId xmlns:p14="http://schemas.microsoft.com/office/powerpoint/2010/main" val="12650373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90600" y="1981200"/>
            <a:ext cx="35052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5052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90600" y="609600"/>
            <a:ext cx="7162800" cy="1143000"/>
          </a:xfrm>
          <a:prstGeom prst="rect">
            <a:avLst/>
          </a:prstGeom>
          <a:noFill/>
          <a:ln w="12700">
            <a:noFill/>
            <a:miter lim="800000"/>
            <a:headEnd/>
            <a:tailEnd/>
          </a:ln>
          <a:effectLst/>
        </p:spPr>
        <p:txBody>
          <a:bodyPr vert="horz" wrap="square" lIns="90488" tIns="44450" rIns="90488" bIns="44450" numCol="1" anchor="ctr" anchorCtr="0" compatLnSpc="1">
            <a:prstTxWarp prst="textNoShape">
              <a:avLst/>
            </a:prstTxWarp>
          </a:bodyPr>
          <a:lstStyle/>
          <a:p>
            <a:pPr lvl="0"/>
            <a:r>
              <a:rPr lang="en-US"/>
              <a:t>Slide Title</a:t>
            </a:r>
          </a:p>
        </p:txBody>
      </p:sp>
      <p:sp>
        <p:nvSpPr>
          <p:cNvPr id="1027" name="Rectangle 3"/>
          <p:cNvSpPr>
            <a:spLocks noGrp="1" noChangeArrowheads="1"/>
          </p:cNvSpPr>
          <p:nvPr>
            <p:ph type="body" idx="1"/>
          </p:nvPr>
        </p:nvSpPr>
        <p:spPr bwMode="auto">
          <a:xfrm>
            <a:off x="990600" y="1981200"/>
            <a:ext cx="7162800" cy="411480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lvl="0"/>
            <a:r>
              <a:rPr lang="en-US"/>
              <a:t>Body Text</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ChangeArrowheads="1"/>
          </p:cNvSpPr>
          <p:nvPr/>
        </p:nvSpPr>
        <p:spPr bwMode="auto">
          <a:xfrm>
            <a:off x="7313613" y="6318250"/>
            <a:ext cx="1463675" cy="241300"/>
          </a:xfrm>
          <a:prstGeom prst="rect">
            <a:avLst/>
          </a:prstGeom>
          <a:noFill/>
          <a:ln w="12700">
            <a:noFill/>
            <a:miter lim="800000"/>
            <a:headEnd/>
            <a:tailEnd/>
          </a:ln>
          <a:effectLst/>
        </p:spPr>
        <p:txBody>
          <a:bodyPr wrap="none" lIns="90488" tIns="44450" rIns="90488" bIns="44450">
            <a:spAutoFit/>
          </a:bodyPr>
          <a:lstStyle/>
          <a:p>
            <a:pPr algn="r"/>
            <a:r>
              <a:rPr lang="en-US" sz="1000"/>
              <a:t>DAP Spr.‘98 </a:t>
            </a:r>
            <a:r>
              <a:rPr lang="en-US" sz="1000" b="1"/>
              <a:t>©</a:t>
            </a:r>
            <a:r>
              <a:rPr lang="en-US" sz="1000"/>
              <a:t>UCB </a:t>
            </a:r>
            <a:fld id="{527433CB-726F-40C2-A138-CBA32AA6B50C}" type="slidenum">
              <a:rPr lang="en-US" sz="1000"/>
              <a:pPr algn="r"/>
              <a:t>‹#›</a:t>
            </a:fld>
            <a:endParaRPr lang="en-US" sz="100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lnSpc>
          <a:spcPct val="90000"/>
        </a:lnSpc>
        <a:spcBef>
          <a:spcPct val="0"/>
        </a:spcBef>
        <a:spcAft>
          <a:spcPct val="0"/>
        </a:spcAft>
        <a:defRPr sz="3600" b="1">
          <a:solidFill>
            <a:schemeClr val="hlink"/>
          </a:solidFill>
          <a:latin typeface="+mj-lt"/>
          <a:ea typeface="+mj-ea"/>
          <a:cs typeface="+mj-cs"/>
        </a:defRPr>
      </a:lvl1pPr>
      <a:lvl2pPr algn="ctr" rtl="0" eaLnBrk="0" fontAlgn="base" hangingPunct="0">
        <a:lnSpc>
          <a:spcPct val="90000"/>
        </a:lnSpc>
        <a:spcBef>
          <a:spcPct val="0"/>
        </a:spcBef>
        <a:spcAft>
          <a:spcPct val="0"/>
        </a:spcAft>
        <a:defRPr sz="3600" b="1">
          <a:solidFill>
            <a:schemeClr val="hlink"/>
          </a:solidFill>
          <a:latin typeface="Arial" pitchFamily="34" charset="0"/>
        </a:defRPr>
      </a:lvl2pPr>
      <a:lvl3pPr algn="ctr" rtl="0" eaLnBrk="0" fontAlgn="base" hangingPunct="0">
        <a:lnSpc>
          <a:spcPct val="90000"/>
        </a:lnSpc>
        <a:spcBef>
          <a:spcPct val="0"/>
        </a:spcBef>
        <a:spcAft>
          <a:spcPct val="0"/>
        </a:spcAft>
        <a:defRPr sz="3600" b="1">
          <a:solidFill>
            <a:schemeClr val="hlink"/>
          </a:solidFill>
          <a:latin typeface="Arial" pitchFamily="34" charset="0"/>
        </a:defRPr>
      </a:lvl3pPr>
      <a:lvl4pPr algn="ctr" rtl="0" eaLnBrk="0" fontAlgn="base" hangingPunct="0">
        <a:lnSpc>
          <a:spcPct val="90000"/>
        </a:lnSpc>
        <a:spcBef>
          <a:spcPct val="0"/>
        </a:spcBef>
        <a:spcAft>
          <a:spcPct val="0"/>
        </a:spcAft>
        <a:defRPr sz="3600" b="1">
          <a:solidFill>
            <a:schemeClr val="hlink"/>
          </a:solidFill>
          <a:latin typeface="Arial" pitchFamily="34" charset="0"/>
        </a:defRPr>
      </a:lvl4pPr>
      <a:lvl5pPr algn="ctr" rtl="0" eaLnBrk="0" fontAlgn="base" hangingPunct="0">
        <a:lnSpc>
          <a:spcPct val="90000"/>
        </a:lnSpc>
        <a:spcBef>
          <a:spcPct val="0"/>
        </a:spcBef>
        <a:spcAft>
          <a:spcPct val="0"/>
        </a:spcAft>
        <a:defRPr sz="3600" b="1">
          <a:solidFill>
            <a:schemeClr val="hlink"/>
          </a:solidFill>
          <a:latin typeface="Arial" pitchFamily="34" charset="0"/>
        </a:defRPr>
      </a:lvl5pPr>
      <a:lvl6pPr marL="457200" algn="ctr" rtl="0" eaLnBrk="0" fontAlgn="base" hangingPunct="0">
        <a:lnSpc>
          <a:spcPct val="90000"/>
        </a:lnSpc>
        <a:spcBef>
          <a:spcPct val="0"/>
        </a:spcBef>
        <a:spcAft>
          <a:spcPct val="0"/>
        </a:spcAft>
        <a:defRPr sz="3600" b="1">
          <a:solidFill>
            <a:schemeClr val="hlink"/>
          </a:solidFill>
          <a:latin typeface="Arial" pitchFamily="34" charset="0"/>
        </a:defRPr>
      </a:lvl6pPr>
      <a:lvl7pPr marL="914400" algn="ctr" rtl="0" eaLnBrk="0" fontAlgn="base" hangingPunct="0">
        <a:lnSpc>
          <a:spcPct val="90000"/>
        </a:lnSpc>
        <a:spcBef>
          <a:spcPct val="0"/>
        </a:spcBef>
        <a:spcAft>
          <a:spcPct val="0"/>
        </a:spcAft>
        <a:defRPr sz="3600" b="1">
          <a:solidFill>
            <a:schemeClr val="hlink"/>
          </a:solidFill>
          <a:latin typeface="Arial" pitchFamily="34" charset="0"/>
        </a:defRPr>
      </a:lvl7pPr>
      <a:lvl8pPr marL="1371600" algn="ctr" rtl="0" eaLnBrk="0" fontAlgn="base" hangingPunct="0">
        <a:lnSpc>
          <a:spcPct val="90000"/>
        </a:lnSpc>
        <a:spcBef>
          <a:spcPct val="0"/>
        </a:spcBef>
        <a:spcAft>
          <a:spcPct val="0"/>
        </a:spcAft>
        <a:defRPr sz="3600" b="1">
          <a:solidFill>
            <a:schemeClr val="hlink"/>
          </a:solidFill>
          <a:latin typeface="Arial" pitchFamily="34" charset="0"/>
        </a:defRPr>
      </a:lvl8pPr>
      <a:lvl9pPr marL="1828800" algn="ctr" rtl="0" eaLnBrk="0" fontAlgn="base" hangingPunct="0">
        <a:lnSpc>
          <a:spcPct val="90000"/>
        </a:lnSpc>
        <a:spcBef>
          <a:spcPct val="0"/>
        </a:spcBef>
        <a:spcAft>
          <a:spcPct val="0"/>
        </a:spcAft>
        <a:defRPr sz="3600" b="1">
          <a:solidFill>
            <a:schemeClr val="hlink"/>
          </a:solidFill>
          <a:latin typeface="Arial" pitchFamily="34" charset="0"/>
        </a:defRPr>
      </a:lvl9pPr>
    </p:titleStyle>
    <p:bodyStyle>
      <a:lvl1pPr marL="285750" indent="-285750" algn="l" rtl="0" eaLnBrk="0" fontAlgn="base" hangingPunct="0">
        <a:lnSpc>
          <a:spcPct val="90000"/>
        </a:lnSpc>
        <a:spcBef>
          <a:spcPct val="30000"/>
        </a:spcBef>
        <a:spcAft>
          <a:spcPct val="0"/>
        </a:spcAft>
        <a:buSzPct val="100000"/>
        <a:buChar char="•"/>
        <a:defRPr sz="2400" b="1">
          <a:solidFill>
            <a:schemeClr val="tx1"/>
          </a:solidFill>
          <a:latin typeface="+mn-lt"/>
          <a:ea typeface="+mn-ea"/>
          <a:cs typeface="+mn-cs"/>
        </a:defRPr>
      </a:lvl1pPr>
      <a:lvl2pPr marL="685800" indent="-228600" algn="l" rtl="0" eaLnBrk="0" fontAlgn="base" hangingPunct="0">
        <a:lnSpc>
          <a:spcPct val="90000"/>
        </a:lnSpc>
        <a:spcBef>
          <a:spcPct val="30000"/>
        </a:spcBef>
        <a:spcAft>
          <a:spcPct val="0"/>
        </a:spcAft>
        <a:buSzPct val="100000"/>
        <a:buChar char="–"/>
        <a:defRPr sz="2000" b="1">
          <a:solidFill>
            <a:schemeClr val="tx1"/>
          </a:solidFill>
          <a:latin typeface="+mn-lt"/>
        </a:defRPr>
      </a:lvl2pPr>
      <a:lvl3pPr marL="1143000" indent="-228600" algn="l" rtl="0" eaLnBrk="0" fontAlgn="base" hangingPunct="0">
        <a:lnSpc>
          <a:spcPct val="90000"/>
        </a:lnSpc>
        <a:spcBef>
          <a:spcPct val="30000"/>
        </a:spcBef>
        <a:spcAft>
          <a:spcPct val="0"/>
        </a:spcAft>
        <a:buSzPct val="100000"/>
        <a:buChar char="»"/>
        <a:defRPr b="1">
          <a:solidFill>
            <a:schemeClr val="tx1"/>
          </a:solidFill>
          <a:latin typeface="+mn-lt"/>
        </a:defRPr>
      </a:lvl3pPr>
      <a:lvl4pPr marL="1543050" indent="-171450" algn="l" rtl="0" eaLnBrk="0" fontAlgn="base" hangingPunct="0">
        <a:lnSpc>
          <a:spcPct val="90000"/>
        </a:lnSpc>
        <a:spcBef>
          <a:spcPct val="30000"/>
        </a:spcBef>
        <a:spcAft>
          <a:spcPct val="0"/>
        </a:spcAft>
        <a:buSzPct val="100000"/>
        <a:buChar char="•"/>
        <a:defRPr sz="1400" b="1">
          <a:solidFill>
            <a:schemeClr val="tx1"/>
          </a:solidFill>
          <a:latin typeface="+mn-lt"/>
        </a:defRPr>
      </a:lvl4pPr>
      <a:lvl5pPr marL="2000250" indent="-171450" algn="l" rtl="0" eaLnBrk="0" fontAlgn="base" hangingPunct="0">
        <a:lnSpc>
          <a:spcPct val="90000"/>
        </a:lnSpc>
        <a:spcBef>
          <a:spcPct val="30000"/>
        </a:spcBef>
        <a:spcAft>
          <a:spcPct val="0"/>
        </a:spcAft>
        <a:buSzPct val="100000"/>
        <a:buChar char="–"/>
        <a:defRPr sz="1400" b="1">
          <a:solidFill>
            <a:schemeClr val="tx1"/>
          </a:solidFill>
          <a:latin typeface="+mn-lt"/>
        </a:defRPr>
      </a:lvl5pPr>
      <a:lvl6pPr marL="2457450" indent="-171450" algn="l" rtl="0" eaLnBrk="0" fontAlgn="base" hangingPunct="0">
        <a:lnSpc>
          <a:spcPct val="90000"/>
        </a:lnSpc>
        <a:spcBef>
          <a:spcPct val="30000"/>
        </a:spcBef>
        <a:spcAft>
          <a:spcPct val="0"/>
        </a:spcAft>
        <a:buSzPct val="100000"/>
        <a:buChar char="–"/>
        <a:defRPr sz="1400" b="1">
          <a:solidFill>
            <a:schemeClr val="tx1"/>
          </a:solidFill>
          <a:latin typeface="+mn-lt"/>
        </a:defRPr>
      </a:lvl6pPr>
      <a:lvl7pPr marL="2914650" indent="-171450" algn="l" rtl="0" eaLnBrk="0" fontAlgn="base" hangingPunct="0">
        <a:lnSpc>
          <a:spcPct val="90000"/>
        </a:lnSpc>
        <a:spcBef>
          <a:spcPct val="30000"/>
        </a:spcBef>
        <a:spcAft>
          <a:spcPct val="0"/>
        </a:spcAft>
        <a:buSzPct val="100000"/>
        <a:buChar char="–"/>
        <a:defRPr sz="1400" b="1">
          <a:solidFill>
            <a:schemeClr val="tx1"/>
          </a:solidFill>
          <a:latin typeface="+mn-lt"/>
        </a:defRPr>
      </a:lvl7pPr>
      <a:lvl8pPr marL="3371850" indent="-171450" algn="l" rtl="0" eaLnBrk="0" fontAlgn="base" hangingPunct="0">
        <a:lnSpc>
          <a:spcPct val="90000"/>
        </a:lnSpc>
        <a:spcBef>
          <a:spcPct val="30000"/>
        </a:spcBef>
        <a:spcAft>
          <a:spcPct val="0"/>
        </a:spcAft>
        <a:buSzPct val="100000"/>
        <a:buChar char="–"/>
        <a:defRPr sz="1400" b="1">
          <a:solidFill>
            <a:schemeClr val="tx1"/>
          </a:solidFill>
          <a:latin typeface="+mn-lt"/>
        </a:defRPr>
      </a:lvl8pPr>
      <a:lvl9pPr marL="3829050" indent="-171450" algn="l" rtl="0" eaLnBrk="0" fontAlgn="base" hangingPunct="0">
        <a:lnSpc>
          <a:spcPct val="90000"/>
        </a:lnSpc>
        <a:spcBef>
          <a:spcPct val="30000"/>
        </a:spcBef>
        <a:spcAft>
          <a:spcPct val="0"/>
        </a:spcAft>
        <a:buSzPct val="100000"/>
        <a:buChar char="–"/>
        <a:defRPr sz="14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1.w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hyperlink" Target="mailto:dtrip003@ucr.edu" TargetMode="Externa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1.w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2.xml"/><Relationship Id="rId1" Type="http://schemas.openxmlformats.org/officeDocument/2006/relationships/vmlDrawing" Target="../drawings/vmlDrawing2.vml"/><Relationship Id="rId4" Type="http://schemas.openxmlformats.org/officeDocument/2006/relationships/image" Target="../media/image4.emf"/></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76200" y="2133600"/>
            <a:ext cx="8934450" cy="2133600"/>
          </a:xfrm>
          <a:noFill/>
          <a:ln/>
        </p:spPr>
        <p:txBody>
          <a:bodyPr/>
          <a:lstStyle/>
          <a:p>
            <a:r>
              <a:rPr lang="en-US" dirty="0">
                <a:solidFill>
                  <a:srgbClr val="0070C0"/>
                </a:solidFill>
              </a:rPr>
              <a:t>Lecture 5: Cache Optimization </a:t>
            </a:r>
            <a:br>
              <a:rPr lang="en-US" dirty="0">
                <a:solidFill>
                  <a:srgbClr val="0070C0"/>
                </a:solidFill>
              </a:rPr>
            </a:br>
            <a:r>
              <a:rPr lang="en-US" dirty="0">
                <a:solidFill>
                  <a:srgbClr val="0070C0"/>
                </a:solidFill>
              </a:rPr>
              <a:t>Contd.</a:t>
            </a:r>
            <a:endParaRPr lang="en-US" sz="3200" dirty="0">
              <a:solidFill>
                <a:srgbClr val="0070C0"/>
              </a:solidFill>
            </a:endParaRPr>
          </a:p>
        </p:txBody>
      </p:sp>
    </p:spTree>
  </p:cSld>
  <p:clrMapOvr>
    <a:masterClrMapping/>
  </p:clrMapOvr>
  <p:transition>
    <p:wipe/>
  </p:transition>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89507" name="Rectangle 2"/>
          <p:cNvSpPr>
            <a:spLocks noGrp="1" noChangeArrowheads="1"/>
          </p:cNvSpPr>
          <p:nvPr>
            <p:ph type="title" idx="4294967295"/>
          </p:nvPr>
        </p:nvSpPr>
        <p:spPr/>
        <p:txBody>
          <a:bodyPr lIns="90488" rIns="90488"/>
          <a:lstStyle/>
          <a:p>
            <a:r>
              <a:rPr lang="en-US"/>
              <a:t>How to Improve Cache Performance?</a:t>
            </a:r>
          </a:p>
        </p:txBody>
      </p:sp>
      <p:sp>
        <p:nvSpPr>
          <p:cNvPr id="789508" name="Rectangle 3"/>
          <p:cNvSpPr>
            <a:spLocks noGrp="1" noChangeArrowheads="1"/>
          </p:cNvSpPr>
          <p:nvPr>
            <p:ph type="body" idx="4294967295"/>
          </p:nvPr>
        </p:nvSpPr>
        <p:spPr>
          <a:xfrm>
            <a:off x="990600" y="3276600"/>
            <a:ext cx="7162800" cy="2209800"/>
          </a:xfrm>
        </p:spPr>
        <p:txBody>
          <a:bodyPr lIns="90488" rIns="90488"/>
          <a:lstStyle/>
          <a:p>
            <a:pPr>
              <a:buFontTx/>
              <a:buNone/>
            </a:pPr>
            <a:r>
              <a:rPr lang="en-US" dirty="0"/>
              <a:t>1. Reduce the miss rate,</a:t>
            </a:r>
            <a:r>
              <a:rPr lang="en-US" i="1" u="sng" dirty="0">
                <a:solidFill>
                  <a:schemeClr val="hlink"/>
                </a:solidFill>
              </a:rPr>
              <a:t> </a:t>
            </a:r>
            <a:endParaRPr lang="en-US" dirty="0"/>
          </a:p>
          <a:p>
            <a:pPr>
              <a:buFontTx/>
              <a:buNone/>
            </a:pPr>
            <a:r>
              <a:rPr lang="en-US" dirty="0"/>
              <a:t>2. Reduce the miss penalty, or</a:t>
            </a:r>
          </a:p>
          <a:p>
            <a:pPr>
              <a:buFontTx/>
              <a:buNone/>
            </a:pPr>
            <a:r>
              <a:rPr lang="en-US" dirty="0"/>
              <a:t>3. Reduce the time to hit in the cache. </a:t>
            </a:r>
          </a:p>
          <a:p>
            <a:pPr>
              <a:buFontTx/>
              <a:buNone/>
            </a:pPr>
            <a:r>
              <a:rPr lang="en-US" i="1" u="sng" dirty="0">
                <a:solidFill>
                  <a:srgbClr val="FF0000"/>
                </a:solidFill>
              </a:rPr>
              <a:t>4. Increase bandwidth</a:t>
            </a:r>
          </a:p>
        </p:txBody>
      </p:sp>
      <p:sp>
        <p:nvSpPr>
          <p:cNvPr id="789509" name="Rectangle 4"/>
          <p:cNvSpPr>
            <a:spLocks noChangeArrowheads="1"/>
          </p:cNvSpPr>
          <p:nvPr/>
        </p:nvSpPr>
        <p:spPr bwMode="auto">
          <a:xfrm>
            <a:off x="381000" y="3352800"/>
            <a:ext cx="7562850" cy="1892300"/>
          </a:xfrm>
          <a:prstGeom prst="rect">
            <a:avLst/>
          </a:prstGeom>
          <a:noFill/>
          <a:ln w="12700">
            <a:noFill/>
            <a:miter lim="800000"/>
            <a:headEnd/>
            <a:tailEnd/>
          </a:ln>
        </p:spPr>
        <p:txBody>
          <a:bodyPr lIns="90488" tIns="44450" rIns="90488" bIns="44450"/>
          <a:lstStyle/>
          <a:p>
            <a:pPr marL="685800" lvl="1" indent="-228600" eaLnBrk="0" hangingPunct="0">
              <a:lnSpc>
                <a:spcPct val="90000"/>
              </a:lnSpc>
              <a:spcBef>
                <a:spcPct val="30000"/>
              </a:spcBef>
              <a:buSzPct val="100000"/>
            </a:pPr>
            <a:endParaRPr lang="en-US" b="1">
              <a:solidFill>
                <a:schemeClr val="hlink"/>
              </a:solidFill>
              <a:latin typeface="Comic Sans MS" pitchFamily="66" charset="0"/>
            </a:endParaRPr>
          </a:p>
          <a:p>
            <a:pPr marL="285750" indent="-285750" eaLnBrk="0" hangingPunct="0">
              <a:lnSpc>
                <a:spcPct val="90000"/>
              </a:lnSpc>
              <a:spcBef>
                <a:spcPct val="30000"/>
              </a:spcBef>
              <a:buSzPct val="100000"/>
              <a:buFontTx/>
              <a:buChar char="•"/>
            </a:pPr>
            <a:endParaRPr lang="en-US" sz="2400" b="1">
              <a:latin typeface="Comic Sans MS" pitchFamily="66" charset="0"/>
            </a:endParaRPr>
          </a:p>
          <a:p>
            <a:pPr marL="285750" indent="-285750" eaLnBrk="0" hangingPunct="0">
              <a:lnSpc>
                <a:spcPct val="90000"/>
              </a:lnSpc>
              <a:spcBef>
                <a:spcPct val="30000"/>
              </a:spcBef>
              <a:buSzPct val="100000"/>
              <a:buFontTx/>
              <a:buChar char="•"/>
            </a:pPr>
            <a:endParaRPr lang="en-US" sz="2400" b="1">
              <a:latin typeface="Comic Sans MS" pitchFamily="66" charset="0"/>
            </a:endParaRPr>
          </a:p>
          <a:p>
            <a:pPr marL="285750" indent="-285750" eaLnBrk="0" hangingPunct="0">
              <a:lnSpc>
                <a:spcPct val="90000"/>
              </a:lnSpc>
              <a:spcBef>
                <a:spcPct val="30000"/>
              </a:spcBef>
              <a:buSzPct val="100000"/>
              <a:buFontTx/>
              <a:buChar char="•"/>
            </a:pPr>
            <a:endParaRPr lang="en-US" sz="2400" b="1">
              <a:latin typeface="Comic Sans MS" pitchFamily="66" charset="0"/>
            </a:endParaRPr>
          </a:p>
          <a:p>
            <a:pPr marL="285750" indent="-285750" eaLnBrk="0" hangingPunct="0">
              <a:lnSpc>
                <a:spcPct val="90000"/>
              </a:lnSpc>
              <a:spcBef>
                <a:spcPct val="30000"/>
              </a:spcBef>
              <a:buSzPct val="100000"/>
              <a:buFontTx/>
              <a:buChar char="•"/>
            </a:pPr>
            <a:endParaRPr lang="en-US" sz="2400" b="1">
              <a:latin typeface="Comic Sans MS" pitchFamily="66" charset="0"/>
            </a:endParaRPr>
          </a:p>
        </p:txBody>
      </p:sp>
      <p:graphicFrame>
        <p:nvGraphicFramePr>
          <p:cNvPr id="789506" name="Object 5"/>
          <p:cNvGraphicFramePr>
            <a:graphicFrameLocks noChangeAspect="1"/>
          </p:cNvGraphicFramePr>
          <p:nvPr/>
        </p:nvGraphicFramePr>
        <p:xfrm>
          <a:off x="304800" y="2514600"/>
          <a:ext cx="8153400" cy="506413"/>
        </p:xfrm>
        <a:graphic>
          <a:graphicData uri="http://schemas.openxmlformats.org/presentationml/2006/ole">
            <mc:AlternateContent xmlns:mc="http://schemas.openxmlformats.org/markup-compatibility/2006">
              <mc:Choice xmlns:v="urn:schemas-microsoft-com:vml" Requires="v">
                <p:oleObj spid="_x0000_s115731" name="Equation" r:id="rId3" imgW="4267080" imgH="266400" progId="Equation.3">
                  <p:embed/>
                </p:oleObj>
              </mc:Choice>
              <mc:Fallback>
                <p:oleObj name="Equation" r:id="rId3" imgW="4267080" imgH="266400" progId="Equation.3">
                  <p:embed/>
                  <p:pic>
                    <p:nvPicPr>
                      <p:cNvPr id="789506"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2514600"/>
                        <a:ext cx="8153400" cy="5064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23790320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89508">
                                            <p:txEl>
                                              <p:pRg st="0" end="0"/>
                                            </p:txEl>
                                          </p:spTgt>
                                        </p:tgtEl>
                                        <p:attrNameLst>
                                          <p:attrName>style.visibility</p:attrName>
                                        </p:attrNameLst>
                                      </p:cBhvr>
                                      <p:to>
                                        <p:strVal val="visible"/>
                                      </p:to>
                                    </p:set>
                                    <p:anim calcmode="lin" valueType="num">
                                      <p:cBhvr additive="base">
                                        <p:cTn id="7" dur="500" fill="hold"/>
                                        <p:tgtEl>
                                          <p:spTgt spid="789508">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78950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789508">
                                            <p:txEl>
                                              <p:pRg st="1" end="1"/>
                                            </p:txEl>
                                          </p:spTgt>
                                        </p:tgtEl>
                                        <p:attrNameLst>
                                          <p:attrName>style.visibility</p:attrName>
                                        </p:attrNameLst>
                                      </p:cBhvr>
                                      <p:to>
                                        <p:strVal val="visible"/>
                                      </p:to>
                                    </p:set>
                                    <p:anim calcmode="lin" valueType="num">
                                      <p:cBhvr additive="base">
                                        <p:cTn id="13" dur="500" fill="hold"/>
                                        <p:tgtEl>
                                          <p:spTgt spid="789508">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789508">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789508">
                                            <p:txEl>
                                              <p:pRg st="2" end="2"/>
                                            </p:txEl>
                                          </p:spTgt>
                                        </p:tgtEl>
                                        <p:attrNameLst>
                                          <p:attrName>style.visibility</p:attrName>
                                        </p:attrNameLst>
                                      </p:cBhvr>
                                      <p:to>
                                        <p:strVal val="visible"/>
                                      </p:to>
                                    </p:set>
                                    <p:anim calcmode="lin" valueType="num">
                                      <p:cBhvr additive="base">
                                        <p:cTn id="19" dur="500" fill="hold"/>
                                        <p:tgtEl>
                                          <p:spTgt spid="789508">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789508">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789508">
                                            <p:txEl>
                                              <p:pRg st="3" end="3"/>
                                            </p:txEl>
                                          </p:spTgt>
                                        </p:tgtEl>
                                        <p:attrNameLst>
                                          <p:attrName>style.visibility</p:attrName>
                                        </p:attrNameLst>
                                      </p:cBhvr>
                                      <p:to>
                                        <p:strVal val="visible"/>
                                      </p:to>
                                    </p:set>
                                    <p:anim calcmode="lin" valueType="num">
                                      <p:cBhvr additive="base">
                                        <p:cTn id="25" dur="500" fill="hold"/>
                                        <p:tgtEl>
                                          <p:spTgt spid="789508">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789508">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9508" grpId="0" build="p"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711BC453-0A47-491C-BC1F-04106A7A3416}"/>
              </a:ext>
            </a:extLst>
          </p:cNvPr>
          <p:cNvSpPr>
            <a:spLocks noGrp="1" noChangeArrowheads="1"/>
          </p:cNvSpPr>
          <p:nvPr>
            <p:ph type="title"/>
          </p:nvPr>
        </p:nvSpPr>
        <p:spPr>
          <a:xfrm>
            <a:off x="457200" y="431800"/>
            <a:ext cx="8229600" cy="571500"/>
          </a:xfrm>
        </p:spPr>
        <p:txBody>
          <a:bodyPr/>
          <a:lstStyle/>
          <a:p>
            <a:pPr>
              <a:spcBef>
                <a:spcPts val="1000"/>
              </a:spcBef>
              <a:spcAft>
                <a:spcPts val="1000"/>
              </a:spcAft>
            </a:pPr>
            <a:r>
              <a:rPr lang="en-US" altLang="en-US" sz="2400" b="1" u="sng">
                <a:solidFill>
                  <a:srgbClr val="0000FF"/>
                </a:solidFill>
                <a:latin typeface="Helvetica" panose="020B0604020202020204" pitchFamily="34" charset="0"/>
              </a:rPr>
              <a:t>Handling a Cache Miss the Old Way</a:t>
            </a:r>
            <a:endParaRPr lang="en-US" altLang="en-US" sz="2400" u="sng">
              <a:solidFill>
                <a:srgbClr val="0000FF"/>
              </a:solidFill>
              <a:latin typeface="Helvetica" panose="020B0604020202020204" pitchFamily="34" charset="0"/>
            </a:endParaRPr>
          </a:p>
        </p:txBody>
      </p:sp>
      <p:sp>
        <p:nvSpPr>
          <p:cNvPr id="2051" name="Rectangle 3">
            <a:extLst>
              <a:ext uri="{FF2B5EF4-FFF2-40B4-BE49-F238E27FC236}">
                <a16:creationId xmlns:a16="http://schemas.microsoft.com/office/drawing/2014/main" id="{230AD58B-20DE-4AAD-AE00-7673624E0C8D}"/>
              </a:ext>
            </a:extLst>
          </p:cNvPr>
          <p:cNvSpPr>
            <a:spLocks noGrp="1" noChangeArrowheads="1"/>
          </p:cNvSpPr>
          <p:nvPr>
            <p:ph type="body" idx="1"/>
          </p:nvPr>
        </p:nvSpPr>
        <p:spPr>
          <a:xfrm>
            <a:off x="457200" y="1341438"/>
            <a:ext cx="8229600" cy="4525962"/>
          </a:xfrm>
        </p:spPr>
        <p:txBody>
          <a:bodyPr/>
          <a:lstStyle/>
          <a:p>
            <a:pPr>
              <a:lnSpc>
                <a:spcPct val="90000"/>
              </a:lnSpc>
              <a:spcBef>
                <a:spcPts val="700"/>
              </a:spcBef>
              <a:buFontTx/>
              <a:buNone/>
            </a:pPr>
            <a:r>
              <a:rPr lang="en-US" altLang="en-US" sz="1800">
                <a:solidFill>
                  <a:srgbClr val="000000"/>
                </a:solidFill>
                <a:latin typeface="Helvetica" panose="020B0604020202020204" pitchFamily="34" charset="0"/>
              </a:rPr>
              <a:t>(1) Send the address to the next level of the hierarchy</a:t>
            </a:r>
          </a:p>
          <a:p>
            <a:pPr>
              <a:lnSpc>
                <a:spcPct val="90000"/>
              </a:lnSpc>
              <a:spcBef>
                <a:spcPts val="700"/>
              </a:spcBef>
              <a:buFontTx/>
              <a:buNone/>
            </a:pPr>
            <a:r>
              <a:rPr lang="en-US" altLang="en-US" sz="1800">
                <a:solidFill>
                  <a:srgbClr val="000000"/>
                </a:solidFill>
                <a:latin typeface="Helvetica" panose="020B0604020202020204" pitchFamily="34" charset="0"/>
              </a:rPr>
              <a:t>(2) Signal a read operation</a:t>
            </a:r>
          </a:p>
          <a:p>
            <a:pPr>
              <a:lnSpc>
                <a:spcPct val="90000"/>
              </a:lnSpc>
              <a:spcBef>
                <a:spcPts val="700"/>
              </a:spcBef>
              <a:buFontTx/>
              <a:buNone/>
            </a:pPr>
            <a:r>
              <a:rPr lang="en-US" altLang="en-US" sz="1800" b="1">
                <a:solidFill>
                  <a:srgbClr val="FF0000"/>
                </a:solidFill>
                <a:latin typeface="Helvetica" panose="020B0604020202020204" pitchFamily="34" charset="0"/>
              </a:rPr>
              <a:t>(3) Wait for the data to arrive</a:t>
            </a:r>
            <a:endParaRPr lang="en-US" altLang="en-US" sz="1800">
              <a:solidFill>
                <a:srgbClr val="FF0000"/>
              </a:solidFill>
              <a:latin typeface="Helvetica" panose="020B0604020202020204" pitchFamily="34" charset="0"/>
            </a:endParaRPr>
          </a:p>
          <a:p>
            <a:pPr>
              <a:lnSpc>
                <a:spcPct val="90000"/>
              </a:lnSpc>
              <a:spcBef>
                <a:spcPts val="700"/>
              </a:spcBef>
              <a:buFontTx/>
              <a:buNone/>
            </a:pPr>
            <a:r>
              <a:rPr lang="en-US" altLang="en-US" sz="1800">
                <a:solidFill>
                  <a:srgbClr val="000000"/>
                </a:solidFill>
                <a:latin typeface="Helvetica" panose="020B0604020202020204" pitchFamily="34" charset="0"/>
              </a:rPr>
              <a:t>(4) Update the cache entry with data</a:t>
            </a:r>
            <a:r>
              <a:rPr lang="en-US" altLang="en-US" sz="1800" b="1">
                <a:solidFill>
                  <a:srgbClr val="00FF00"/>
                </a:solidFill>
                <a:latin typeface="Helvetica" panose="020B0604020202020204" pitchFamily="34" charset="0"/>
              </a:rPr>
              <a:t>*</a:t>
            </a:r>
            <a:r>
              <a:rPr lang="en-US" altLang="en-US" sz="1800">
                <a:solidFill>
                  <a:srgbClr val="000000"/>
                </a:solidFill>
                <a:latin typeface="Helvetica" panose="020B0604020202020204" pitchFamily="34" charset="0"/>
              </a:rPr>
              <a:t>, rewrite the tag, turn the valid bit on, clear the dirty bit (unless an instruction cache)</a:t>
            </a:r>
          </a:p>
          <a:p>
            <a:pPr>
              <a:lnSpc>
                <a:spcPct val="90000"/>
              </a:lnSpc>
              <a:spcBef>
                <a:spcPts val="700"/>
              </a:spcBef>
              <a:buFontTx/>
              <a:buNone/>
            </a:pPr>
            <a:r>
              <a:rPr lang="en-US" altLang="en-US" sz="1800">
                <a:solidFill>
                  <a:srgbClr val="000000"/>
                </a:solidFill>
                <a:latin typeface="Helvetica" panose="020B0604020202020204" pitchFamily="34" charset="0"/>
              </a:rPr>
              <a:t>(5) Resend the memory address; this time there will be a hit.</a:t>
            </a:r>
          </a:p>
          <a:p>
            <a:pPr>
              <a:lnSpc>
                <a:spcPct val="90000"/>
              </a:lnSpc>
              <a:spcBef>
                <a:spcPts val="700"/>
              </a:spcBef>
              <a:buFontTx/>
              <a:buNone/>
            </a:pPr>
            <a:endParaRPr lang="en-US" altLang="en-US" sz="1800">
              <a:solidFill>
                <a:srgbClr val="000000"/>
              </a:solidFill>
              <a:latin typeface="Helvetica" panose="020B0604020202020204" pitchFamily="34" charset="0"/>
            </a:endParaRPr>
          </a:p>
          <a:p>
            <a:pPr>
              <a:lnSpc>
                <a:spcPct val="90000"/>
              </a:lnSpc>
              <a:spcBef>
                <a:spcPts val="700"/>
              </a:spcBef>
              <a:buFontTx/>
              <a:buNone/>
            </a:pPr>
            <a:r>
              <a:rPr lang="en-US" altLang="en-US" sz="1800" b="1">
                <a:solidFill>
                  <a:srgbClr val="00FF00"/>
                </a:solidFill>
                <a:latin typeface="Helvetica" panose="020B0604020202020204" pitchFamily="34" charset="0"/>
              </a:rPr>
              <a:t>*</a:t>
            </a:r>
            <a:r>
              <a:rPr lang="en-US" altLang="en-US" sz="1800">
                <a:solidFill>
                  <a:srgbClr val="000000"/>
                </a:solidFill>
                <a:latin typeface="Helvetica" panose="020B0604020202020204" pitchFamily="34" charset="0"/>
              </a:rPr>
              <a:t> There are variations:</a:t>
            </a:r>
          </a:p>
          <a:p>
            <a:pPr lvl="1">
              <a:lnSpc>
                <a:spcPct val="90000"/>
              </a:lnSpc>
              <a:spcBef>
                <a:spcPts val="600"/>
              </a:spcBef>
              <a:buFontTx/>
              <a:buChar char="•"/>
            </a:pPr>
            <a:r>
              <a:rPr lang="en-US" altLang="en-US" sz="1800">
                <a:solidFill>
                  <a:srgbClr val="000000"/>
                </a:solidFill>
                <a:latin typeface="Helvetica" panose="020B0604020202020204" pitchFamily="34" charset="0"/>
              </a:rPr>
              <a:t>fill the cache block, then send the requested word to the CPU</a:t>
            </a:r>
          </a:p>
          <a:p>
            <a:pPr lvl="1">
              <a:lnSpc>
                <a:spcPct val="90000"/>
              </a:lnSpc>
              <a:spcBef>
                <a:spcPts val="600"/>
              </a:spcBef>
              <a:buFontTx/>
              <a:buChar char="•"/>
            </a:pPr>
            <a:r>
              <a:rPr lang="en-US" altLang="en-US" sz="1800">
                <a:solidFill>
                  <a:srgbClr val="000000"/>
                </a:solidFill>
                <a:latin typeface="Helvetica" panose="020B0604020202020204" pitchFamily="34" charset="0"/>
              </a:rPr>
              <a:t>send the requested word to the CPU as soon as it arrives at the cache (</a:t>
            </a:r>
            <a:r>
              <a:rPr lang="en-US" altLang="en-US" sz="1800" b="1">
                <a:solidFill>
                  <a:srgbClr val="00FF00"/>
                </a:solidFill>
                <a:latin typeface="Helvetica" panose="020B0604020202020204" pitchFamily="34" charset="0"/>
              </a:rPr>
              <a:t>early restart</a:t>
            </a:r>
            <a:r>
              <a:rPr lang="en-US" altLang="en-US" sz="1800">
                <a:solidFill>
                  <a:srgbClr val="000000"/>
                </a:solidFill>
                <a:latin typeface="Helvetica" panose="020B0604020202020204" pitchFamily="34" charset="0"/>
              </a:rPr>
              <a:t>)</a:t>
            </a:r>
          </a:p>
          <a:p>
            <a:pPr lvl="1">
              <a:lnSpc>
                <a:spcPct val="90000"/>
              </a:lnSpc>
              <a:spcBef>
                <a:spcPts val="600"/>
              </a:spcBef>
              <a:buFontTx/>
              <a:buChar char="•"/>
            </a:pPr>
            <a:r>
              <a:rPr lang="en-US" altLang="en-US" sz="1800">
                <a:solidFill>
                  <a:srgbClr val="000000"/>
                </a:solidFill>
                <a:latin typeface="Helvetica" panose="020B0604020202020204" pitchFamily="34" charset="0"/>
              </a:rPr>
              <a:t>requested word is sent from memory first; then the rest of the block follows (</a:t>
            </a:r>
            <a:r>
              <a:rPr lang="en-US" altLang="en-US" sz="1800" b="1">
                <a:solidFill>
                  <a:srgbClr val="00FF00"/>
                </a:solidFill>
                <a:latin typeface="Helvetica" panose="020B0604020202020204" pitchFamily="34" charset="0"/>
              </a:rPr>
              <a:t>requested word first</a:t>
            </a:r>
            <a:r>
              <a:rPr lang="en-US" altLang="en-US" sz="1800">
                <a:solidFill>
                  <a:srgbClr val="000000"/>
                </a:solidFill>
                <a:latin typeface="Helvetica" panose="020B0604020202020204" pitchFamily="34" charset="0"/>
              </a:rPr>
              <a:t>)</a:t>
            </a:r>
          </a:p>
          <a:p>
            <a:pPr>
              <a:lnSpc>
                <a:spcPct val="90000"/>
              </a:lnSpc>
              <a:spcBef>
                <a:spcPts val="700"/>
              </a:spcBef>
              <a:buFontTx/>
              <a:buNone/>
            </a:pPr>
            <a:r>
              <a:rPr lang="en-US" altLang="en-US" sz="1800">
                <a:solidFill>
                  <a:srgbClr val="000000"/>
                </a:solidFill>
                <a:latin typeface="Helvetica" panose="020B0604020202020204" pitchFamily="34" charset="0"/>
              </a:rPr>
              <a:t>Early restart and requested word first have a lower miss penalty, because they return execution control to the CPU earlier.</a:t>
            </a:r>
          </a:p>
        </p:txBody>
      </p:sp>
    </p:spTree>
    <p:extLst>
      <p:ext uri="{BB962C8B-B14F-4D97-AF65-F5344CB8AC3E}">
        <p14:creationId xmlns:p14="http://schemas.microsoft.com/office/powerpoint/2010/main" val="12248152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57761" name="Rectangle 2"/>
          <p:cNvSpPr>
            <a:spLocks noGrp="1" noChangeArrowheads="1"/>
          </p:cNvSpPr>
          <p:nvPr>
            <p:ph type="title" idx="4294967295"/>
          </p:nvPr>
        </p:nvSpPr>
        <p:spPr>
          <a:xfrm>
            <a:off x="0" y="152400"/>
            <a:ext cx="8991600" cy="1143000"/>
          </a:xfrm>
        </p:spPr>
        <p:txBody>
          <a:bodyPr lIns="90488" rIns="90488"/>
          <a:lstStyle/>
          <a:p>
            <a:r>
              <a:rPr lang="en-US" dirty="0">
                <a:solidFill>
                  <a:srgbClr val="0070C0"/>
                </a:solidFill>
              </a:rPr>
              <a:t>1. Non-blocking Caches</a:t>
            </a:r>
          </a:p>
        </p:txBody>
      </p:sp>
      <p:sp>
        <p:nvSpPr>
          <p:cNvPr id="677891" name="Rectangle 3"/>
          <p:cNvSpPr>
            <a:spLocks noGrp="1" noChangeArrowheads="1"/>
          </p:cNvSpPr>
          <p:nvPr>
            <p:ph type="body" idx="4294967295"/>
          </p:nvPr>
        </p:nvSpPr>
        <p:spPr>
          <a:xfrm>
            <a:off x="228600" y="1271954"/>
            <a:ext cx="8401050" cy="4800600"/>
          </a:xfrm>
        </p:spPr>
        <p:txBody>
          <a:bodyPr lIns="90488" rIns="90488"/>
          <a:lstStyle/>
          <a:p>
            <a:pPr>
              <a:buClr>
                <a:schemeClr val="tx1"/>
              </a:buClr>
            </a:pPr>
            <a:r>
              <a:rPr lang="en-US" i="1" u="sng" dirty="0">
                <a:solidFill>
                  <a:schemeClr val="hlink"/>
                </a:solidFill>
              </a:rPr>
              <a:t>Non-blocking cache</a:t>
            </a:r>
            <a:r>
              <a:rPr lang="en-US" u="sng" dirty="0"/>
              <a:t> </a:t>
            </a:r>
            <a:r>
              <a:rPr lang="en-US" dirty="0"/>
              <a:t>or  </a:t>
            </a:r>
            <a:r>
              <a:rPr lang="en-US" i="1" u="sng" dirty="0">
                <a:solidFill>
                  <a:schemeClr val="hlink"/>
                </a:solidFill>
              </a:rPr>
              <a:t>lockup-free cache</a:t>
            </a:r>
            <a:r>
              <a:rPr lang="en-US" u="sng" dirty="0"/>
              <a:t> </a:t>
            </a:r>
            <a:r>
              <a:rPr lang="en-US" dirty="0"/>
              <a:t>allow data cache to continue to supply cache hits during a miss</a:t>
            </a:r>
          </a:p>
          <a:p>
            <a:pPr lvl="1"/>
            <a:r>
              <a:rPr lang="en-US" dirty="0"/>
              <a:t>Complicated cache controller architecture</a:t>
            </a:r>
          </a:p>
          <a:p>
            <a:r>
              <a:rPr lang="en-US" dirty="0"/>
              <a:t>“</a:t>
            </a:r>
            <a:r>
              <a:rPr lang="en-US" i="1" u="sng" dirty="0">
                <a:solidFill>
                  <a:schemeClr val="hlink"/>
                </a:solidFill>
              </a:rPr>
              <a:t>hit under miss</a:t>
            </a:r>
            <a:r>
              <a:rPr lang="en-US" dirty="0"/>
              <a:t>”  reduces the effective miss penalty by working during miss vs. ignoring CPU requests</a:t>
            </a:r>
          </a:p>
          <a:p>
            <a:r>
              <a:rPr lang="en-US" dirty="0"/>
              <a:t>“</a:t>
            </a:r>
            <a:r>
              <a:rPr lang="en-US" i="1" u="sng" dirty="0">
                <a:solidFill>
                  <a:schemeClr val="hlink"/>
                </a:solidFill>
              </a:rPr>
              <a:t>hit under multiple miss</a:t>
            </a:r>
            <a:r>
              <a:rPr lang="en-US" dirty="0"/>
              <a:t>” or “</a:t>
            </a:r>
            <a:r>
              <a:rPr lang="en-US" i="1" u="sng" dirty="0">
                <a:solidFill>
                  <a:schemeClr val="hlink"/>
                </a:solidFill>
              </a:rPr>
              <a:t>miss under miss</a:t>
            </a:r>
            <a:r>
              <a:rPr lang="en-US" dirty="0"/>
              <a:t>”  may further lower the effective miss penalty by overlapping multiple misses</a:t>
            </a:r>
          </a:p>
          <a:p>
            <a:pPr lvl="1"/>
            <a:r>
              <a:rPr lang="en-US" dirty="0"/>
              <a:t>Significantly increases the complexity of the cache controller as there can be multiple outstanding memory accesses</a:t>
            </a:r>
          </a:p>
          <a:p>
            <a:pPr lvl="1"/>
            <a:r>
              <a:rPr lang="en-US" dirty="0"/>
              <a:t>Requires multiple memory banks (otherwise cannot support)</a:t>
            </a:r>
          </a:p>
          <a:p>
            <a:pPr lvl="1"/>
            <a:r>
              <a:rPr lang="en-US" dirty="0"/>
              <a:t>Pentium Pro allows 4 outstanding memory misses</a:t>
            </a:r>
          </a:p>
        </p:txBody>
      </p:sp>
    </p:spTree>
    <p:extLst>
      <p:ext uri="{BB962C8B-B14F-4D97-AF65-F5344CB8AC3E}">
        <p14:creationId xmlns:p14="http://schemas.microsoft.com/office/powerpoint/2010/main" val="194820762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77891">
                                            <p:txEl>
                                              <p:pRg st="0" end="0"/>
                                            </p:txEl>
                                          </p:spTgt>
                                        </p:tgtEl>
                                        <p:attrNameLst>
                                          <p:attrName>style.visibility</p:attrName>
                                        </p:attrNameLst>
                                      </p:cBhvr>
                                      <p:to>
                                        <p:strVal val="visible"/>
                                      </p:to>
                                    </p:set>
                                    <p:anim calcmode="lin" valueType="num">
                                      <p:cBhvr additive="base">
                                        <p:cTn id="7" dur="500" fill="hold"/>
                                        <p:tgtEl>
                                          <p:spTgt spid="677891">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677891">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77891">
                                            <p:txEl>
                                              <p:pRg st="1" end="1"/>
                                            </p:txEl>
                                          </p:spTgt>
                                        </p:tgtEl>
                                        <p:attrNameLst>
                                          <p:attrName>style.visibility</p:attrName>
                                        </p:attrNameLst>
                                      </p:cBhvr>
                                      <p:to>
                                        <p:strVal val="visible"/>
                                      </p:to>
                                    </p:set>
                                    <p:anim calcmode="lin" valueType="num">
                                      <p:cBhvr additive="base">
                                        <p:cTn id="11" dur="500" fill="hold"/>
                                        <p:tgtEl>
                                          <p:spTgt spid="677891">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677891">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677891">
                                            <p:txEl>
                                              <p:pRg st="2" end="2"/>
                                            </p:txEl>
                                          </p:spTgt>
                                        </p:tgtEl>
                                        <p:attrNameLst>
                                          <p:attrName>style.visibility</p:attrName>
                                        </p:attrNameLst>
                                      </p:cBhvr>
                                      <p:to>
                                        <p:strVal val="visible"/>
                                      </p:to>
                                    </p:set>
                                    <p:anim calcmode="lin" valueType="num">
                                      <p:cBhvr additive="base">
                                        <p:cTn id="17" dur="500" fill="hold"/>
                                        <p:tgtEl>
                                          <p:spTgt spid="677891">
                                            <p:txEl>
                                              <p:pRg st="2" end="2"/>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677891">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677891">
                                            <p:txEl>
                                              <p:pRg st="3" end="3"/>
                                            </p:txEl>
                                          </p:spTgt>
                                        </p:tgtEl>
                                        <p:attrNameLst>
                                          <p:attrName>style.visibility</p:attrName>
                                        </p:attrNameLst>
                                      </p:cBhvr>
                                      <p:to>
                                        <p:strVal val="visible"/>
                                      </p:to>
                                    </p:set>
                                    <p:anim calcmode="lin" valueType="num">
                                      <p:cBhvr additive="base">
                                        <p:cTn id="23" dur="500" fill="hold"/>
                                        <p:tgtEl>
                                          <p:spTgt spid="677891">
                                            <p:txEl>
                                              <p:pRg st="3" end="3"/>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677891">
                                            <p:txEl>
                                              <p:pRg st="3" end="3"/>
                                            </p:txEl>
                                          </p:spTgt>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677891">
                                            <p:txEl>
                                              <p:pRg st="4" end="4"/>
                                            </p:txEl>
                                          </p:spTgt>
                                        </p:tgtEl>
                                        <p:attrNameLst>
                                          <p:attrName>style.visibility</p:attrName>
                                        </p:attrNameLst>
                                      </p:cBhvr>
                                      <p:to>
                                        <p:strVal val="visible"/>
                                      </p:to>
                                    </p:set>
                                    <p:anim calcmode="lin" valueType="num">
                                      <p:cBhvr additive="base">
                                        <p:cTn id="27" dur="500" fill="hold"/>
                                        <p:tgtEl>
                                          <p:spTgt spid="677891">
                                            <p:txEl>
                                              <p:pRg st="4" end="4"/>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677891">
                                            <p:txEl>
                                              <p:pRg st="4" end="4"/>
                                            </p:txEl>
                                          </p:spTgt>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677891">
                                            <p:txEl>
                                              <p:pRg st="5" end="5"/>
                                            </p:txEl>
                                          </p:spTgt>
                                        </p:tgtEl>
                                        <p:attrNameLst>
                                          <p:attrName>style.visibility</p:attrName>
                                        </p:attrNameLst>
                                      </p:cBhvr>
                                      <p:to>
                                        <p:strVal val="visible"/>
                                      </p:to>
                                    </p:set>
                                    <p:anim calcmode="lin" valueType="num">
                                      <p:cBhvr additive="base">
                                        <p:cTn id="31" dur="500" fill="hold"/>
                                        <p:tgtEl>
                                          <p:spTgt spid="677891">
                                            <p:txEl>
                                              <p:pRg st="5" end="5"/>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677891">
                                            <p:txEl>
                                              <p:pRg st="5" end="5"/>
                                            </p:txEl>
                                          </p:spTgt>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677891">
                                            <p:txEl>
                                              <p:pRg st="6" end="6"/>
                                            </p:txEl>
                                          </p:spTgt>
                                        </p:tgtEl>
                                        <p:attrNameLst>
                                          <p:attrName>style.visibility</p:attrName>
                                        </p:attrNameLst>
                                      </p:cBhvr>
                                      <p:to>
                                        <p:strVal val="visible"/>
                                      </p:to>
                                    </p:set>
                                    <p:anim calcmode="lin" valueType="num">
                                      <p:cBhvr additive="base">
                                        <p:cTn id="35" dur="500" fill="hold"/>
                                        <p:tgtEl>
                                          <p:spTgt spid="677891">
                                            <p:txEl>
                                              <p:pRg st="6" end="6"/>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677891">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7891" grpId="0" build="p"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EADF7339-AEBC-4946-80EB-D4980E4AF2AD}"/>
              </a:ext>
            </a:extLst>
          </p:cNvPr>
          <p:cNvSpPr>
            <a:spLocks noGrp="1" noChangeArrowheads="1"/>
          </p:cNvSpPr>
          <p:nvPr>
            <p:ph type="title"/>
          </p:nvPr>
        </p:nvSpPr>
        <p:spPr>
          <a:xfrm>
            <a:off x="457200" y="355600"/>
            <a:ext cx="8229600" cy="571500"/>
          </a:xfrm>
        </p:spPr>
        <p:txBody>
          <a:bodyPr/>
          <a:lstStyle/>
          <a:p>
            <a:pPr>
              <a:spcBef>
                <a:spcPts val="1000"/>
              </a:spcBef>
              <a:spcAft>
                <a:spcPts val="1000"/>
              </a:spcAft>
            </a:pPr>
            <a:r>
              <a:rPr lang="en-US" altLang="en-US" sz="2400" b="1" u="sng" dirty="0">
                <a:solidFill>
                  <a:srgbClr val="0000FF"/>
                </a:solidFill>
                <a:latin typeface="Helvetica" panose="020B0604020202020204" pitchFamily="34" charset="0"/>
              </a:rPr>
              <a:t>Miss Status Holding Register (MSHR)</a:t>
            </a:r>
            <a:endParaRPr lang="en-US" altLang="en-US" sz="2400" u="sng" dirty="0">
              <a:solidFill>
                <a:srgbClr val="0000FF"/>
              </a:solidFill>
              <a:latin typeface="Helvetica" panose="020B0604020202020204" pitchFamily="34" charset="0"/>
            </a:endParaRPr>
          </a:p>
        </p:txBody>
      </p:sp>
      <p:sp>
        <p:nvSpPr>
          <p:cNvPr id="15363" name="Rectangle 3">
            <a:extLst>
              <a:ext uri="{FF2B5EF4-FFF2-40B4-BE49-F238E27FC236}">
                <a16:creationId xmlns:a16="http://schemas.microsoft.com/office/drawing/2014/main" id="{9B28751C-5CAA-4977-8539-18025A06F1AF}"/>
              </a:ext>
            </a:extLst>
          </p:cNvPr>
          <p:cNvSpPr>
            <a:spLocks noGrp="1" noChangeArrowheads="1"/>
          </p:cNvSpPr>
          <p:nvPr>
            <p:ph type="body" idx="1"/>
          </p:nvPr>
        </p:nvSpPr>
        <p:spPr>
          <a:xfrm>
            <a:off x="457200" y="1265238"/>
            <a:ext cx="8229600" cy="4525962"/>
          </a:xfrm>
        </p:spPr>
        <p:txBody>
          <a:bodyPr/>
          <a:lstStyle/>
          <a:p>
            <a:pPr lvl="1">
              <a:spcBef>
                <a:spcPts val="600"/>
              </a:spcBef>
              <a:buClr>
                <a:schemeClr val="tx1"/>
              </a:buClr>
              <a:buFontTx/>
              <a:buChar char="•"/>
            </a:pPr>
            <a:r>
              <a:rPr lang="en-US" altLang="en-US" sz="2400" b="1" dirty="0">
                <a:solidFill>
                  <a:srgbClr val="00FF00"/>
                </a:solidFill>
                <a:latin typeface="Helvetica" panose="020B0604020202020204" pitchFamily="34" charset="0"/>
              </a:rPr>
              <a:t>miss status holding registers</a:t>
            </a:r>
            <a:r>
              <a:rPr lang="en-US" altLang="en-US" sz="2400" dirty="0">
                <a:solidFill>
                  <a:srgbClr val="000000"/>
                </a:solidFill>
                <a:latin typeface="Helvetica" panose="020B0604020202020204" pitchFamily="34" charset="0"/>
              </a:rPr>
              <a:t> (MSHR)</a:t>
            </a:r>
          </a:p>
          <a:p>
            <a:pPr lvl="2">
              <a:spcBef>
                <a:spcPts val="500"/>
              </a:spcBef>
            </a:pPr>
            <a:r>
              <a:rPr lang="en-US" altLang="en-US" sz="2400" dirty="0">
                <a:solidFill>
                  <a:srgbClr val="000000"/>
                </a:solidFill>
                <a:latin typeface="Helvetica" panose="020B0604020202020204" pitchFamily="34" charset="0"/>
              </a:rPr>
              <a:t>hardware structure for tracking outstanding misses</a:t>
            </a:r>
          </a:p>
          <a:p>
            <a:pPr lvl="3">
              <a:spcBef>
                <a:spcPts val="500"/>
              </a:spcBef>
              <a:buFontTx/>
              <a:buChar char="•"/>
            </a:pPr>
            <a:r>
              <a:rPr lang="en-US" altLang="en-US" sz="2400" dirty="0">
                <a:solidFill>
                  <a:srgbClr val="000000"/>
                </a:solidFill>
                <a:latin typeface="Helvetica" panose="020B0604020202020204" pitchFamily="34" charset="0"/>
              </a:rPr>
              <a:t>physical address of the block</a:t>
            </a:r>
          </a:p>
          <a:p>
            <a:pPr lvl="3">
              <a:spcBef>
                <a:spcPts val="500"/>
              </a:spcBef>
              <a:buFontTx/>
              <a:buChar char="•"/>
            </a:pPr>
            <a:r>
              <a:rPr lang="en-US" altLang="en-US" sz="2400" dirty="0">
                <a:solidFill>
                  <a:srgbClr val="000000"/>
                </a:solidFill>
                <a:latin typeface="Helvetica" panose="020B0604020202020204" pitchFamily="34" charset="0"/>
              </a:rPr>
              <a:t>which word in the block</a:t>
            </a:r>
          </a:p>
          <a:p>
            <a:pPr lvl="3">
              <a:spcBef>
                <a:spcPts val="500"/>
              </a:spcBef>
              <a:buFontTx/>
              <a:buChar char="•"/>
            </a:pPr>
            <a:r>
              <a:rPr lang="en-US" altLang="en-US" sz="2400" dirty="0">
                <a:solidFill>
                  <a:srgbClr val="000000"/>
                </a:solidFill>
                <a:latin typeface="Helvetica" panose="020B0604020202020204" pitchFamily="34" charset="0"/>
              </a:rPr>
              <a:t>destination register number (if data)</a:t>
            </a:r>
          </a:p>
          <a:p>
            <a:pPr lvl="3">
              <a:spcBef>
                <a:spcPts val="500"/>
              </a:spcBef>
              <a:buFontTx/>
              <a:buChar char="•"/>
            </a:pPr>
            <a:r>
              <a:rPr lang="en-US" altLang="en-US" sz="2400" dirty="0">
                <a:solidFill>
                  <a:srgbClr val="000000"/>
                </a:solidFill>
                <a:latin typeface="Helvetica" panose="020B0604020202020204" pitchFamily="34" charset="0"/>
              </a:rPr>
              <a:t>mechanism to merge requests to the same block</a:t>
            </a:r>
          </a:p>
          <a:p>
            <a:pPr lvl="3">
              <a:spcBef>
                <a:spcPts val="500"/>
              </a:spcBef>
              <a:buFontTx/>
              <a:buChar char="•"/>
            </a:pPr>
            <a:r>
              <a:rPr lang="en-US" altLang="en-US" sz="2400" dirty="0">
                <a:solidFill>
                  <a:srgbClr val="000000"/>
                </a:solidFill>
                <a:latin typeface="Helvetica" panose="020B0604020202020204" pitchFamily="34" charset="0"/>
              </a:rPr>
              <a:t>mechanism to insure accesses to the same location execute in program order</a:t>
            </a:r>
          </a:p>
        </p:txBody>
      </p:sp>
    </p:spTree>
    <p:extLst>
      <p:ext uri="{BB962C8B-B14F-4D97-AF65-F5344CB8AC3E}">
        <p14:creationId xmlns:p14="http://schemas.microsoft.com/office/powerpoint/2010/main" val="30136481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8674" name="Rectangle 2"/>
          <p:cNvSpPr>
            <a:spLocks noGrp="1" noChangeArrowheads="1"/>
          </p:cNvSpPr>
          <p:nvPr>
            <p:ph type="title"/>
          </p:nvPr>
        </p:nvSpPr>
        <p:spPr>
          <a:xfrm>
            <a:off x="304800" y="152400"/>
            <a:ext cx="8534400" cy="685800"/>
          </a:xfrm>
        </p:spPr>
        <p:txBody>
          <a:bodyPr/>
          <a:lstStyle/>
          <a:p>
            <a:r>
              <a:rPr lang="en-US" sz="3200"/>
              <a:t>Miss Penalty for Out-of-Order (OOO) Exe. Processor.</a:t>
            </a:r>
          </a:p>
        </p:txBody>
      </p:sp>
      <p:sp>
        <p:nvSpPr>
          <p:cNvPr id="668675" name="Rectangle 3"/>
          <p:cNvSpPr>
            <a:spLocks noGrp="1" noChangeArrowheads="1"/>
          </p:cNvSpPr>
          <p:nvPr>
            <p:ph type="body" idx="1"/>
          </p:nvPr>
        </p:nvSpPr>
        <p:spPr>
          <a:xfrm>
            <a:off x="609600" y="990600"/>
            <a:ext cx="7620000" cy="5257800"/>
          </a:xfrm>
        </p:spPr>
        <p:txBody>
          <a:bodyPr/>
          <a:lstStyle/>
          <a:p>
            <a:r>
              <a:rPr lang="en-US" dirty="0"/>
              <a:t>In OOO processors, memory stall cycles are overlapped with execution of other instructions. Miss penalty should not include this overlapped part.</a:t>
            </a:r>
          </a:p>
          <a:p>
            <a:pPr lvl="1">
              <a:buFontTx/>
              <a:buNone/>
            </a:pPr>
            <a:r>
              <a:rPr lang="en-US" dirty="0"/>
              <a:t>mem stall cycle per instruction = mem miss per instruction x (total miss penalty – overlapped miss penalty)</a:t>
            </a:r>
          </a:p>
          <a:p>
            <a:r>
              <a:rPr lang="en-US" dirty="0"/>
              <a:t>For the previous example. Suppose </a:t>
            </a:r>
            <a:r>
              <a:rPr lang="en-US" dirty="0">
                <a:solidFill>
                  <a:schemeClr val="accent2"/>
                </a:solidFill>
              </a:rPr>
              <a:t>30%</a:t>
            </a:r>
            <a:r>
              <a:rPr lang="en-US" dirty="0"/>
              <a:t> of the 75ns miss penalty can be overlapped, what is the AMAT and CPU time?</a:t>
            </a:r>
          </a:p>
          <a:p>
            <a:pPr lvl="1"/>
            <a:r>
              <a:rPr lang="en-US" dirty="0"/>
              <a:t>Assume using direct map cache, </a:t>
            </a:r>
            <a:r>
              <a:rPr lang="en-US" dirty="0">
                <a:solidFill>
                  <a:srgbClr val="0070C0"/>
                </a:solidFill>
              </a:rPr>
              <a:t>cc=1.25ns</a:t>
            </a:r>
            <a:r>
              <a:rPr lang="en-US" dirty="0"/>
              <a:t> to handle out of order execution.</a:t>
            </a:r>
          </a:p>
          <a:p>
            <a:pPr lvl="1">
              <a:buFontTx/>
              <a:buNone/>
            </a:pPr>
            <a:r>
              <a:rPr lang="en-US" dirty="0" err="1"/>
              <a:t>AMATd</a:t>
            </a:r>
            <a:r>
              <a:rPr lang="en-US" dirty="0"/>
              <a:t> = 1*1.25 + 0.014*(75*</a:t>
            </a:r>
            <a:r>
              <a:rPr lang="en-US" dirty="0">
                <a:solidFill>
                  <a:schemeClr val="accent2"/>
                </a:solidFill>
              </a:rPr>
              <a:t>0.7</a:t>
            </a:r>
            <a:r>
              <a:rPr lang="en-US" dirty="0"/>
              <a:t>) = 1.985 ns</a:t>
            </a:r>
          </a:p>
          <a:p>
            <a:pPr lvl="1">
              <a:buFontTx/>
              <a:buNone/>
            </a:pPr>
            <a:r>
              <a:rPr lang="en-US" dirty="0"/>
              <a:t>With </a:t>
            </a:r>
            <a:r>
              <a:rPr lang="en-US" dirty="0">
                <a:solidFill>
                  <a:schemeClr val="accent2"/>
                </a:solidFill>
              </a:rPr>
              <a:t>1.5</a:t>
            </a:r>
            <a:r>
              <a:rPr lang="en-US" dirty="0"/>
              <a:t> memory accesses per instruction,</a:t>
            </a:r>
          </a:p>
          <a:p>
            <a:pPr lvl="1">
              <a:buFontTx/>
              <a:buNone/>
            </a:pPr>
            <a:r>
              <a:rPr lang="en-US" dirty="0"/>
              <a:t>CPU time =( 2*1.25 + </a:t>
            </a:r>
            <a:r>
              <a:rPr lang="en-US" dirty="0">
                <a:solidFill>
                  <a:schemeClr val="accent2"/>
                </a:solidFill>
              </a:rPr>
              <a:t>1.5 </a:t>
            </a:r>
            <a:r>
              <a:rPr lang="en-US" dirty="0"/>
              <a:t>* 0.014 * (75*0.7))*IC = 3.6025 IC </a:t>
            </a:r>
            <a:endParaRPr lang="en-US" sz="1600" baseline="-25000" dirty="0"/>
          </a:p>
        </p:txBody>
      </p:sp>
    </p:spTree>
    <p:extLst>
      <p:ext uri="{BB962C8B-B14F-4D97-AF65-F5344CB8AC3E}">
        <p14:creationId xmlns:p14="http://schemas.microsoft.com/office/powerpoint/2010/main" val="7353604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DBA6827-006B-45D1-8938-550955075F26}"/>
              </a:ext>
            </a:extLst>
          </p:cNvPr>
          <p:cNvPicPr>
            <a:picLocks noChangeAspect="1"/>
          </p:cNvPicPr>
          <p:nvPr/>
        </p:nvPicPr>
        <p:blipFill>
          <a:blip r:embed="rId2"/>
          <a:stretch>
            <a:fillRect/>
          </a:stretch>
        </p:blipFill>
        <p:spPr>
          <a:xfrm>
            <a:off x="81337" y="0"/>
            <a:ext cx="7384646" cy="5638800"/>
          </a:xfrm>
          <a:prstGeom prst="rect">
            <a:avLst/>
          </a:prstGeom>
        </p:spPr>
      </p:pic>
      <p:sp>
        <p:nvSpPr>
          <p:cNvPr id="3" name="TextBox 2">
            <a:extLst>
              <a:ext uri="{FF2B5EF4-FFF2-40B4-BE49-F238E27FC236}">
                <a16:creationId xmlns:a16="http://schemas.microsoft.com/office/drawing/2014/main" id="{DF57CC64-CAFF-431E-B061-D78CE9BB949B}"/>
              </a:ext>
            </a:extLst>
          </p:cNvPr>
          <p:cNvSpPr txBox="1"/>
          <p:nvPr/>
        </p:nvSpPr>
        <p:spPr>
          <a:xfrm>
            <a:off x="1600200" y="5606980"/>
            <a:ext cx="5410200" cy="461665"/>
          </a:xfrm>
          <a:prstGeom prst="rect">
            <a:avLst/>
          </a:prstGeom>
          <a:noFill/>
        </p:spPr>
        <p:txBody>
          <a:bodyPr wrap="square" rtlCol="0">
            <a:spAutoFit/>
          </a:bodyPr>
          <a:lstStyle/>
          <a:p>
            <a:r>
              <a:rPr lang="en-US" sz="2400" dirty="0">
                <a:solidFill>
                  <a:srgbClr val="FF0000"/>
                </a:solidFill>
              </a:rPr>
              <a:t>Big Improvement due to small cache</a:t>
            </a:r>
          </a:p>
        </p:txBody>
      </p:sp>
    </p:spTree>
    <p:extLst>
      <p:ext uri="{BB962C8B-B14F-4D97-AF65-F5344CB8AC3E}">
        <p14:creationId xmlns:p14="http://schemas.microsoft.com/office/powerpoint/2010/main" val="41502079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Freeform 2">
            <a:extLst>
              <a:ext uri="{FF2B5EF4-FFF2-40B4-BE49-F238E27FC236}">
                <a16:creationId xmlns:a16="http://schemas.microsoft.com/office/drawing/2014/main" id="{F9CAC303-1A2A-4A28-BF68-B27C420FE7CB}"/>
              </a:ext>
            </a:extLst>
          </p:cNvPr>
          <p:cNvSpPr>
            <a:spLocks noChangeArrowheads="1"/>
          </p:cNvSpPr>
          <p:nvPr/>
        </p:nvSpPr>
        <p:spPr bwMode="auto">
          <a:xfrm>
            <a:off x="406400" y="365125"/>
            <a:ext cx="36513" cy="36513"/>
          </a:xfrm>
          <a:custGeom>
            <a:avLst/>
            <a:gdLst>
              <a:gd name="T0" fmla="*/ 0 w 102"/>
              <a:gd name="T1" fmla="*/ 0 h 102"/>
              <a:gd name="T2" fmla="*/ 2147483647 w 102"/>
              <a:gd name="T3" fmla="*/ 0 h 102"/>
              <a:gd name="T4" fmla="*/ 2147483647 w 102"/>
              <a:gd name="T5" fmla="*/ 2147483647 h 102"/>
              <a:gd name="T6" fmla="*/ 0 w 102"/>
              <a:gd name="T7" fmla="*/ 2147483647 h 102"/>
              <a:gd name="T8" fmla="*/ 0 w 102"/>
              <a:gd name="T9" fmla="*/ 0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2">
                <a:moveTo>
                  <a:pt x="0" y="0"/>
                </a:moveTo>
                <a:lnTo>
                  <a:pt x="101" y="0"/>
                </a:lnTo>
                <a:lnTo>
                  <a:pt x="101" y="101"/>
                </a:lnTo>
                <a:lnTo>
                  <a:pt x="0" y="101"/>
                </a:lnTo>
                <a:lnTo>
                  <a:pt x="0" y="0"/>
                </a:lnTo>
              </a:path>
            </a:pathLst>
          </a:custGeom>
          <a:solidFill>
            <a:srgbClr val="FFFFFF"/>
          </a:solidFill>
          <a:ln>
            <a:noFill/>
          </a:ln>
          <a:effectLst/>
          <a:extLst>
            <a:ext uri="{91240B29-F687-4F45-9708-019B960494DF}">
              <a14:hiddenLine xmlns:a14="http://schemas.microsoft.com/office/drawing/2010/main" w="9525" cap="flat">
                <a:solidFill>
                  <a:srgbClr val="3465A4"/>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4339" name="Rectangle 1">
            <a:extLst>
              <a:ext uri="{FF2B5EF4-FFF2-40B4-BE49-F238E27FC236}">
                <a16:creationId xmlns:a16="http://schemas.microsoft.com/office/drawing/2014/main" id="{84FCB7D4-F7A3-4813-9885-2D367444D235}"/>
              </a:ext>
            </a:extLst>
          </p:cNvPr>
          <p:cNvSpPr>
            <a:spLocks noChangeArrowheads="1"/>
          </p:cNvSpPr>
          <p:nvPr/>
        </p:nvSpPr>
        <p:spPr bwMode="auto">
          <a:xfrm>
            <a:off x="304800" y="3619520"/>
            <a:ext cx="8534400"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1600" b="1" dirty="0"/>
              <a:t>Figure 2.11 The effectiveness of a nonblocking cache is evaluated by allowing 1, 2, or 64 hits under a cache miss with 9 SPECINT (on the left) and 9 SPECFP (on the right) benchmarks.</a:t>
            </a:r>
            <a:r>
              <a:rPr lang="en-US" altLang="en-US" sz="1600" dirty="0"/>
              <a:t> The data memory system modeled after the Intel i7 consists of a 32 KiB L1 cache with a four-cycle access latency. The L2 cache (shared with instructions) is 256 KiB with a 10-clock cycle access latency. The L3 is 2 MB and a 36-cycle access latency. All the caches are eight-way set associative and have a 64-byte block size. Allowing one hit under miss reduces the miss penalty by 9% for the integer benchmarks and 12.5% for the floating point. Allowing a second hit improves these results to 10% and 16%, and allowing 64 results in little additional improvement.</a:t>
            </a:r>
          </a:p>
        </p:txBody>
      </p:sp>
      <p:pic>
        <p:nvPicPr>
          <p:cNvPr id="14340" name="Picture 2" descr="Z:\WOMAT\Production\Artfinal\0000000038\MKCAD\978-0-12-811905-1\0003165541\XMLLowres\f02-11-9780128119051.jpg">
            <a:extLst>
              <a:ext uri="{FF2B5EF4-FFF2-40B4-BE49-F238E27FC236}">
                <a16:creationId xmlns:a16="http://schemas.microsoft.com/office/drawing/2014/main" id="{61E3AF1F-E39B-4B40-AF1A-0555C398F87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3386" y="457201"/>
            <a:ext cx="6047106" cy="282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95035139"/>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p:cNvSpPr>
            <a:spLocks noGrp="1"/>
          </p:cNvSpPr>
          <p:nvPr>
            <p:ph type="ftr" sz="quarter" idx="4294967295"/>
          </p:nvPr>
        </p:nvSpPr>
        <p:spPr>
          <a:xfrm>
            <a:off x="1042988" y="6381750"/>
            <a:ext cx="7272337" cy="358775"/>
          </a:xfrm>
          <a:prstGeom prst="rect">
            <a:avLst/>
          </a:prstGeom>
        </p:spPr>
        <p:txBody>
          <a:bodyPr/>
          <a:lstStyle/>
          <a:p>
            <a:r>
              <a:rPr lang="en-US" dirty="0"/>
              <a:t>Copyright © 2012, Elsevier Inc. All rights reserved.</a:t>
            </a:r>
            <a:endParaRPr lang="en-AU" dirty="0"/>
          </a:p>
        </p:txBody>
      </p:sp>
      <p:sp>
        <p:nvSpPr>
          <p:cNvPr id="242690" name="Rectangle 2"/>
          <p:cNvSpPr>
            <a:spLocks noGrp="1" noChangeArrowheads="1"/>
          </p:cNvSpPr>
          <p:nvPr>
            <p:ph type="title"/>
          </p:nvPr>
        </p:nvSpPr>
        <p:spPr>
          <a:xfrm>
            <a:off x="914400" y="0"/>
            <a:ext cx="7162800" cy="1143000"/>
          </a:xfrm>
        </p:spPr>
        <p:txBody>
          <a:bodyPr/>
          <a:lstStyle/>
          <a:p>
            <a:r>
              <a:rPr lang="en-US" dirty="0"/>
              <a:t>2. Pipelining Cache</a:t>
            </a:r>
            <a:endParaRPr lang="en-AU" dirty="0"/>
          </a:p>
        </p:txBody>
      </p:sp>
      <p:sp>
        <p:nvSpPr>
          <p:cNvPr id="242691" name="Rectangle 3"/>
          <p:cNvSpPr>
            <a:spLocks noGrp="1" noChangeArrowheads="1"/>
          </p:cNvSpPr>
          <p:nvPr>
            <p:ph type="body" idx="1"/>
          </p:nvPr>
        </p:nvSpPr>
        <p:spPr>
          <a:xfrm>
            <a:off x="914400" y="990600"/>
            <a:ext cx="7162800" cy="4876800"/>
          </a:xfrm>
        </p:spPr>
        <p:txBody>
          <a:bodyPr/>
          <a:lstStyle/>
          <a:p>
            <a:pPr>
              <a:lnSpc>
                <a:spcPct val="90000"/>
              </a:lnSpc>
            </a:pPr>
            <a:r>
              <a:rPr lang="en-US" sz="2800" dirty="0"/>
              <a:t>Pipeline cache access to improve bandwidth</a:t>
            </a:r>
          </a:p>
          <a:p>
            <a:pPr lvl="1">
              <a:lnSpc>
                <a:spcPct val="90000"/>
              </a:lnSpc>
            </a:pPr>
            <a:r>
              <a:rPr lang="en-US" sz="2400" dirty="0"/>
              <a:t>Examples of L1 access:</a:t>
            </a:r>
          </a:p>
          <a:p>
            <a:pPr lvl="2">
              <a:lnSpc>
                <a:spcPct val="90000"/>
              </a:lnSpc>
            </a:pPr>
            <a:r>
              <a:rPr lang="en-US" sz="2000" dirty="0"/>
              <a:t>Pentium:  1 cycle</a:t>
            </a:r>
          </a:p>
          <a:p>
            <a:pPr lvl="2">
              <a:lnSpc>
                <a:spcPct val="90000"/>
              </a:lnSpc>
            </a:pPr>
            <a:r>
              <a:rPr lang="en-US" sz="2000" dirty="0"/>
              <a:t>Pentium Pro – Pentium III:  2 cycles</a:t>
            </a:r>
          </a:p>
          <a:p>
            <a:pPr lvl="2">
              <a:lnSpc>
                <a:spcPct val="90000"/>
              </a:lnSpc>
            </a:pPr>
            <a:r>
              <a:rPr lang="en-US" sz="2000" dirty="0"/>
              <a:t>Pentium 4 – Core i7:  4 cycles</a:t>
            </a:r>
          </a:p>
          <a:p>
            <a:pPr>
              <a:lnSpc>
                <a:spcPct val="90000"/>
              </a:lnSpc>
            </a:pPr>
            <a:r>
              <a:rPr lang="en-US" sz="2800" dirty="0"/>
              <a:t>Increases branch </a:t>
            </a:r>
            <a:r>
              <a:rPr lang="en-US" sz="2800" dirty="0" err="1"/>
              <a:t>mis</a:t>
            </a:r>
            <a:r>
              <a:rPr lang="en-US" sz="2800" dirty="0"/>
              <a:t>-prediction penalty</a:t>
            </a:r>
          </a:p>
          <a:p>
            <a:pPr>
              <a:lnSpc>
                <a:spcPct val="90000"/>
              </a:lnSpc>
            </a:pPr>
            <a:r>
              <a:rPr lang="en-US" sz="2800" dirty="0"/>
              <a:t>Makes it easier to increase associativity</a:t>
            </a:r>
          </a:p>
        </p:txBody>
      </p:sp>
      <p:sp>
        <p:nvSpPr>
          <p:cNvPr id="7" name="Text Box 5"/>
          <p:cNvSpPr txBox="1">
            <a:spLocks noChangeArrowheads="1"/>
          </p:cNvSpPr>
          <p:nvPr/>
        </p:nvSpPr>
        <p:spPr bwMode="auto">
          <a:xfrm rot="5400000">
            <a:off x="7623071" y="1151597"/>
            <a:ext cx="2672526" cy="369332"/>
          </a:xfrm>
          <a:prstGeom prst="rect">
            <a:avLst/>
          </a:prstGeom>
          <a:solidFill>
            <a:srgbClr val="C0C0C0"/>
          </a:solidFill>
          <a:ln w="9525">
            <a:noFill/>
            <a:miter lim="800000"/>
            <a:headEnd/>
            <a:tailEnd/>
          </a:ln>
          <a:effectLst/>
        </p:spPr>
        <p:txBody>
          <a:bodyPr wrap="none">
            <a:spAutoFit/>
          </a:bodyPr>
          <a:lstStyle/>
          <a:p>
            <a:pPr eaLnBrk="0" hangingPunct="0">
              <a:spcBef>
                <a:spcPct val="0"/>
              </a:spcBef>
              <a:buClrTx/>
              <a:buSzTx/>
              <a:buFontTx/>
              <a:buNone/>
            </a:pPr>
            <a:r>
              <a:rPr lang="en-US" sz="1800" dirty="0">
                <a:solidFill>
                  <a:srgbClr val="0066FF"/>
                </a:solidFill>
                <a:latin typeface="Arial" charset="0"/>
              </a:rPr>
              <a:t>Advanced Optimizations</a:t>
            </a:r>
          </a:p>
        </p:txBody>
      </p:sp>
    </p:spTree>
    <p:extLst>
      <p:ext uri="{BB962C8B-B14F-4D97-AF65-F5344CB8AC3E}">
        <p14:creationId xmlns:p14="http://schemas.microsoft.com/office/powerpoint/2010/main" val="38406762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a:xfrm>
            <a:off x="838200" y="32951"/>
            <a:ext cx="7162800" cy="976700"/>
          </a:xfrm>
        </p:spPr>
        <p:txBody>
          <a:bodyPr/>
          <a:lstStyle/>
          <a:p>
            <a:pPr eaLnBrk="1" hangingPunct="1"/>
            <a:r>
              <a:rPr lang="en-US" altLang="en-US" dirty="0"/>
              <a:t>3. </a:t>
            </a:r>
            <a:r>
              <a:rPr lang="en-US" altLang="en-US" dirty="0" err="1"/>
              <a:t>Multibanked</a:t>
            </a:r>
            <a:r>
              <a:rPr lang="en-US" altLang="en-US" dirty="0"/>
              <a:t> Caches</a:t>
            </a:r>
            <a:endParaRPr lang="en-AU" altLang="en-US" dirty="0"/>
          </a:p>
        </p:txBody>
      </p:sp>
      <p:sp>
        <p:nvSpPr>
          <p:cNvPr id="20484" name="Rectangle 3"/>
          <p:cNvSpPr>
            <a:spLocks noGrp="1" noChangeArrowheads="1"/>
          </p:cNvSpPr>
          <p:nvPr>
            <p:ph type="body" idx="1"/>
          </p:nvPr>
        </p:nvSpPr>
        <p:spPr>
          <a:xfrm>
            <a:off x="576820" y="909638"/>
            <a:ext cx="7775575" cy="5111750"/>
          </a:xfrm>
        </p:spPr>
        <p:txBody>
          <a:bodyPr/>
          <a:lstStyle/>
          <a:p>
            <a:pPr eaLnBrk="1" hangingPunct="1">
              <a:lnSpc>
                <a:spcPct val="90000"/>
              </a:lnSpc>
            </a:pPr>
            <a:r>
              <a:rPr lang="en-US" altLang="en-US" dirty="0"/>
              <a:t>Organize cache as independent banks to support simultaneous access</a:t>
            </a:r>
          </a:p>
          <a:p>
            <a:pPr lvl="1" eaLnBrk="1" hangingPunct="1">
              <a:lnSpc>
                <a:spcPct val="90000"/>
              </a:lnSpc>
            </a:pPr>
            <a:r>
              <a:rPr lang="en-US" altLang="en-US" b="0" dirty="0"/>
              <a:t>ARM Cortex-A8 supports 1-4 banks for L2</a:t>
            </a:r>
          </a:p>
          <a:p>
            <a:pPr lvl="1" eaLnBrk="1" hangingPunct="1">
              <a:lnSpc>
                <a:spcPct val="90000"/>
              </a:lnSpc>
            </a:pPr>
            <a:r>
              <a:rPr lang="en-US" altLang="en-US" b="0" dirty="0"/>
              <a:t>Intel i7 supports 4 banks for L1 and 8 banks for L2</a:t>
            </a:r>
          </a:p>
          <a:p>
            <a:pPr lvl="1" eaLnBrk="1" hangingPunct="1"/>
            <a:r>
              <a:rPr lang="en-US" b="0" dirty="0"/>
              <a:t>T2 (“Niagara”) L2 has 8 or 16 banks</a:t>
            </a:r>
            <a:endParaRPr lang="en-US" altLang="en-US" b="0" dirty="0"/>
          </a:p>
          <a:p>
            <a:pPr eaLnBrk="1" hangingPunct="1">
              <a:lnSpc>
                <a:spcPct val="90000"/>
              </a:lnSpc>
            </a:pPr>
            <a:r>
              <a:rPr lang="en-US" altLang="en-US" dirty="0"/>
              <a:t>Interleave banks according to block address.      </a:t>
            </a:r>
            <a:r>
              <a:rPr lang="en-US" altLang="en-US" sz="2000" b="0" dirty="0"/>
              <a:t>(1) Memory accesses from different processors can go to different banks.</a:t>
            </a:r>
          </a:p>
          <a:p>
            <a:pPr eaLnBrk="1" hangingPunct="1">
              <a:lnSpc>
                <a:spcPct val="90000"/>
              </a:lnSpc>
            </a:pPr>
            <a:r>
              <a:rPr lang="en-US" altLang="en-US" sz="2000" b="0" dirty="0"/>
              <a:t>(2) Interleaved Memory – Sequential Access from the same processor can jump from one bank to the other in the next cycle without for row and column accesses – like pipelining</a:t>
            </a:r>
          </a:p>
        </p:txBody>
      </p:sp>
      <p:sp>
        <p:nvSpPr>
          <p:cNvPr id="20485" name="Text Box 5"/>
          <p:cNvSpPr txBox="1">
            <a:spLocks noChangeArrowheads="1"/>
          </p:cNvSpPr>
          <p:nvPr/>
        </p:nvSpPr>
        <p:spPr bwMode="auto">
          <a:xfrm rot="5400000">
            <a:off x="7623175" y="1150938"/>
            <a:ext cx="2671763" cy="369887"/>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tx1"/>
              </a:buClr>
              <a:buSzPct val="60000"/>
              <a:buFont typeface="Wingdings" panose="05000000000000000000" pitchFamily="2" charset="2"/>
              <a:defRPr sz="3200">
                <a:solidFill>
                  <a:schemeClr val="tx1"/>
                </a:solidFill>
                <a:latin typeface="Arial Black" panose="020B0A04020102020204" pitchFamily="34" charset="0"/>
              </a:defRPr>
            </a:lvl1pPr>
            <a:lvl2pPr marL="742950" indent="-285750" eaLnBrk="0" hangingPunct="0">
              <a:spcBef>
                <a:spcPct val="20000"/>
              </a:spcBef>
              <a:buClr>
                <a:schemeClr val="tx1"/>
              </a:buClr>
              <a:buSzPct val="60000"/>
              <a:buFont typeface="Wingdings" panose="05000000000000000000" pitchFamily="2" charset="2"/>
              <a:defRPr sz="3200">
                <a:solidFill>
                  <a:schemeClr val="tx1"/>
                </a:solidFill>
                <a:latin typeface="Arial Black" panose="020B0A04020102020204" pitchFamily="34" charset="0"/>
              </a:defRPr>
            </a:lvl2pPr>
            <a:lvl3pPr marL="1143000" indent="-228600" eaLnBrk="0" hangingPunct="0">
              <a:spcBef>
                <a:spcPct val="20000"/>
              </a:spcBef>
              <a:buClr>
                <a:schemeClr val="tx1"/>
              </a:buClr>
              <a:buSzPct val="60000"/>
              <a:buFont typeface="Wingdings" panose="05000000000000000000" pitchFamily="2" charset="2"/>
              <a:defRPr sz="3200">
                <a:solidFill>
                  <a:schemeClr val="tx1"/>
                </a:solidFill>
                <a:latin typeface="Arial Black" panose="020B0A04020102020204" pitchFamily="34" charset="0"/>
              </a:defRPr>
            </a:lvl3pPr>
            <a:lvl4pPr marL="1600200" indent="-228600" eaLnBrk="0" hangingPunct="0">
              <a:spcBef>
                <a:spcPct val="20000"/>
              </a:spcBef>
              <a:buClr>
                <a:schemeClr val="tx1"/>
              </a:buClr>
              <a:buSzPct val="60000"/>
              <a:buFont typeface="Wingdings" panose="05000000000000000000" pitchFamily="2" charset="2"/>
              <a:defRPr sz="3200">
                <a:solidFill>
                  <a:schemeClr val="tx1"/>
                </a:solidFill>
                <a:latin typeface="Arial Black" panose="020B0A04020102020204" pitchFamily="34" charset="0"/>
              </a:defRPr>
            </a:lvl4pPr>
            <a:lvl5pPr marL="2057400" indent="-228600" eaLnBrk="0" hangingPunct="0">
              <a:spcBef>
                <a:spcPct val="20000"/>
              </a:spcBef>
              <a:buClr>
                <a:schemeClr val="tx1"/>
              </a:buClr>
              <a:buSzPct val="60000"/>
              <a:buFont typeface="Wingdings" panose="05000000000000000000" pitchFamily="2" charset="2"/>
              <a:defRPr sz="3200">
                <a:solidFill>
                  <a:schemeClr val="tx1"/>
                </a:solidFill>
                <a:latin typeface="Arial Black" panose="020B0A04020102020204" pitchFamily="34" charset="0"/>
              </a:defRPr>
            </a:lvl5pPr>
            <a:lvl6pPr marL="2514600" indent="-228600" eaLnBrk="0" fontAlgn="base" hangingPunct="0">
              <a:spcBef>
                <a:spcPct val="20000"/>
              </a:spcBef>
              <a:spcAft>
                <a:spcPct val="0"/>
              </a:spcAft>
              <a:buClr>
                <a:schemeClr val="tx1"/>
              </a:buClr>
              <a:buSzPct val="60000"/>
              <a:buFont typeface="Wingdings" panose="05000000000000000000" pitchFamily="2" charset="2"/>
              <a:defRPr sz="3200">
                <a:solidFill>
                  <a:schemeClr val="tx1"/>
                </a:solidFill>
                <a:latin typeface="Arial Black" panose="020B0A04020102020204" pitchFamily="34" charset="0"/>
              </a:defRPr>
            </a:lvl6pPr>
            <a:lvl7pPr marL="2971800" indent="-228600" eaLnBrk="0" fontAlgn="base" hangingPunct="0">
              <a:spcBef>
                <a:spcPct val="20000"/>
              </a:spcBef>
              <a:spcAft>
                <a:spcPct val="0"/>
              </a:spcAft>
              <a:buClr>
                <a:schemeClr val="tx1"/>
              </a:buClr>
              <a:buSzPct val="60000"/>
              <a:buFont typeface="Wingdings" panose="05000000000000000000" pitchFamily="2" charset="2"/>
              <a:defRPr sz="3200">
                <a:solidFill>
                  <a:schemeClr val="tx1"/>
                </a:solidFill>
                <a:latin typeface="Arial Black" panose="020B0A04020102020204" pitchFamily="34" charset="0"/>
              </a:defRPr>
            </a:lvl7pPr>
            <a:lvl8pPr marL="3429000" indent="-228600" eaLnBrk="0" fontAlgn="base" hangingPunct="0">
              <a:spcBef>
                <a:spcPct val="20000"/>
              </a:spcBef>
              <a:spcAft>
                <a:spcPct val="0"/>
              </a:spcAft>
              <a:buClr>
                <a:schemeClr val="tx1"/>
              </a:buClr>
              <a:buSzPct val="60000"/>
              <a:buFont typeface="Wingdings" panose="05000000000000000000" pitchFamily="2" charset="2"/>
              <a:defRPr sz="3200">
                <a:solidFill>
                  <a:schemeClr val="tx1"/>
                </a:solidFill>
                <a:latin typeface="Arial Black" panose="020B0A04020102020204" pitchFamily="34" charset="0"/>
              </a:defRPr>
            </a:lvl8pPr>
            <a:lvl9pPr marL="3886200" indent="-228600" eaLnBrk="0" fontAlgn="base" hangingPunct="0">
              <a:spcBef>
                <a:spcPct val="20000"/>
              </a:spcBef>
              <a:spcAft>
                <a:spcPct val="0"/>
              </a:spcAft>
              <a:buClr>
                <a:schemeClr val="tx1"/>
              </a:buClr>
              <a:buSzPct val="60000"/>
              <a:buFont typeface="Wingdings" panose="05000000000000000000" pitchFamily="2" charset="2"/>
              <a:defRPr sz="3200">
                <a:solidFill>
                  <a:schemeClr val="tx1"/>
                </a:solidFill>
                <a:latin typeface="Arial Black" panose="020B0A04020102020204" pitchFamily="34" charset="0"/>
              </a:defRPr>
            </a:lvl9pPr>
          </a:lstStyle>
          <a:p>
            <a:pPr>
              <a:spcBef>
                <a:spcPct val="0"/>
              </a:spcBef>
              <a:buClrTx/>
              <a:buSzTx/>
              <a:buFontTx/>
              <a:buNone/>
            </a:pPr>
            <a:r>
              <a:rPr lang="en-US" altLang="en-US" sz="1800">
                <a:solidFill>
                  <a:srgbClr val="0066FF"/>
                </a:solidFill>
                <a:latin typeface="Arial" panose="020B0604020202020204" pitchFamily="34" charset="0"/>
              </a:rPr>
              <a:t>Advanced Optimizations</a:t>
            </a:r>
          </a:p>
        </p:txBody>
      </p:sp>
      <p:pic>
        <p:nvPicPr>
          <p:cNvPr id="204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6350" y="4419600"/>
            <a:ext cx="6286500"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971734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96673" name="Rectangle 2"/>
          <p:cNvSpPr>
            <a:spLocks noGrp="1" noChangeArrowheads="1"/>
          </p:cNvSpPr>
          <p:nvPr>
            <p:ph type="title" idx="4294967295"/>
          </p:nvPr>
        </p:nvSpPr>
        <p:spPr>
          <a:xfrm>
            <a:off x="685800" y="228600"/>
            <a:ext cx="7639050" cy="1143000"/>
          </a:xfrm>
        </p:spPr>
        <p:txBody>
          <a:bodyPr/>
          <a:lstStyle/>
          <a:p>
            <a:r>
              <a:rPr lang="en-US" dirty="0"/>
              <a:t>Increasing Cache/Main Memory Bandwidth via Multiple Banks</a:t>
            </a:r>
          </a:p>
        </p:txBody>
      </p:sp>
      <p:sp>
        <p:nvSpPr>
          <p:cNvPr id="737283" name="Rectangle 3"/>
          <p:cNvSpPr>
            <a:spLocks noGrp="1" noChangeArrowheads="1"/>
          </p:cNvSpPr>
          <p:nvPr>
            <p:ph type="body" idx="4294967295"/>
          </p:nvPr>
        </p:nvSpPr>
        <p:spPr>
          <a:xfrm>
            <a:off x="381000" y="1447800"/>
            <a:ext cx="8305800" cy="4876800"/>
          </a:xfrm>
        </p:spPr>
        <p:txBody>
          <a:bodyPr/>
          <a:lstStyle/>
          <a:p>
            <a:r>
              <a:rPr lang="en-US" sz="2000" dirty="0"/>
              <a:t>Rather than treat the cache as a single monolithic block, divide into independent banks that can support simultaneous accesses. </a:t>
            </a:r>
          </a:p>
          <a:p>
            <a:r>
              <a:rPr lang="en-US" sz="2000" dirty="0"/>
              <a:t>Banking is a standard practice in DRAMs to increase BW, and to connect many smaller chips. Ex. Bank 0 has addresses (blocks) from 0 to X-1, bank 1 from X to 2X-1, bank 2 from 2X to 3X-1.. Called </a:t>
            </a:r>
            <a:r>
              <a:rPr lang="en-US" sz="2000" dirty="0">
                <a:solidFill>
                  <a:srgbClr val="2D6CC0"/>
                </a:solidFill>
              </a:rPr>
              <a:t>High-order interleaving</a:t>
            </a:r>
          </a:p>
          <a:p>
            <a:r>
              <a:rPr lang="en-US" sz="2000" dirty="0"/>
              <a:t>Banking works best when accesses naturally spread themselves across banks </a:t>
            </a:r>
            <a:r>
              <a:rPr lang="en-US" sz="2000" dirty="0">
                <a:sym typeface="Symbol" pitchFamily="18" charset="2"/>
              </a:rPr>
              <a:t> m</a:t>
            </a:r>
            <a:r>
              <a:rPr lang="en-US" sz="2000" dirty="0"/>
              <a:t>apping of addresses to banks affects behavior of memory system</a:t>
            </a:r>
          </a:p>
          <a:p>
            <a:r>
              <a:rPr lang="en-US" sz="2000" dirty="0"/>
              <a:t>Simple mapping that works well is “</a:t>
            </a:r>
            <a:r>
              <a:rPr lang="en-US" sz="2000" dirty="0">
                <a:solidFill>
                  <a:srgbClr val="0332B7"/>
                </a:solidFill>
              </a:rPr>
              <a:t>sequential interleaving</a:t>
            </a:r>
            <a:r>
              <a:rPr lang="en-US" sz="2000" dirty="0"/>
              <a:t>”  or “</a:t>
            </a:r>
            <a:r>
              <a:rPr lang="en-US" sz="2000" dirty="0">
                <a:solidFill>
                  <a:srgbClr val="2D6CC0"/>
                </a:solidFill>
              </a:rPr>
              <a:t>low-ordered interleaving” </a:t>
            </a:r>
            <a:r>
              <a:rPr lang="en-US" sz="2000" dirty="0"/>
              <a:t>or just </a:t>
            </a:r>
            <a:r>
              <a:rPr lang="en-US" sz="2000" dirty="0">
                <a:solidFill>
                  <a:srgbClr val="2D6CC0"/>
                </a:solidFill>
              </a:rPr>
              <a:t>“interleaving”</a:t>
            </a:r>
          </a:p>
          <a:p>
            <a:pPr lvl="1"/>
            <a:r>
              <a:rPr lang="en-US" dirty="0"/>
              <a:t>Spread block addresses sequentially across banks</a:t>
            </a:r>
          </a:p>
          <a:p>
            <a:pPr lvl="1"/>
            <a:r>
              <a:rPr lang="en-US" dirty="0" err="1"/>
              <a:t>E,g</a:t>
            </a:r>
            <a:r>
              <a:rPr lang="en-US" dirty="0"/>
              <a:t>, if there 4 banks, Bank 0 has all blocks whose address modulo 4 is 0; bank 1 has all blocks whose address modulo 4 is 1; …</a:t>
            </a:r>
          </a:p>
        </p:txBody>
      </p:sp>
    </p:spTree>
    <p:extLst>
      <p:ext uri="{BB962C8B-B14F-4D97-AF65-F5344CB8AC3E}">
        <p14:creationId xmlns:p14="http://schemas.microsoft.com/office/powerpoint/2010/main" val="356152127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37283">
                                            <p:txEl>
                                              <p:pRg st="0" end="0"/>
                                            </p:txEl>
                                          </p:spTgt>
                                        </p:tgtEl>
                                        <p:attrNameLst>
                                          <p:attrName>style.visibility</p:attrName>
                                        </p:attrNameLst>
                                      </p:cBhvr>
                                      <p:to>
                                        <p:strVal val="visible"/>
                                      </p:to>
                                    </p:set>
                                    <p:anim calcmode="lin" valueType="num">
                                      <p:cBhvr additive="base">
                                        <p:cTn id="7" dur="500" fill="hold"/>
                                        <p:tgtEl>
                                          <p:spTgt spid="73728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73728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737283">
                                            <p:txEl>
                                              <p:pRg st="1" end="1"/>
                                            </p:txEl>
                                          </p:spTgt>
                                        </p:tgtEl>
                                        <p:attrNameLst>
                                          <p:attrName>style.visibility</p:attrName>
                                        </p:attrNameLst>
                                      </p:cBhvr>
                                      <p:to>
                                        <p:strVal val="visible"/>
                                      </p:to>
                                    </p:set>
                                    <p:anim calcmode="lin" valueType="num">
                                      <p:cBhvr additive="base">
                                        <p:cTn id="13" dur="500" fill="hold"/>
                                        <p:tgtEl>
                                          <p:spTgt spid="73728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73728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737283">
                                            <p:txEl>
                                              <p:pRg st="2" end="2"/>
                                            </p:txEl>
                                          </p:spTgt>
                                        </p:tgtEl>
                                        <p:attrNameLst>
                                          <p:attrName>style.visibility</p:attrName>
                                        </p:attrNameLst>
                                      </p:cBhvr>
                                      <p:to>
                                        <p:strVal val="visible"/>
                                      </p:to>
                                    </p:set>
                                    <p:anim calcmode="lin" valueType="num">
                                      <p:cBhvr additive="base">
                                        <p:cTn id="19" dur="500" fill="hold"/>
                                        <p:tgtEl>
                                          <p:spTgt spid="73728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73728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737283">
                                            <p:txEl>
                                              <p:pRg st="3" end="3"/>
                                            </p:txEl>
                                          </p:spTgt>
                                        </p:tgtEl>
                                        <p:attrNameLst>
                                          <p:attrName>style.visibility</p:attrName>
                                        </p:attrNameLst>
                                      </p:cBhvr>
                                      <p:to>
                                        <p:strVal val="visible"/>
                                      </p:to>
                                    </p:set>
                                    <p:anim calcmode="lin" valueType="num">
                                      <p:cBhvr additive="base">
                                        <p:cTn id="25" dur="500" fill="hold"/>
                                        <p:tgtEl>
                                          <p:spTgt spid="73728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737283">
                                            <p:txEl>
                                              <p:pRg st="3" end="3"/>
                                            </p:txEl>
                                          </p:spTgt>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737283">
                                            <p:txEl>
                                              <p:pRg st="4" end="4"/>
                                            </p:txEl>
                                          </p:spTgt>
                                        </p:tgtEl>
                                        <p:attrNameLst>
                                          <p:attrName>style.visibility</p:attrName>
                                        </p:attrNameLst>
                                      </p:cBhvr>
                                      <p:to>
                                        <p:strVal val="visible"/>
                                      </p:to>
                                    </p:set>
                                    <p:anim calcmode="lin" valueType="num">
                                      <p:cBhvr additive="base">
                                        <p:cTn id="29" dur="500" fill="hold"/>
                                        <p:tgtEl>
                                          <p:spTgt spid="737283">
                                            <p:txEl>
                                              <p:pRg st="4" end="4"/>
                                            </p:txEl>
                                          </p:spTgt>
                                        </p:tgtEl>
                                        <p:attrNameLst>
                                          <p:attrName>ppt_x</p:attrName>
                                        </p:attrNameLst>
                                      </p:cBhvr>
                                      <p:tavLst>
                                        <p:tav tm="0">
                                          <p:val>
                                            <p:strVal val="1+#ppt_w/2"/>
                                          </p:val>
                                        </p:tav>
                                        <p:tav tm="100000">
                                          <p:val>
                                            <p:strVal val="#ppt_x"/>
                                          </p:val>
                                        </p:tav>
                                      </p:tavLst>
                                    </p:anim>
                                    <p:anim calcmode="lin" valueType="num">
                                      <p:cBhvr additive="base">
                                        <p:cTn id="30" dur="500" fill="hold"/>
                                        <p:tgtEl>
                                          <p:spTgt spid="737283">
                                            <p:txEl>
                                              <p:pRg st="4" end="4"/>
                                            </p:txEl>
                                          </p:spTgt>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737283">
                                            <p:txEl>
                                              <p:pRg st="5" end="5"/>
                                            </p:txEl>
                                          </p:spTgt>
                                        </p:tgtEl>
                                        <p:attrNameLst>
                                          <p:attrName>style.visibility</p:attrName>
                                        </p:attrNameLst>
                                      </p:cBhvr>
                                      <p:to>
                                        <p:strVal val="visible"/>
                                      </p:to>
                                    </p:set>
                                    <p:anim calcmode="lin" valueType="num">
                                      <p:cBhvr additive="base">
                                        <p:cTn id="33" dur="500" fill="hold"/>
                                        <p:tgtEl>
                                          <p:spTgt spid="737283">
                                            <p:txEl>
                                              <p:pRg st="5" end="5"/>
                                            </p:txEl>
                                          </p:spTgt>
                                        </p:tgtEl>
                                        <p:attrNameLst>
                                          <p:attrName>ppt_x</p:attrName>
                                        </p:attrNameLst>
                                      </p:cBhvr>
                                      <p:tavLst>
                                        <p:tav tm="0">
                                          <p:val>
                                            <p:strVal val="1+#ppt_w/2"/>
                                          </p:val>
                                        </p:tav>
                                        <p:tav tm="100000">
                                          <p:val>
                                            <p:strVal val="#ppt_x"/>
                                          </p:val>
                                        </p:tav>
                                      </p:tavLst>
                                    </p:anim>
                                    <p:anim calcmode="lin" valueType="num">
                                      <p:cBhvr additive="base">
                                        <p:cTn id="34" dur="500" fill="hold"/>
                                        <p:tgtEl>
                                          <p:spTgt spid="737283">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283" grpId="0" build="p"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DEF586D-F46B-4E59-9E36-F49C8B74AE69}"/>
              </a:ext>
            </a:extLst>
          </p:cNvPr>
          <p:cNvSpPr txBox="1"/>
          <p:nvPr/>
        </p:nvSpPr>
        <p:spPr>
          <a:xfrm>
            <a:off x="685800" y="1752600"/>
            <a:ext cx="7620000" cy="2616101"/>
          </a:xfrm>
          <a:prstGeom prst="rect">
            <a:avLst/>
          </a:prstGeom>
          <a:noFill/>
        </p:spPr>
        <p:txBody>
          <a:bodyPr wrap="square" rtlCol="0">
            <a:spAutoFit/>
          </a:bodyPr>
          <a:lstStyle/>
          <a:p>
            <a:r>
              <a:rPr lang="en-US" sz="3600" b="1" dirty="0"/>
              <a:t>TA: </a:t>
            </a:r>
            <a:r>
              <a:rPr lang="en-US" sz="3600" b="1" dirty="0" err="1"/>
              <a:t>Devashree</a:t>
            </a:r>
            <a:r>
              <a:rPr lang="en-US" sz="3600" b="1" dirty="0"/>
              <a:t> </a:t>
            </a:r>
            <a:r>
              <a:rPr lang="en-US" sz="3600" b="1" dirty="0" err="1"/>
              <a:t>Tripathy</a:t>
            </a:r>
            <a:endParaRPr lang="en-US" sz="3600" b="1" dirty="0"/>
          </a:p>
          <a:p>
            <a:r>
              <a:rPr lang="en-US" sz="3600" b="1" dirty="0"/>
              <a:t>E-mail: </a:t>
            </a:r>
            <a:r>
              <a:rPr lang="en-US" sz="3600" b="1" dirty="0">
                <a:hlinkClick r:id="rId2"/>
              </a:rPr>
              <a:t>dtrip003@ucr.edu</a:t>
            </a:r>
            <a:endParaRPr lang="en-US" sz="3600" b="1" dirty="0"/>
          </a:p>
          <a:p>
            <a:r>
              <a:rPr lang="en-US" sz="3600" b="1" dirty="0"/>
              <a:t>Office Hours: T, W 11-12.30 pm</a:t>
            </a:r>
          </a:p>
          <a:p>
            <a:r>
              <a:rPr lang="en-US" sz="3600" b="1" dirty="0"/>
              <a:t>WCH 463</a:t>
            </a:r>
          </a:p>
          <a:p>
            <a:endParaRPr lang="en-US" dirty="0"/>
          </a:p>
        </p:txBody>
      </p:sp>
    </p:spTree>
    <p:extLst>
      <p:ext uri="{BB962C8B-B14F-4D97-AF65-F5344CB8AC3E}">
        <p14:creationId xmlns:p14="http://schemas.microsoft.com/office/powerpoint/2010/main" val="22234499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09677EF-4A26-4B4E-B6E1-BEB801502DB0}"/>
              </a:ext>
            </a:extLst>
          </p:cNvPr>
          <p:cNvPicPr>
            <a:picLocks noChangeAspect="1"/>
          </p:cNvPicPr>
          <p:nvPr/>
        </p:nvPicPr>
        <p:blipFill>
          <a:blip r:embed="rId2"/>
          <a:stretch>
            <a:fillRect/>
          </a:stretch>
        </p:blipFill>
        <p:spPr>
          <a:xfrm>
            <a:off x="533400" y="2647950"/>
            <a:ext cx="8077200" cy="1562100"/>
          </a:xfrm>
          <a:prstGeom prst="rect">
            <a:avLst/>
          </a:prstGeom>
        </p:spPr>
      </p:pic>
    </p:spTree>
    <p:extLst>
      <p:ext uri="{BB962C8B-B14F-4D97-AF65-F5344CB8AC3E}">
        <p14:creationId xmlns:p14="http://schemas.microsoft.com/office/powerpoint/2010/main" val="18263229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28600" y="457200"/>
            <a:ext cx="8544915" cy="5603477"/>
          </a:xfrm>
          <a:prstGeom prst="rect">
            <a:avLst/>
          </a:prstGeom>
        </p:spPr>
      </p:pic>
    </p:spTree>
    <p:extLst>
      <p:ext uri="{BB962C8B-B14F-4D97-AF65-F5344CB8AC3E}">
        <p14:creationId xmlns:p14="http://schemas.microsoft.com/office/powerpoint/2010/main" val="2779400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t>Copyright © 2019, Elsevier Inc. All rights Reserved</a:t>
            </a:r>
            <a:endParaRPr lang="en-AU" dirty="0"/>
          </a:p>
        </p:txBody>
      </p:sp>
      <p:sp>
        <p:nvSpPr>
          <p:cNvPr id="242690" name="Rectangle 2"/>
          <p:cNvSpPr>
            <a:spLocks noGrp="1" noChangeArrowheads="1"/>
          </p:cNvSpPr>
          <p:nvPr>
            <p:ph type="title"/>
          </p:nvPr>
        </p:nvSpPr>
        <p:spPr/>
        <p:txBody>
          <a:bodyPr/>
          <a:lstStyle/>
          <a:p>
            <a:r>
              <a:rPr lang="en-US" dirty="0"/>
              <a:t>Summary</a:t>
            </a:r>
            <a:endParaRPr lang="en-AU" dirty="0"/>
          </a:p>
        </p:txBody>
      </p:sp>
      <p:sp>
        <p:nvSpPr>
          <p:cNvPr id="7" name="Text Box 5"/>
          <p:cNvSpPr txBox="1">
            <a:spLocks noChangeArrowheads="1"/>
          </p:cNvSpPr>
          <p:nvPr/>
        </p:nvSpPr>
        <p:spPr bwMode="auto">
          <a:xfrm rot="5400000">
            <a:off x="7623071" y="1151597"/>
            <a:ext cx="2672526" cy="369332"/>
          </a:xfrm>
          <a:prstGeom prst="rect">
            <a:avLst/>
          </a:prstGeom>
          <a:solidFill>
            <a:srgbClr val="C0C0C0"/>
          </a:solidFill>
          <a:ln w="9525">
            <a:noFill/>
            <a:miter lim="800000"/>
            <a:headEnd/>
            <a:tailEnd/>
          </a:ln>
          <a:effectLst/>
        </p:spPr>
        <p:txBody>
          <a:bodyPr wrap="none">
            <a:spAutoFit/>
          </a:bodyPr>
          <a:lstStyle/>
          <a:p>
            <a:pPr eaLnBrk="0" hangingPunct="0">
              <a:spcBef>
                <a:spcPct val="0"/>
              </a:spcBef>
              <a:buClrTx/>
              <a:buSzTx/>
              <a:buFontTx/>
              <a:buNone/>
            </a:pPr>
            <a:r>
              <a:rPr lang="en-US" sz="1800" dirty="0">
                <a:solidFill>
                  <a:srgbClr val="0066FF"/>
                </a:solidFill>
                <a:latin typeface="Arial" charset="0"/>
              </a:rPr>
              <a:t>Advanced Optimizations</a:t>
            </a:r>
          </a:p>
        </p:txBody>
      </p:sp>
      <p:pic>
        <p:nvPicPr>
          <p:cNvPr id="2" name="Picture 1"/>
          <p:cNvPicPr>
            <a:picLocks noChangeAspect="1"/>
          </p:cNvPicPr>
          <p:nvPr/>
        </p:nvPicPr>
        <p:blipFill>
          <a:blip r:embed="rId3"/>
          <a:stretch>
            <a:fillRect/>
          </a:stretch>
        </p:blipFill>
        <p:spPr>
          <a:xfrm>
            <a:off x="932113" y="817563"/>
            <a:ext cx="7383212" cy="5419749"/>
          </a:xfrm>
          <a:prstGeom prst="rect">
            <a:avLst/>
          </a:prstGeom>
        </p:spPr>
      </p:pic>
    </p:spTree>
    <p:extLst>
      <p:ext uri="{BB962C8B-B14F-4D97-AF65-F5344CB8AC3E}">
        <p14:creationId xmlns:p14="http://schemas.microsoft.com/office/powerpoint/2010/main" val="15513696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65953" name="Rectangle 2"/>
          <p:cNvSpPr>
            <a:spLocks noGrp="1" noChangeArrowheads="1"/>
          </p:cNvSpPr>
          <p:nvPr>
            <p:ph type="title" idx="4294967295"/>
          </p:nvPr>
        </p:nvSpPr>
        <p:spPr/>
        <p:txBody>
          <a:bodyPr lIns="90488" rIns="90488"/>
          <a:lstStyle/>
          <a:p>
            <a:r>
              <a:rPr lang="en-US"/>
              <a:t>Cache Optimization Summary</a:t>
            </a:r>
          </a:p>
        </p:txBody>
      </p:sp>
      <p:sp>
        <p:nvSpPr>
          <p:cNvPr id="765954" name="Rectangle 3"/>
          <p:cNvSpPr>
            <a:spLocks noGrp="1" noChangeArrowheads="1"/>
          </p:cNvSpPr>
          <p:nvPr>
            <p:ph type="body" idx="4294967295"/>
          </p:nvPr>
        </p:nvSpPr>
        <p:spPr>
          <a:xfrm>
            <a:off x="971550" y="1847850"/>
            <a:ext cx="7543800" cy="4362450"/>
          </a:xfrm>
        </p:spPr>
        <p:txBody>
          <a:bodyPr lIns="90488" rIns="90488"/>
          <a:lstStyle/>
          <a:p>
            <a:pPr marL="0" indent="0">
              <a:buFontTx/>
              <a:buNone/>
              <a:tabLst>
                <a:tab pos="4343400" algn="ctr"/>
                <a:tab pos="5086350" algn="ctr"/>
                <a:tab pos="5600700" algn="ctr"/>
                <a:tab pos="7258050" algn="r"/>
              </a:tabLst>
            </a:pPr>
            <a:r>
              <a:rPr lang="en-US" sz="1800" i="1" dirty="0"/>
              <a:t>Technique	MR	MP	HT	Complexity</a:t>
            </a:r>
          </a:p>
          <a:p>
            <a:pPr marL="0" indent="0">
              <a:buFontTx/>
              <a:buNone/>
              <a:tabLst>
                <a:tab pos="4343400" algn="ctr"/>
                <a:tab pos="5086350" algn="ctr"/>
                <a:tab pos="5600700" algn="ctr"/>
                <a:tab pos="7258050" algn="r"/>
              </a:tabLst>
            </a:pPr>
            <a:r>
              <a:rPr lang="en-US" sz="1800" dirty="0"/>
              <a:t>Larger Block Size	+	–		</a:t>
            </a:r>
            <a:r>
              <a:rPr lang="en-US" sz="1800" dirty="0">
                <a:solidFill>
                  <a:schemeClr val="accent2"/>
                </a:solidFill>
              </a:rPr>
              <a:t>0</a:t>
            </a:r>
            <a:br>
              <a:rPr lang="en-US" sz="1800" dirty="0"/>
            </a:br>
            <a:r>
              <a:rPr lang="en-US" sz="1800" dirty="0"/>
              <a:t>Higher Associativity	+		–	1</a:t>
            </a:r>
            <a:br>
              <a:rPr lang="en-US" sz="1800" dirty="0"/>
            </a:br>
            <a:r>
              <a:rPr lang="en-US" sz="1800" dirty="0"/>
              <a:t>Victim Caches	+			2</a:t>
            </a:r>
            <a:br>
              <a:rPr lang="en-US" sz="1800" dirty="0"/>
            </a:br>
            <a:r>
              <a:rPr lang="en-US" sz="1800" dirty="0"/>
              <a:t>Way prediction Caches 	+			2</a:t>
            </a:r>
            <a:br>
              <a:rPr lang="en-US" sz="1800" dirty="0"/>
            </a:br>
            <a:r>
              <a:rPr lang="en-US" sz="1800" dirty="0"/>
              <a:t>HW Prefetching of </a:t>
            </a:r>
            <a:r>
              <a:rPr lang="en-US" sz="1800" dirty="0" err="1"/>
              <a:t>Instr</a:t>
            </a:r>
            <a:r>
              <a:rPr lang="en-US" sz="1800" dirty="0"/>
              <a:t>/Data	+			2</a:t>
            </a:r>
            <a:br>
              <a:rPr lang="en-US" sz="1800" dirty="0"/>
            </a:br>
            <a:r>
              <a:rPr lang="en-US" sz="1800" dirty="0"/>
              <a:t>Compiler Controlled Prefetching	+			</a:t>
            </a:r>
            <a:r>
              <a:rPr lang="en-US" sz="1800" dirty="0">
                <a:solidFill>
                  <a:schemeClr val="hlink"/>
                </a:solidFill>
              </a:rPr>
              <a:t>3</a:t>
            </a:r>
            <a:br>
              <a:rPr lang="en-US" sz="1800" dirty="0"/>
            </a:br>
            <a:r>
              <a:rPr lang="en-US" sz="1800" dirty="0"/>
              <a:t>Compiler Reduce Misses	+			</a:t>
            </a:r>
            <a:r>
              <a:rPr lang="en-US" sz="1800" dirty="0">
                <a:solidFill>
                  <a:schemeClr val="accent2"/>
                </a:solidFill>
              </a:rPr>
              <a:t>0</a:t>
            </a:r>
            <a:endParaRPr lang="en-US" sz="1800" dirty="0"/>
          </a:p>
          <a:p>
            <a:pPr marL="0" indent="0">
              <a:buFontTx/>
              <a:buNone/>
              <a:tabLst>
                <a:tab pos="4343400" algn="ctr"/>
                <a:tab pos="5086350" algn="ctr"/>
                <a:tab pos="5600700" algn="ctr"/>
                <a:tab pos="7258050" algn="r"/>
              </a:tabLst>
            </a:pPr>
            <a:r>
              <a:rPr lang="en-US" sz="1800" dirty="0"/>
              <a:t>Priority to Read Misses		+		1</a:t>
            </a:r>
            <a:br>
              <a:rPr lang="en-US" sz="1800" dirty="0"/>
            </a:br>
            <a:r>
              <a:rPr lang="en-US" sz="1800" dirty="0"/>
              <a:t>Early Restart &amp; Critical Word 1st 		+		2</a:t>
            </a:r>
            <a:br>
              <a:rPr lang="en-US" sz="1800" dirty="0"/>
            </a:br>
            <a:r>
              <a:rPr lang="en-US" sz="1800" dirty="0"/>
              <a:t>Non-Blocking Caches		+		</a:t>
            </a:r>
            <a:r>
              <a:rPr lang="en-US" sz="1800" dirty="0">
                <a:solidFill>
                  <a:schemeClr val="hlink"/>
                </a:solidFill>
              </a:rPr>
              <a:t>3</a:t>
            </a:r>
            <a:br>
              <a:rPr lang="en-US" sz="1800" dirty="0"/>
            </a:br>
            <a:r>
              <a:rPr lang="en-US" sz="1800" dirty="0"/>
              <a:t>Second Level  Caches		+		2</a:t>
            </a:r>
          </a:p>
        </p:txBody>
      </p:sp>
      <p:sp>
        <p:nvSpPr>
          <p:cNvPr id="765955" name="Line 4"/>
          <p:cNvSpPr>
            <a:spLocks noChangeShapeType="1"/>
          </p:cNvSpPr>
          <p:nvPr/>
        </p:nvSpPr>
        <p:spPr bwMode="auto">
          <a:xfrm>
            <a:off x="69850" y="4000500"/>
            <a:ext cx="8775700" cy="0"/>
          </a:xfrm>
          <a:prstGeom prst="line">
            <a:avLst/>
          </a:prstGeom>
          <a:noFill/>
          <a:ln w="25400">
            <a:solidFill>
              <a:schemeClr val="tx1"/>
            </a:solidFill>
            <a:round/>
            <a:headEnd/>
            <a:tailEnd/>
          </a:ln>
        </p:spPr>
        <p:txBody>
          <a:bodyPr wrap="none" anchor="ctr"/>
          <a:lstStyle/>
          <a:p>
            <a:endParaRPr lang="en-US"/>
          </a:p>
        </p:txBody>
      </p:sp>
      <p:sp>
        <p:nvSpPr>
          <p:cNvPr id="765956" name="Rectangle 5"/>
          <p:cNvSpPr>
            <a:spLocks noChangeArrowheads="1"/>
          </p:cNvSpPr>
          <p:nvPr/>
        </p:nvSpPr>
        <p:spPr bwMode="auto">
          <a:xfrm rot="-5400000">
            <a:off x="42069" y="2524919"/>
            <a:ext cx="1293812" cy="393700"/>
          </a:xfrm>
          <a:prstGeom prst="rect">
            <a:avLst/>
          </a:prstGeom>
          <a:noFill/>
          <a:ln w="12700">
            <a:noFill/>
            <a:miter lim="800000"/>
            <a:headEnd/>
            <a:tailEnd/>
          </a:ln>
        </p:spPr>
        <p:txBody>
          <a:bodyPr wrap="none" lIns="90488" tIns="44450" rIns="90488" bIns="44450">
            <a:spAutoFit/>
          </a:bodyPr>
          <a:lstStyle/>
          <a:p>
            <a:pPr eaLnBrk="0" hangingPunct="0"/>
            <a:r>
              <a:rPr lang="en-US" sz="2000" b="1"/>
              <a:t>miss rate</a:t>
            </a:r>
          </a:p>
        </p:txBody>
      </p:sp>
      <p:sp>
        <p:nvSpPr>
          <p:cNvPr id="765957" name="Rectangle 6"/>
          <p:cNvSpPr>
            <a:spLocks noChangeArrowheads="1"/>
          </p:cNvSpPr>
          <p:nvPr/>
        </p:nvSpPr>
        <p:spPr bwMode="auto">
          <a:xfrm rot="-5400000">
            <a:off x="-287338" y="4768851"/>
            <a:ext cx="1730375" cy="406400"/>
          </a:xfrm>
          <a:prstGeom prst="rect">
            <a:avLst/>
          </a:prstGeom>
          <a:noFill/>
          <a:ln w="12700">
            <a:noFill/>
            <a:miter lim="800000"/>
            <a:headEnd/>
            <a:tailEnd/>
          </a:ln>
        </p:spPr>
        <p:txBody>
          <a:bodyPr wrap="none" lIns="90488" tIns="44450" rIns="90488" bIns="44450">
            <a:spAutoFit/>
          </a:bodyPr>
          <a:lstStyle/>
          <a:p>
            <a:pPr eaLnBrk="0" hangingPunct="0"/>
            <a:r>
              <a:rPr lang="en-US" sz="2000" b="1"/>
              <a:t>miss penalty</a:t>
            </a:r>
          </a:p>
        </p:txBody>
      </p:sp>
    </p:spTree>
    <p:extLst>
      <p:ext uri="{BB962C8B-B14F-4D97-AF65-F5344CB8AC3E}">
        <p14:creationId xmlns:p14="http://schemas.microsoft.com/office/powerpoint/2010/main" val="224657740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65954">
                                            <p:txEl>
                                              <p:pRg st="0" end="0"/>
                                            </p:txEl>
                                          </p:spTgt>
                                        </p:tgtEl>
                                        <p:attrNameLst>
                                          <p:attrName>style.visibility</p:attrName>
                                        </p:attrNameLst>
                                      </p:cBhvr>
                                      <p:to>
                                        <p:strVal val="visible"/>
                                      </p:to>
                                    </p:set>
                                    <p:anim calcmode="lin" valueType="num">
                                      <p:cBhvr additive="base">
                                        <p:cTn id="7" dur="500" fill="hold"/>
                                        <p:tgtEl>
                                          <p:spTgt spid="765954">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76595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765954">
                                            <p:txEl>
                                              <p:pRg st="1" end="1"/>
                                            </p:txEl>
                                          </p:spTgt>
                                        </p:tgtEl>
                                        <p:attrNameLst>
                                          <p:attrName>style.visibility</p:attrName>
                                        </p:attrNameLst>
                                      </p:cBhvr>
                                      <p:to>
                                        <p:strVal val="visible"/>
                                      </p:to>
                                    </p:set>
                                    <p:anim calcmode="lin" valueType="num">
                                      <p:cBhvr additive="base">
                                        <p:cTn id="13" dur="500" fill="hold"/>
                                        <p:tgtEl>
                                          <p:spTgt spid="765954">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76595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765954">
                                            <p:txEl>
                                              <p:pRg st="2" end="2"/>
                                            </p:txEl>
                                          </p:spTgt>
                                        </p:tgtEl>
                                        <p:attrNameLst>
                                          <p:attrName>style.visibility</p:attrName>
                                        </p:attrNameLst>
                                      </p:cBhvr>
                                      <p:to>
                                        <p:strVal val="visible"/>
                                      </p:to>
                                    </p:set>
                                    <p:anim calcmode="lin" valueType="num">
                                      <p:cBhvr additive="base">
                                        <p:cTn id="19" dur="500" fill="hold"/>
                                        <p:tgtEl>
                                          <p:spTgt spid="765954">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765954">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5954" grpId="0" build="p" autoUpdateAnimBg="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89507" name="Rectangle 2"/>
          <p:cNvSpPr>
            <a:spLocks noGrp="1" noChangeArrowheads="1"/>
          </p:cNvSpPr>
          <p:nvPr>
            <p:ph type="title" idx="4294967295"/>
          </p:nvPr>
        </p:nvSpPr>
        <p:spPr/>
        <p:txBody>
          <a:bodyPr lIns="90488" rIns="90488"/>
          <a:lstStyle/>
          <a:p>
            <a:r>
              <a:rPr lang="en-US"/>
              <a:t>How to Improve Cache Performance?</a:t>
            </a:r>
          </a:p>
        </p:txBody>
      </p:sp>
      <p:sp>
        <p:nvSpPr>
          <p:cNvPr id="789508" name="Rectangle 3"/>
          <p:cNvSpPr>
            <a:spLocks noGrp="1" noChangeArrowheads="1"/>
          </p:cNvSpPr>
          <p:nvPr>
            <p:ph type="body" idx="4294967295"/>
          </p:nvPr>
        </p:nvSpPr>
        <p:spPr>
          <a:xfrm>
            <a:off x="990600" y="3276600"/>
            <a:ext cx="7162800" cy="2209800"/>
          </a:xfrm>
        </p:spPr>
        <p:txBody>
          <a:bodyPr lIns="90488" rIns="90488"/>
          <a:lstStyle/>
          <a:p>
            <a:pPr>
              <a:buFontTx/>
              <a:buNone/>
            </a:pPr>
            <a:r>
              <a:rPr lang="en-US" dirty="0"/>
              <a:t>1. Reduce the miss rate,</a:t>
            </a:r>
            <a:r>
              <a:rPr lang="en-US" i="1" u="sng" dirty="0">
                <a:solidFill>
                  <a:schemeClr val="hlink"/>
                </a:solidFill>
              </a:rPr>
              <a:t> </a:t>
            </a:r>
            <a:endParaRPr lang="en-US" dirty="0"/>
          </a:p>
          <a:p>
            <a:pPr>
              <a:buFontTx/>
              <a:buNone/>
            </a:pPr>
            <a:r>
              <a:rPr lang="en-US" dirty="0"/>
              <a:t>2. Reduce the miss penalty, or</a:t>
            </a:r>
          </a:p>
          <a:p>
            <a:pPr>
              <a:buFontTx/>
              <a:buNone/>
            </a:pPr>
            <a:r>
              <a:rPr lang="en-US" i="1" u="sng" dirty="0">
                <a:solidFill>
                  <a:schemeClr val="hlink"/>
                </a:solidFill>
              </a:rPr>
              <a:t>3. Reduce the time to hit in the cache.</a:t>
            </a:r>
            <a:r>
              <a:rPr lang="en-US" dirty="0"/>
              <a:t> </a:t>
            </a:r>
          </a:p>
          <a:p>
            <a:pPr>
              <a:buFontTx/>
              <a:buNone/>
            </a:pPr>
            <a:r>
              <a:rPr lang="en-US" dirty="0"/>
              <a:t>4. Increase bandwidth</a:t>
            </a:r>
          </a:p>
        </p:txBody>
      </p:sp>
      <p:sp>
        <p:nvSpPr>
          <p:cNvPr id="789509" name="Rectangle 4"/>
          <p:cNvSpPr>
            <a:spLocks noChangeArrowheads="1"/>
          </p:cNvSpPr>
          <p:nvPr/>
        </p:nvSpPr>
        <p:spPr bwMode="auto">
          <a:xfrm>
            <a:off x="381000" y="3352800"/>
            <a:ext cx="7562850" cy="1892300"/>
          </a:xfrm>
          <a:prstGeom prst="rect">
            <a:avLst/>
          </a:prstGeom>
          <a:noFill/>
          <a:ln w="12700">
            <a:noFill/>
            <a:miter lim="800000"/>
            <a:headEnd/>
            <a:tailEnd/>
          </a:ln>
        </p:spPr>
        <p:txBody>
          <a:bodyPr lIns="90488" tIns="44450" rIns="90488" bIns="44450"/>
          <a:lstStyle/>
          <a:p>
            <a:pPr marL="685800" lvl="1" indent="-228600" eaLnBrk="0" hangingPunct="0">
              <a:lnSpc>
                <a:spcPct val="90000"/>
              </a:lnSpc>
              <a:spcBef>
                <a:spcPct val="30000"/>
              </a:spcBef>
              <a:buSzPct val="100000"/>
            </a:pPr>
            <a:endParaRPr lang="en-US" b="1">
              <a:solidFill>
                <a:schemeClr val="hlink"/>
              </a:solidFill>
              <a:latin typeface="Comic Sans MS" pitchFamily="66" charset="0"/>
            </a:endParaRPr>
          </a:p>
          <a:p>
            <a:pPr marL="285750" indent="-285750" eaLnBrk="0" hangingPunct="0">
              <a:lnSpc>
                <a:spcPct val="90000"/>
              </a:lnSpc>
              <a:spcBef>
                <a:spcPct val="30000"/>
              </a:spcBef>
              <a:buSzPct val="100000"/>
              <a:buFontTx/>
              <a:buChar char="•"/>
            </a:pPr>
            <a:endParaRPr lang="en-US" sz="2400" b="1">
              <a:latin typeface="Comic Sans MS" pitchFamily="66" charset="0"/>
            </a:endParaRPr>
          </a:p>
          <a:p>
            <a:pPr marL="285750" indent="-285750" eaLnBrk="0" hangingPunct="0">
              <a:lnSpc>
                <a:spcPct val="90000"/>
              </a:lnSpc>
              <a:spcBef>
                <a:spcPct val="30000"/>
              </a:spcBef>
              <a:buSzPct val="100000"/>
              <a:buFontTx/>
              <a:buChar char="•"/>
            </a:pPr>
            <a:endParaRPr lang="en-US" sz="2400" b="1">
              <a:latin typeface="Comic Sans MS" pitchFamily="66" charset="0"/>
            </a:endParaRPr>
          </a:p>
          <a:p>
            <a:pPr marL="285750" indent="-285750" eaLnBrk="0" hangingPunct="0">
              <a:lnSpc>
                <a:spcPct val="90000"/>
              </a:lnSpc>
              <a:spcBef>
                <a:spcPct val="30000"/>
              </a:spcBef>
              <a:buSzPct val="100000"/>
              <a:buFontTx/>
              <a:buChar char="•"/>
            </a:pPr>
            <a:endParaRPr lang="en-US" sz="2400" b="1">
              <a:latin typeface="Comic Sans MS" pitchFamily="66" charset="0"/>
            </a:endParaRPr>
          </a:p>
          <a:p>
            <a:pPr marL="285750" indent="-285750" eaLnBrk="0" hangingPunct="0">
              <a:lnSpc>
                <a:spcPct val="90000"/>
              </a:lnSpc>
              <a:spcBef>
                <a:spcPct val="30000"/>
              </a:spcBef>
              <a:buSzPct val="100000"/>
              <a:buFontTx/>
              <a:buChar char="•"/>
            </a:pPr>
            <a:endParaRPr lang="en-US" sz="2400" b="1">
              <a:latin typeface="Comic Sans MS" pitchFamily="66" charset="0"/>
            </a:endParaRPr>
          </a:p>
        </p:txBody>
      </p:sp>
      <p:graphicFrame>
        <p:nvGraphicFramePr>
          <p:cNvPr id="789506" name="Object 5"/>
          <p:cNvGraphicFramePr>
            <a:graphicFrameLocks noChangeAspect="1"/>
          </p:cNvGraphicFramePr>
          <p:nvPr/>
        </p:nvGraphicFramePr>
        <p:xfrm>
          <a:off x="304800" y="2514600"/>
          <a:ext cx="8153400" cy="506413"/>
        </p:xfrm>
        <a:graphic>
          <a:graphicData uri="http://schemas.openxmlformats.org/presentationml/2006/ole">
            <mc:AlternateContent xmlns:mc="http://schemas.openxmlformats.org/markup-compatibility/2006">
              <mc:Choice xmlns:v="urn:schemas-microsoft-com:vml" Requires="v">
                <p:oleObj spid="_x0000_s113683" name="Equation" r:id="rId3" imgW="4267080" imgH="266400" progId="Equation.3">
                  <p:embed/>
                </p:oleObj>
              </mc:Choice>
              <mc:Fallback>
                <p:oleObj name="Equation" r:id="rId3" imgW="4267080" imgH="266400" progId="Equation.3">
                  <p:embed/>
                  <p:pic>
                    <p:nvPicPr>
                      <p:cNvPr id="789506"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2514600"/>
                        <a:ext cx="8153400" cy="5064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62205586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89508">
                                            <p:txEl>
                                              <p:pRg st="0" end="0"/>
                                            </p:txEl>
                                          </p:spTgt>
                                        </p:tgtEl>
                                        <p:attrNameLst>
                                          <p:attrName>style.visibility</p:attrName>
                                        </p:attrNameLst>
                                      </p:cBhvr>
                                      <p:to>
                                        <p:strVal val="visible"/>
                                      </p:to>
                                    </p:set>
                                    <p:anim calcmode="lin" valueType="num">
                                      <p:cBhvr additive="base">
                                        <p:cTn id="7" dur="500" fill="hold"/>
                                        <p:tgtEl>
                                          <p:spTgt spid="789508">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78950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789508">
                                            <p:txEl>
                                              <p:pRg st="1" end="1"/>
                                            </p:txEl>
                                          </p:spTgt>
                                        </p:tgtEl>
                                        <p:attrNameLst>
                                          <p:attrName>style.visibility</p:attrName>
                                        </p:attrNameLst>
                                      </p:cBhvr>
                                      <p:to>
                                        <p:strVal val="visible"/>
                                      </p:to>
                                    </p:set>
                                    <p:anim calcmode="lin" valueType="num">
                                      <p:cBhvr additive="base">
                                        <p:cTn id="13" dur="500" fill="hold"/>
                                        <p:tgtEl>
                                          <p:spTgt spid="789508">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789508">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789508">
                                            <p:txEl>
                                              <p:pRg st="2" end="2"/>
                                            </p:txEl>
                                          </p:spTgt>
                                        </p:tgtEl>
                                        <p:attrNameLst>
                                          <p:attrName>style.visibility</p:attrName>
                                        </p:attrNameLst>
                                      </p:cBhvr>
                                      <p:to>
                                        <p:strVal val="visible"/>
                                      </p:to>
                                    </p:set>
                                    <p:anim calcmode="lin" valueType="num">
                                      <p:cBhvr additive="base">
                                        <p:cTn id="19" dur="500" fill="hold"/>
                                        <p:tgtEl>
                                          <p:spTgt spid="789508">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789508">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789508">
                                            <p:txEl>
                                              <p:pRg st="3" end="3"/>
                                            </p:txEl>
                                          </p:spTgt>
                                        </p:tgtEl>
                                        <p:attrNameLst>
                                          <p:attrName>style.visibility</p:attrName>
                                        </p:attrNameLst>
                                      </p:cBhvr>
                                      <p:to>
                                        <p:strVal val="visible"/>
                                      </p:to>
                                    </p:set>
                                    <p:anim calcmode="lin" valueType="num">
                                      <p:cBhvr additive="base">
                                        <p:cTn id="25" dur="500" fill="hold"/>
                                        <p:tgtEl>
                                          <p:spTgt spid="789508">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789508">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9508" grpId="0" build="p" autoUpdateAnimBg="0"/>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95649" name="Rectangle 2"/>
          <p:cNvSpPr>
            <a:spLocks noGrp="1" noChangeArrowheads="1"/>
          </p:cNvSpPr>
          <p:nvPr>
            <p:ph type="title" idx="4294967295"/>
          </p:nvPr>
        </p:nvSpPr>
        <p:spPr>
          <a:xfrm>
            <a:off x="990600" y="304800"/>
            <a:ext cx="7162800" cy="1143000"/>
          </a:xfrm>
        </p:spPr>
        <p:txBody>
          <a:bodyPr/>
          <a:lstStyle/>
          <a:p>
            <a:r>
              <a:rPr lang="en-US"/>
              <a:t>1. Small and simple caches</a:t>
            </a:r>
          </a:p>
        </p:txBody>
      </p:sp>
      <p:sp>
        <p:nvSpPr>
          <p:cNvPr id="795650" name="Rectangle 3"/>
          <p:cNvSpPr>
            <a:spLocks noGrp="1" noChangeArrowheads="1"/>
          </p:cNvSpPr>
          <p:nvPr>
            <p:ph type="body" idx="4294967295"/>
          </p:nvPr>
        </p:nvSpPr>
        <p:spPr>
          <a:xfrm>
            <a:off x="990600" y="1447800"/>
            <a:ext cx="7162800" cy="4648200"/>
          </a:xfrm>
        </p:spPr>
        <p:txBody>
          <a:bodyPr/>
          <a:lstStyle/>
          <a:p>
            <a:r>
              <a:rPr lang="en-US" dirty="0"/>
              <a:t>L1 access time affects the CPU clock cycle</a:t>
            </a:r>
          </a:p>
          <a:p>
            <a:r>
              <a:rPr lang="en-US" dirty="0"/>
              <a:t>Small on-chip L1 caches – less access time</a:t>
            </a:r>
          </a:p>
          <a:p>
            <a:r>
              <a:rPr lang="en-US" dirty="0"/>
              <a:t>Direct mapped cache faster because no hardware comparison between blocks, but higher miss ratio</a:t>
            </a:r>
          </a:p>
          <a:p>
            <a:r>
              <a:rPr lang="en-US" dirty="0"/>
              <a:t>Compromise – Direct L1 cache and Set-associative L2 cache</a:t>
            </a:r>
          </a:p>
          <a:p>
            <a:endParaRPr lang="en-US" dirty="0"/>
          </a:p>
          <a:p>
            <a:pPr>
              <a:buFontTx/>
              <a:buNone/>
            </a:pPr>
            <a:r>
              <a:rPr lang="en-US" dirty="0"/>
              <a:t>How to predict cache access time at the design stage? – Use </a:t>
            </a:r>
            <a:r>
              <a:rPr lang="en-US" dirty="0">
                <a:solidFill>
                  <a:schemeClr val="accent2"/>
                </a:solidFill>
              </a:rPr>
              <a:t>CACTI </a:t>
            </a:r>
            <a:r>
              <a:rPr lang="en-US" dirty="0"/>
              <a:t>program</a:t>
            </a:r>
          </a:p>
        </p:txBody>
      </p:sp>
    </p:spTree>
    <p:extLst>
      <p:ext uri="{BB962C8B-B14F-4D97-AF65-F5344CB8AC3E}">
        <p14:creationId xmlns:p14="http://schemas.microsoft.com/office/powerpoint/2010/main" val="275104042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95650">
                                            <p:txEl>
                                              <p:pRg st="0" end="0"/>
                                            </p:txEl>
                                          </p:spTgt>
                                        </p:tgtEl>
                                        <p:attrNameLst>
                                          <p:attrName>style.visibility</p:attrName>
                                        </p:attrNameLst>
                                      </p:cBhvr>
                                      <p:to>
                                        <p:strVal val="visible"/>
                                      </p:to>
                                    </p:set>
                                    <p:anim calcmode="lin" valueType="num">
                                      <p:cBhvr additive="base">
                                        <p:cTn id="7" dur="500" fill="hold"/>
                                        <p:tgtEl>
                                          <p:spTgt spid="795650">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79565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795650">
                                            <p:txEl>
                                              <p:pRg st="1" end="1"/>
                                            </p:txEl>
                                          </p:spTgt>
                                        </p:tgtEl>
                                        <p:attrNameLst>
                                          <p:attrName>style.visibility</p:attrName>
                                        </p:attrNameLst>
                                      </p:cBhvr>
                                      <p:to>
                                        <p:strVal val="visible"/>
                                      </p:to>
                                    </p:set>
                                    <p:anim calcmode="lin" valueType="num">
                                      <p:cBhvr additive="base">
                                        <p:cTn id="13" dur="500" fill="hold"/>
                                        <p:tgtEl>
                                          <p:spTgt spid="795650">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795650">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795650">
                                            <p:txEl>
                                              <p:pRg st="2" end="2"/>
                                            </p:txEl>
                                          </p:spTgt>
                                        </p:tgtEl>
                                        <p:attrNameLst>
                                          <p:attrName>style.visibility</p:attrName>
                                        </p:attrNameLst>
                                      </p:cBhvr>
                                      <p:to>
                                        <p:strVal val="visible"/>
                                      </p:to>
                                    </p:set>
                                    <p:anim calcmode="lin" valueType="num">
                                      <p:cBhvr additive="base">
                                        <p:cTn id="19" dur="500" fill="hold"/>
                                        <p:tgtEl>
                                          <p:spTgt spid="795650">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795650">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795650">
                                            <p:txEl>
                                              <p:pRg st="3" end="3"/>
                                            </p:txEl>
                                          </p:spTgt>
                                        </p:tgtEl>
                                        <p:attrNameLst>
                                          <p:attrName>style.visibility</p:attrName>
                                        </p:attrNameLst>
                                      </p:cBhvr>
                                      <p:to>
                                        <p:strVal val="visible"/>
                                      </p:to>
                                    </p:set>
                                    <p:anim calcmode="lin" valueType="num">
                                      <p:cBhvr additive="base">
                                        <p:cTn id="25" dur="500" fill="hold"/>
                                        <p:tgtEl>
                                          <p:spTgt spid="795650">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795650">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795650">
                                            <p:txEl>
                                              <p:pRg st="5" end="5"/>
                                            </p:txEl>
                                          </p:spTgt>
                                        </p:tgtEl>
                                        <p:attrNameLst>
                                          <p:attrName>style.visibility</p:attrName>
                                        </p:attrNameLst>
                                      </p:cBhvr>
                                      <p:to>
                                        <p:strVal val="visible"/>
                                      </p:to>
                                    </p:set>
                                    <p:anim calcmode="lin" valueType="num">
                                      <p:cBhvr additive="base">
                                        <p:cTn id="31" dur="500" fill="hold"/>
                                        <p:tgtEl>
                                          <p:spTgt spid="795650">
                                            <p:txEl>
                                              <p:pRg st="5" end="5"/>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795650">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5650" grpId="0" build="p"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4210" name="Rectangle 2"/>
          <p:cNvSpPr>
            <a:spLocks noGrp="1" noChangeArrowheads="1"/>
          </p:cNvSpPr>
          <p:nvPr>
            <p:ph type="title"/>
          </p:nvPr>
        </p:nvSpPr>
        <p:spPr>
          <a:xfrm>
            <a:off x="990600" y="0"/>
            <a:ext cx="7162800" cy="914400"/>
          </a:xfrm>
        </p:spPr>
        <p:txBody>
          <a:bodyPr/>
          <a:lstStyle/>
          <a:p>
            <a:r>
              <a:rPr lang="en-US" dirty="0"/>
              <a:t>Static RAM (SRAM) Cell</a:t>
            </a:r>
          </a:p>
        </p:txBody>
      </p:sp>
      <p:sp>
        <p:nvSpPr>
          <p:cNvPr id="734211" name="Rectangle 3"/>
          <p:cNvSpPr>
            <a:spLocks noGrp="1" noChangeArrowheads="1"/>
          </p:cNvSpPr>
          <p:nvPr>
            <p:ph type="body" idx="1"/>
          </p:nvPr>
        </p:nvSpPr>
        <p:spPr>
          <a:xfrm>
            <a:off x="990600" y="1066800"/>
            <a:ext cx="7010400" cy="1219200"/>
          </a:xfrm>
        </p:spPr>
        <p:txBody>
          <a:bodyPr/>
          <a:lstStyle/>
          <a:p>
            <a:r>
              <a:rPr lang="en-US" dirty="0"/>
              <a:t>Six transistors in cross connected fashion</a:t>
            </a:r>
          </a:p>
          <a:p>
            <a:pPr lvl="1"/>
            <a:r>
              <a:rPr lang="en-US" dirty="0"/>
              <a:t>Provides regular AND inverted outputs</a:t>
            </a:r>
          </a:p>
          <a:p>
            <a:pPr lvl="1"/>
            <a:r>
              <a:rPr lang="en-US" dirty="0"/>
              <a:t>Implemented in CMOS process</a:t>
            </a:r>
          </a:p>
          <a:p>
            <a:endParaRPr lang="en-US" dirty="0"/>
          </a:p>
        </p:txBody>
      </p:sp>
      <p:pic>
        <p:nvPicPr>
          <p:cNvPr id="734216" name="Picture 8"/>
          <p:cNvPicPr>
            <a:picLocks noGrp="1" noChangeAspect="1" noChangeArrowheads="1"/>
          </p:cNvPicPr>
          <p:nvPr>
            <p:ph sz="half" idx="4294967295"/>
          </p:nvPr>
        </p:nvPicPr>
        <p:blipFill>
          <a:blip r:embed="rId2" cstate="print"/>
          <a:srcRect/>
          <a:stretch>
            <a:fillRect/>
          </a:stretch>
        </p:blipFill>
        <p:spPr>
          <a:xfrm>
            <a:off x="875176" y="2438400"/>
            <a:ext cx="3696824" cy="2971800"/>
          </a:xfrm>
          <a:noFill/>
          <a:ln/>
        </p:spPr>
      </p:pic>
      <p:sp>
        <p:nvSpPr>
          <p:cNvPr id="734218" name="Text Box 10"/>
          <p:cNvSpPr txBox="1">
            <a:spLocks noChangeArrowheads="1"/>
          </p:cNvSpPr>
          <p:nvPr/>
        </p:nvSpPr>
        <p:spPr bwMode="auto">
          <a:xfrm>
            <a:off x="1125429" y="5791200"/>
            <a:ext cx="3370371" cy="400110"/>
          </a:xfrm>
          <a:prstGeom prst="rect">
            <a:avLst/>
          </a:prstGeom>
          <a:noFill/>
          <a:ln w="19050">
            <a:noFill/>
            <a:miter lim="800000"/>
            <a:headEnd/>
            <a:tailEnd/>
          </a:ln>
          <a:effectLst/>
        </p:spPr>
        <p:txBody>
          <a:bodyPr wrap="square">
            <a:spAutoFit/>
          </a:bodyPr>
          <a:lstStyle/>
          <a:p>
            <a:pPr>
              <a:spcBef>
                <a:spcPct val="50000"/>
              </a:spcBef>
            </a:pPr>
            <a:r>
              <a:rPr lang="en-US" dirty="0"/>
              <a:t>Single Port 6-T SRAM Cell</a:t>
            </a:r>
          </a:p>
        </p:txBody>
      </p:sp>
      <p:sp>
        <p:nvSpPr>
          <p:cNvPr id="734219" name="Line 11"/>
          <p:cNvSpPr>
            <a:spLocks noChangeShapeType="1"/>
          </p:cNvSpPr>
          <p:nvPr/>
        </p:nvSpPr>
        <p:spPr bwMode="auto">
          <a:xfrm flipH="1">
            <a:off x="1143000" y="2394857"/>
            <a:ext cx="76186" cy="3200400"/>
          </a:xfrm>
          <a:prstGeom prst="line">
            <a:avLst/>
          </a:prstGeom>
          <a:noFill/>
          <a:ln w="19050">
            <a:solidFill>
              <a:schemeClr val="tx1"/>
            </a:solidFill>
            <a:round/>
            <a:headEnd/>
            <a:tailEnd/>
          </a:ln>
          <a:effectLst/>
        </p:spPr>
        <p:txBody>
          <a:bodyPr wrap="square" anchor="ctr">
            <a:spAutoFit/>
          </a:bodyPr>
          <a:lstStyle/>
          <a:p>
            <a:endParaRPr lang="en-US"/>
          </a:p>
        </p:txBody>
      </p:sp>
      <p:sp>
        <p:nvSpPr>
          <p:cNvPr id="734220" name="Line 12"/>
          <p:cNvSpPr>
            <a:spLocks noChangeShapeType="1"/>
          </p:cNvSpPr>
          <p:nvPr/>
        </p:nvSpPr>
        <p:spPr bwMode="auto">
          <a:xfrm flipH="1">
            <a:off x="4191013" y="2438400"/>
            <a:ext cx="76187" cy="3156857"/>
          </a:xfrm>
          <a:prstGeom prst="line">
            <a:avLst/>
          </a:prstGeom>
          <a:noFill/>
          <a:ln w="19050">
            <a:solidFill>
              <a:schemeClr val="tx1"/>
            </a:solidFill>
            <a:round/>
            <a:headEnd/>
            <a:tailEnd/>
          </a:ln>
          <a:effectLst/>
        </p:spPr>
        <p:txBody>
          <a:bodyPr wrap="square" anchor="ctr">
            <a:spAutoFit/>
          </a:bodyPr>
          <a:lstStyle/>
          <a:p>
            <a:endParaRPr lang="en-US"/>
          </a:p>
        </p:txBody>
      </p:sp>
      <p:pic>
        <p:nvPicPr>
          <p:cNvPr id="8" name="Picture 2" descr="Image result for sram internal structure">
            <a:extLst>
              <a:ext uri="{FF2B5EF4-FFF2-40B4-BE49-F238E27FC236}">
                <a16:creationId xmlns:a16="http://schemas.microsoft.com/office/drawing/2014/main" id="{2DF23087-8FF9-4209-8B0D-AE59029F05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31776" y="2392345"/>
            <a:ext cx="3581400" cy="2479431"/>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8BAC2C63-4526-4BD8-A19F-5B04ACFDF94E}"/>
              </a:ext>
            </a:extLst>
          </p:cNvPr>
          <p:cNvSpPr txBox="1"/>
          <p:nvPr/>
        </p:nvSpPr>
        <p:spPr>
          <a:xfrm>
            <a:off x="4824870" y="5059868"/>
            <a:ext cx="3352814" cy="707886"/>
          </a:xfrm>
          <a:prstGeom prst="rect">
            <a:avLst/>
          </a:prstGeom>
          <a:noFill/>
        </p:spPr>
        <p:txBody>
          <a:bodyPr wrap="square" rtlCol="0">
            <a:spAutoFit/>
          </a:bodyPr>
          <a:lstStyle/>
          <a:p>
            <a:pPr algn="ctr"/>
            <a:r>
              <a:rPr lang="en-US" sz="1600" dirty="0">
                <a:solidFill>
                  <a:srgbClr val="0332B7"/>
                </a:solidFill>
              </a:rPr>
              <a:t>Bigger the cache, more is the access time</a:t>
            </a:r>
            <a:r>
              <a:rPr lang="en-US" sz="2400" dirty="0">
                <a:solidFill>
                  <a:srgbClr val="0332B7"/>
                </a:solidFill>
              </a:rPr>
              <a:t>.</a:t>
            </a:r>
          </a:p>
        </p:txBody>
      </p:sp>
    </p:spTree>
    <p:extLst>
      <p:ext uri="{BB962C8B-B14F-4D97-AF65-F5344CB8AC3E}">
        <p14:creationId xmlns:p14="http://schemas.microsoft.com/office/powerpoint/2010/main" val="2120053706"/>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91553" name="Rectangle 2"/>
          <p:cNvSpPr>
            <a:spLocks noGrp="1" noChangeArrowheads="1"/>
          </p:cNvSpPr>
          <p:nvPr>
            <p:ph type="body" idx="4294967295"/>
          </p:nvPr>
        </p:nvSpPr>
        <p:spPr>
          <a:xfrm>
            <a:off x="228600" y="990600"/>
            <a:ext cx="8763000" cy="5486400"/>
          </a:xfrm>
        </p:spPr>
        <p:txBody>
          <a:bodyPr/>
          <a:lstStyle/>
          <a:p>
            <a:r>
              <a:rPr lang="en-US" sz="2000" dirty="0"/>
              <a:t>Suppose a processor has the following parameters:</a:t>
            </a:r>
          </a:p>
          <a:p>
            <a:pPr lvl="1"/>
            <a:r>
              <a:rPr lang="en-US" sz="1600" dirty="0"/>
              <a:t>CPI = 2 (w/o memory stalls)</a:t>
            </a:r>
          </a:p>
          <a:p>
            <a:pPr lvl="1"/>
            <a:r>
              <a:rPr lang="en-US" sz="1600" dirty="0"/>
              <a:t>mem access per instruction = </a:t>
            </a:r>
            <a:r>
              <a:rPr lang="en-US" sz="1600" dirty="0">
                <a:solidFill>
                  <a:schemeClr val="accent2"/>
                </a:solidFill>
              </a:rPr>
              <a:t>1.5</a:t>
            </a:r>
          </a:p>
          <a:p>
            <a:r>
              <a:rPr lang="en-US" sz="2000" dirty="0"/>
              <a:t>Compare AMAT and CPU time for a direct mapped cache and a 2-way set associative cache assuming:</a:t>
            </a:r>
          </a:p>
          <a:p>
            <a:endParaRPr lang="en-US" sz="2000" dirty="0"/>
          </a:p>
          <a:p>
            <a:endParaRPr lang="en-US" sz="2000" dirty="0"/>
          </a:p>
          <a:p>
            <a:endParaRPr lang="en-US" sz="2000" dirty="0"/>
          </a:p>
          <a:p>
            <a:pPr lvl="1"/>
            <a:r>
              <a:rPr lang="en-US" sz="1600" dirty="0" err="1"/>
              <a:t>AMAT</a:t>
            </a:r>
            <a:r>
              <a:rPr lang="en-US" sz="1600" baseline="-25000" dirty="0" err="1"/>
              <a:t>d</a:t>
            </a:r>
            <a:r>
              <a:rPr lang="en-US" sz="1600" dirty="0"/>
              <a:t> = hit time + miss rate * miss penalty = 1*1 + 0.014*75 = 2.05 ns</a:t>
            </a:r>
          </a:p>
          <a:p>
            <a:pPr lvl="1"/>
            <a:r>
              <a:rPr lang="en-US" sz="1600" dirty="0"/>
              <a:t>AMAT</a:t>
            </a:r>
            <a:r>
              <a:rPr lang="en-US" sz="1600" baseline="-25000" dirty="0"/>
              <a:t>2</a:t>
            </a:r>
            <a:r>
              <a:rPr lang="en-US" sz="1600" dirty="0"/>
              <a:t> = 1*1.25 + 0.01*75 = 2 ns &lt; 2.05 ns</a:t>
            </a:r>
          </a:p>
          <a:p>
            <a:pPr lvl="1">
              <a:buFontTx/>
              <a:buNone/>
            </a:pPr>
            <a:r>
              <a:rPr lang="en-US" sz="1600" dirty="0">
                <a:solidFill>
                  <a:srgbClr val="FF0000"/>
                </a:solidFill>
              </a:rPr>
              <a:t>Execution Times:</a:t>
            </a:r>
          </a:p>
          <a:p>
            <a:pPr lvl="1"/>
            <a:r>
              <a:rPr lang="en-US" sz="1600" dirty="0" err="1"/>
              <a:t>CPU</a:t>
            </a:r>
            <a:r>
              <a:rPr lang="en-US" sz="1600" baseline="-25000" dirty="0" err="1"/>
              <a:t>d</a:t>
            </a:r>
            <a:r>
              <a:rPr lang="en-US" sz="1600" dirty="0"/>
              <a:t> = (CPI*cc + mem. stall time)*IC = (2*1 + </a:t>
            </a:r>
            <a:r>
              <a:rPr lang="en-US" sz="1600" dirty="0">
                <a:solidFill>
                  <a:schemeClr val="accent2"/>
                </a:solidFill>
              </a:rPr>
              <a:t>1.5</a:t>
            </a:r>
            <a:r>
              <a:rPr lang="en-US" sz="1600" dirty="0"/>
              <a:t>*0.014*75)IC = 3.575*IC</a:t>
            </a:r>
          </a:p>
          <a:p>
            <a:pPr lvl="1"/>
            <a:r>
              <a:rPr lang="en-US" sz="1600" dirty="0"/>
              <a:t>CPU</a:t>
            </a:r>
            <a:r>
              <a:rPr lang="en-US" sz="1600" baseline="-25000" dirty="0"/>
              <a:t>2</a:t>
            </a:r>
            <a:r>
              <a:rPr lang="en-US" sz="1600" dirty="0"/>
              <a:t> = (2*1.25 + </a:t>
            </a:r>
            <a:r>
              <a:rPr lang="en-US" sz="1600" dirty="0">
                <a:solidFill>
                  <a:schemeClr val="accent2"/>
                </a:solidFill>
              </a:rPr>
              <a:t>1.5</a:t>
            </a:r>
            <a:r>
              <a:rPr lang="en-US" sz="1600" dirty="0"/>
              <a:t>*0.01*75)IC = 3.625*IC </a:t>
            </a:r>
            <a:r>
              <a:rPr lang="en-US" sz="1600" b="0" dirty="0">
                <a:solidFill>
                  <a:srgbClr val="FF0000"/>
                </a:solidFill>
              </a:rPr>
              <a:t>&gt;</a:t>
            </a:r>
            <a:r>
              <a:rPr lang="en-US" sz="1600" dirty="0"/>
              <a:t> </a:t>
            </a:r>
            <a:r>
              <a:rPr lang="en-US" sz="1600" dirty="0" err="1"/>
              <a:t>CPU</a:t>
            </a:r>
            <a:r>
              <a:rPr lang="en-US" sz="1600" baseline="-25000" dirty="0" err="1"/>
              <a:t>d</a:t>
            </a:r>
            <a:r>
              <a:rPr lang="en-US" sz="1600" baseline="-25000" dirty="0"/>
              <a:t> </a:t>
            </a:r>
            <a:r>
              <a:rPr lang="en-US" sz="1600" dirty="0"/>
              <a:t>!</a:t>
            </a:r>
          </a:p>
          <a:p>
            <a:r>
              <a:rPr lang="en-US" sz="2000" dirty="0">
                <a:solidFill>
                  <a:srgbClr val="FF0000"/>
                </a:solidFill>
              </a:rPr>
              <a:t>Reason:</a:t>
            </a:r>
            <a:r>
              <a:rPr lang="en-US" sz="2000" dirty="0">
                <a:solidFill>
                  <a:schemeClr val="accent2"/>
                </a:solidFill>
              </a:rPr>
              <a:t> </a:t>
            </a:r>
            <a:r>
              <a:rPr lang="en-US" sz="2000" dirty="0">
                <a:solidFill>
                  <a:srgbClr val="0332B7"/>
                </a:solidFill>
              </a:rPr>
              <a:t>Change in cc affects all instructions while reduction in miss rate benefit only memory instructions.</a:t>
            </a:r>
          </a:p>
        </p:txBody>
      </p:sp>
      <p:sp>
        <p:nvSpPr>
          <p:cNvPr id="791554" name="Rectangle 3"/>
          <p:cNvSpPr>
            <a:spLocks noGrp="1" noChangeArrowheads="1"/>
          </p:cNvSpPr>
          <p:nvPr>
            <p:ph type="title" idx="4294967295"/>
          </p:nvPr>
        </p:nvSpPr>
        <p:spPr>
          <a:xfrm>
            <a:off x="990600" y="0"/>
            <a:ext cx="7162800" cy="838200"/>
          </a:xfrm>
        </p:spPr>
        <p:txBody>
          <a:bodyPr/>
          <a:lstStyle/>
          <a:p>
            <a:r>
              <a:rPr lang="en-US" dirty="0">
                <a:solidFill>
                  <a:srgbClr val="0070C0"/>
                </a:solidFill>
              </a:rPr>
              <a:t>Impact of Change in cc</a:t>
            </a:r>
          </a:p>
        </p:txBody>
      </p:sp>
      <p:graphicFrame>
        <p:nvGraphicFramePr>
          <p:cNvPr id="667652" name="Group 4"/>
          <p:cNvGraphicFramePr>
            <a:graphicFrameLocks noGrp="1"/>
          </p:cNvGraphicFramePr>
          <p:nvPr>
            <p:extLst/>
          </p:nvPr>
        </p:nvGraphicFramePr>
        <p:xfrm>
          <a:off x="1066800" y="2514600"/>
          <a:ext cx="7467600" cy="1190752"/>
        </p:xfrm>
        <a:graphic>
          <a:graphicData uri="http://schemas.openxmlformats.org/drawingml/2006/table">
            <a:tbl>
              <a:tblPr/>
              <a:tblGrid>
                <a:gridCol w="1752600">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gridCol w="1219200">
                  <a:extLst>
                    <a:ext uri="{9D8B030D-6E8A-4147-A177-3AD203B41FA5}">
                      <a16:colId xmlns:a16="http://schemas.microsoft.com/office/drawing/2014/main" val="20002"/>
                    </a:ext>
                  </a:extLst>
                </a:gridCol>
                <a:gridCol w="1676400">
                  <a:extLst>
                    <a:ext uri="{9D8B030D-6E8A-4147-A177-3AD203B41FA5}">
                      <a16:colId xmlns:a16="http://schemas.microsoft.com/office/drawing/2014/main" val="20003"/>
                    </a:ext>
                  </a:extLst>
                </a:gridCol>
                <a:gridCol w="1295400">
                  <a:extLst>
                    <a:ext uri="{9D8B030D-6E8A-4147-A177-3AD203B41FA5}">
                      <a16:colId xmlns:a16="http://schemas.microsoft.com/office/drawing/2014/main" val="20004"/>
                    </a:ext>
                  </a:extLst>
                </a:gridCol>
              </a:tblGrid>
              <a:tr h="330200">
                <a:tc>
                  <a:txBody>
                    <a:bodyPr/>
                    <a:lstStyle/>
                    <a:p>
                      <a:pPr marL="0" marR="0" lvl="0" indent="0" algn="ctr" defTabSz="914400" rtl="0" eaLnBrk="0" fontAlgn="base" latinLnBrk="0" hangingPunct="0">
                        <a:lnSpc>
                          <a:spcPct val="90000"/>
                        </a:lnSpc>
                        <a:spcBef>
                          <a:spcPct val="30000"/>
                        </a:spcBef>
                        <a:spcAft>
                          <a:spcPct val="0"/>
                        </a:spcAft>
                        <a:buClrTx/>
                        <a:buSzPct val="100000"/>
                        <a:buFontTx/>
                        <a:buNone/>
                        <a:tabLst/>
                      </a:pPr>
                      <a:endParaRPr kumimoji="0" lang="en-US" sz="1600" b="1" i="0" u="none" strike="noStrike" cap="none" normalizeH="0" baseline="0" dirty="0">
                        <a:ln>
                          <a:noFill/>
                        </a:ln>
                        <a:solidFill>
                          <a:schemeClr val="tx1"/>
                        </a:solidFill>
                        <a:effectLst/>
                        <a:latin typeface="Comic Sans MS" pitchFamily="66" charset="0"/>
                      </a:endParaRPr>
                    </a:p>
                  </a:txBody>
                  <a:tcPr horzOverflow="overflow">
                    <a:lnL cap="flat">
                      <a:noFill/>
                    </a:lnL>
                    <a:lnR>
                      <a:noFill/>
                    </a:lnR>
                    <a:lnT cap="flat">
                      <a:noFill/>
                    </a:lnT>
                    <a:lnB w="952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30000"/>
                        </a:spcBef>
                        <a:spcAft>
                          <a:spcPct val="0"/>
                        </a:spcAft>
                        <a:buClrTx/>
                        <a:buSzPct val="100000"/>
                        <a:buFontTx/>
                        <a:buNone/>
                        <a:tabLst/>
                      </a:pPr>
                      <a:r>
                        <a:rPr kumimoji="0" lang="en-US" sz="1600" b="1" i="0" u="none" strike="noStrike" cap="none" normalizeH="0" baseline="0">
                          <a:ln>
                            <a:noFill/>
                          </a:ln>
                          <a:solidFill>
                            <a:schemeClr val="tx1"/>
                          </a:solidFill>
                          <a:effectLst/>
                          <a:latin typeface="Comic Sans MS" pitchFamily="66" charset="0"/>
                        </a:rPr>
                        <a:t>cc</a:t>
                      </a:r>
                    </a:p>
                  </a:txBody>
                  <a:tcPr horzOverflow="overflow">
                    <a:lnL>
                      <a:noFill/>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30000"/>
                        </a:spcBef>
                        <a:spcAft>
                          <a:spcPct val="0"/>
                        </a:spcAft>
                        <a:buClrTx/>
                        <a:buSzPct val="100000"/>
                        <a:buFontTx/>
                        <a:buNone/>
                        <a:tabLst/>
                      </a:pPr>
                      <a:r>
                        <a:rPr kumimoji="0" lang="en-US" sz="1600" b="1" i="0" u="none" strike="noStrike" cap="none" normalizeH="0" baseline="0">
                          <a:ln>
                            <a:noFill/>
                          </a:ln>
                          <a:solidFill>
                            <a:schemeClr val="tx1"/>
                          </a:solidFill>
                          <a:effectLst/>
                          <a:latin typeface="Comic Sans MS" pitchFamily="66" charset="0"/>
                        </a:rPr>
                        <a:t>Hit cycle</a:t>
                      </a:r>
                    </a:p>
                  </a:txBody>
                  <a:tcPr horzOverflow="overflow">
                    <a:lnL>
                      <a:noFill/>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30000"/>
                        </a:spcBef>
                        <a:spcAft>
                          <a:spcPct val="0"/>
                        </a:spcAft>
                        <a:buClrTx/>
                        <a:buSzPct val="100000"/>
                        <a:buFontTx/>
                        <a:buNone/>
                        <a:tabLst/>
                      </a:pPr>
                      <a:r>
                        <a:rPr kumimoji="0" lang="en-US" sz="1600" b="1" i="0" u="none" strike="noStrike" cap="none" normalizeH="0" baseline="0">
                          <a:ln>
                            <a:noFill/>
                          </a:ln>
                          <a:solidFill>
                            <a:schemeClr val="tx1"/>
                          </a:solidFill>
                          <a:effectLst/>
                          <a:latin typeface="Comic Sans MS" pitchFamily="66" charset="0"/>
                        </a:rPr>
                        <a:t>Miss penalty</a:t>
                      </a:r>
                    </a:p>
                  </a:txBody>
                  <a:tcPr horzOverflow="overflow">
                    <a:lnL>
                      <a:noFill/>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30000"/>
                        </a:spcBef>
                        <a:spcAft>
                          <a:spcPct val="0"/>
                        </a:spcAft>
                        <a:buClrTx/>
                        <a:buSzPct val="100000"/>
                        <a:buFontTx/>
                        <a:buNone/>
                        <a:tabLst/>
                      </a:pPr>
                      <a:r>
                        <a:rPr kumimoji="0" lang="en-US" sz="1600" b="1" i="0" u="none" strike="noStrike" cap="none" normalizeH="0" baseline="0">
                          <a:ln>
                            <a:noFill/>
                          </a:ln>
                          <a:solidFill>
                            <a:schemeClr val="tx1"/>
                          </a:solidFill>
                          <a:effectLst/>
                          <a:latin typeface="Comic Sans MS" pitchFamily="66" charset="0"/>
                        </a:rPr>
                        <a:t>Miss rate</a:t>
                      </a:r>
                    </a:p>
                  </a:txBody>
                  <a:tcPr horzOverflow="overflow">
                    <a:lnL>
                      <a:noFill/>
                    </a:lnL>
                    <a:lnR cap="flat">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30200">
                <a:tc>
                  <a:txBody>
                    <a:bodyPr/>
                    <a:lstStyle/>
                    <a:p>
                      <a:pPr marL="0" marR="0" lvl="0" indent="0" algn="ctr" defTabSz="914400" rtl="0" eaLnBrk="0" fontAlgn="base" latinLnBrk="0" hangingPunct="0">
                        <a:lnSpc>
                          <a:spcPct val="90000"/>
                        </a:lnSpc>
                        <a:spcBef>
                          <a:spcPct val="30000"/>
                        </a:spcBef>
                        <a:spcAft>
                          <a:spcPct val="0"/>
                        </a:spcAft>
                        <a:buClrTx/>
                        <a:buSzPct val="100000"/>
                        <a:buFontTx/>
                        <a:buNone/>
                        <a:tabLst/>
                      </a:pPr>
                      <a:r>
                        <a:rPr kumimoji="0" lang="en-US" sz="1600" b="1" i="0" u="none" strike="noStrike" cap="none" normalizeH="0" baseline="0">
                          <a:ln>
                            <a:noFill/>
                          </a:ln>
                          <a:solidFill>
                            <a:schemeClr val="tx1"/>
                          </a:solidFill>
                          <a:effectLst/>
                          <a:latin typeface="Comic Sans MS" pitchFamily="66" charset="0"/>
                        </a:rPr>
                        <a:t>Direct map</a:t>
                      </a:r>
                    </a:p>
                  </a:txBody>
                  <a:tcPr horzOverflow="overflow">
                    <a:lnL cap="flat">
                      <a:noFill/>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30000"/>
                        </a:spcBef>
                        <a:spcAft>
                          <a:spcPct val="0"/>
                        </a:spcAft>
                        <a:buClrTx/>
                        <a:buSzPct val="100000"/>
                        <a:buFontTx/>
                        <a:buNone/>
                        <a:tabLst/>
                      </a:pPr>
                      <a:r>
                        <a:rPr kumimoji="0" lang="en-US" sz="1600" b="1" i="0" u="none" strike="noStrike" cap="none" normalizeH="0" baseline="0">
                          <a:ln>
                            <a:noFill/>
                          </a:ln>
                          <a:solidFill>
                            <a:schemeClr val="tx1"/>
                          </a:solidFill>
                          <a:effectLst/>
                          <a:latin typeface="Comic Sans MS" pitchFamily="66" charset="0"/>
                        </a:rPr>
                        <a:t>1ns</a:t>
                      </a:r>
                    </a:p>
                  </a:txBody>
                  <a:tcPr horzOverflow="overflow">
                    <a:lnL>
                      <a:noFill/>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30000"/>
                        </a:spcBef>
                        <a:spcAft>
                          <a:spcPct val="0"/>
                        </a:spcAft>
                        <a:buClrTx/>
                        <a:buSzPct val="100000"/>
                        <a:buFontTx/>
                        <a:buNone/>
                        <a:tabLst/>
                      </a:pPr>
                      <a:r>
                        <a:rPr kumimoji="0" lang="en-US" sz="1600" b="1" i="0" u="none" strike="noStrike" cap="none" normalizeH="0" baseline="0">
                          <a:ln>
                            <a:noFill/>
                          </a:ln>
                          <a:solidFill>
                            <a:schemeClr val="tx1"/>
                          </a:solidFill>
                          <a:effectLst/>
                          <a:latin typeface="Comic Sans MS" pitchFamily="66" charset="0"/>
                        </a:rPr>
                        <a:t>1</a:t>
                      </a:r>
                    </a:p>
                  </a:txBody>
                  <a:tcPr horzOverflow="overflow">
                    <a:lnL>
                      <a:noFill/>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30000"/>
                        </a:spcBef>
                        <a:spcAft>
                          <a:spcPct val="0"/>
                        </a:spcAft>
                        <a:buClrTx/>
                        <a:buSzPct val="100000"/>
                        <a:buFontTx/>
                        <a:buNone/>
                        <a:tabLst/>
                      </a:pPr>
                      <a:r>
                        <a:rPr kumimoji="0" lang="en-US" sz="1600" b="1" i="0" u="none" strike="noStrike" cap="none" normalizeH="0" baseline="0">
                          <a:ln>
                            <a:noFill/>
                          </a:ln>
                          <a:solidFill>
                            <a:schemeClr val="tx1"/>
                          </a:solidFill>
                          <a:effectLst/>
                          <a:latin typeface="Comic Sans MS" pitchFamily="66" charset="0"/>
                        </a:rPr>
                        <a:t>75 ns</a:t>
                      </a:r>
                    </a:p>
                  </a:txBody>
                  <a:tcPr horzOverflow="overflow">
                    <a:lnL>
                      <a:noFill/>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30000"/>
                        </a:spcBef>
                        <a:spcAft>
                          <a:spcPct val="0"/>
                        </a:spcAft>
                        <a:buClrTx/>
                        <a:buSzPct val="100000"/>
                        <a:buFontTx/>
                        <a:buNone/>
                        <a:tabLst/>
                      </a:pPr>
                      <a:r>
                        <a:rPr kumimoji="0" lang="en-US" sz="1600" b="1" i="0" u="none" strike="noStrike" cap="none" normalizeH="0" baseline="0">
                          <a:ln>
                            <a:noFill/>
                          </a:ln>
                          <a:solidFill>
                            <a:schemeClr val="tx1"/>
                          </a:solidFill>
                          <a:effectLst/>
                          <a:latin typeface="Comic Sans MS" pitchFamily="66" charset="0"/>
                        </a:rPr>
                        <a:t>1.4%</a:t>
                      </a:r>
                    </a:p>
                  </a:txBody>
                  <a:tcPr horzOverflow="overflow">
                    <a:lnL>
                      <a:noFill/>
                    </a:lnL>
                    <a:lnR cap="flat">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30200">
                <a:tc>
                  <a:txBody>
                    <a:bodyPr/>
                    <a:lstStyle/>
                    <a:p>
                      <a:pPr marL="0" marR="0" lvl="0" indent="0" algn="ctr" defTabSz="914400" rtl="0" eaLnBrk="0" fontAlgn="base" latinLnBrk="0" hangingPunct="0">
                        <a:lnSpc>
                          <a:spcPct val="90000"/>
                        </a:lnSpc>
                        <a:spcBef>
                          <a:spcPct val="30000"/>
                        </a:spcBef>
                        <a:spcAft>
                          <a:spcPct val="0"/>
                        </a:spcAft>
                        <a:buClrTx/>
                        <a:buSzPct val="100000"/>
                        <a:buFontTx/>
                        <a:buNone/>
                        <a:tabLst/>
                      </a:pPr>
                      <a:r>
                        <a:rPr kumimoji="0" lang="en-US" sz="1600" b="1" i="0" u="none" strike="noStrike" cap="none" normalizeH="0" baseline="0" dirty="0">
                          <a:ln>
                            <a:noFill/>
                          </a:ln>
                          <a:solidFill>
                            <a:schemeClr val="tx1"/>
                          </a:solidFill>
                          <a:effectLst/>
                          <a:latin typeface="Comic Sans MS" pitchFamily="66" charset="0"/>
                        </a:rPr>
                        <a:t>2-way associative</a:t>
                      </a:r>
                    </a:p>
                  </a:txBody>
                  <a:tcPr horzOverflow="overflow">
                    <a:lnL cap="flat">
                      <a:noFill/>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30000"/>
                        </a:spcBef>
                        <a:spcAft>
                          <a:spcPct val="0"/>
                        </a:spcAft>
                        <a:buClrTx/>
                        <a:buSzPct val="100000"/>
                        <a:buFontTx/>
                        <a:buNone/>
                        <a:tabLst/>
                      </a:pPr>
                      <a:r>
                        <a:rPr kumimoji="0" lang="en-US" sz="1600" b="1" i="0" u="none" strike="noStrike" cap="none" normalizeH="0" baseline="0" dirty="0">
                          <a:ln>
                            <a:noFill/>
                          </a:ln>
                          <a:solidFill>
                            <a:srgbClr val="00B050"/>
                          </a:solidFill>
                          <a:effectLst/>
                          <a:latin typeface="Comic Sans MS" pitchFamily="66" charset="0"/>
                        </a:rPr>
                        <a:t>1.25ns(why?)</a:t>
                      </a:r>
                    </a:p>
                  </a:txBody>
                  <a:tcPr horzOverflow="overflow">
                    <a:lnL>
                      <a:noFill/>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30000"/>
                        </a:spcBef>
                        <a:spcAft>
                          <a:spcPct val="0"/>
                        </a:spcAft>
                        <a:buClrTx/>
                        <a:buSzPct val="100000"/>
                        <a:buFontTx/>
                        <a:buNone/>
                        <a:tabLst/>
                      </a:pPr>
                      <a:r>
                        <a:rPr kumimoji="0" lang="en-US" sz="1600" b="1" i="0" u="none" strike="noStrike" cap="none" normalizeH="0" baseline="0" dirty="0">
                          <a:ln>
                            <a:noFill/>
                          </a:ln>
                          <a:solidFill>
                            <a:schemeClr val="tx1"/>
                          </a:solidFill>
                          <a:effectLst/>
                          <a:latin typeface="Comic Sans MS" pitchFamily="66" charset="0"/>
                        </a:rPr>
                        <a:t>1</a:t>
                      </a:r>
                    </a:p>
                  </a:txBody>
                  <a:tcPr horzOverflow="overflow">
                    <a:lnL>
                      <a:noFill/>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30000"/>
                        </a:spcBef>
                        <a:spcAft>
                          <a:spcPct val="0"/>
                        </a:spcAft>
                        <a:buClrTx/>
                        <a:buSzPct val="100000"/>
                        <a:buFontTx/>
                        <a:buNone/>
                        <a:tabLst/>
                      </a:pPr>
                      <a:r>
                        <a:rPr kumimoji="0" lang="en-US" sz="1600" b="1" i="0" u="none" strike="noStrike" cap="none" normalizeH="0" baseline="0">
                          <a:ln>
                            <a:noFill/>
                          </a:ln>
                          <a:solidFill>
                            <a:schemeClr val="tx1"/>
                          </a:solidFill>
                          <a:effectLst/>
                          <a:latin typeface="Comic Sans MS" pitchFamily="66" charset="0"/>
                        </a:rPr>
                        <a:t>75 ns</a:t>
                      </a:r>
                    </a:p>
                  </a:txBody>
                  <a:tcPr horzOverflow="overflow">
                    <a:lnL>
                      <a:noFill/>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30000"/>
                        </a:spcBef>
                        <a:spcAft>
                          <a:spcPct val="0"/>
                        </a:spcAft>
                        <a:buClrTx/>
                        <a:buSzPct val="100000"/>
                        <a:buFontTx/>
                        <a:buNone/>
                        <a:tabLst/>
                      </a:pPr>
                      <a:r>
                        <a:rPr kumimoji="0" lang="en-US" sz="1600" b="1" i="0" u="none" strike="noStrike" cap="none" normalizeH="0" baseline="0" dirty="0">
                          <a:ln>
                            <a:noFill/>
                          </a:ln>
                          <a:solidFill>
                            <a:srgbClr val="00B050"/>
                          </a:solidFill>
                          <a:effectLst/>
                          <a:latin typeface="Comic Sans MS" pitchFamily="66" charset="0"/>
                        </a:rPr>
                        <a:t>1.0%</a:t>
                      </a:r>
                    </a:p>
                  </a:txBody>
                  <a:tcPr horzOverflow="overflow">
                    <a:lnL>
                      <a:noFill/>
                    </a:lnL>
                    <a:lnR cap="flat">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grpSp>
        <p:nvGrpSpPr>
          <p:cNvPr id="2" name="Group 31"/>
          <p:cNvGrpSpPr>
            <a:grpSpLocks/>
          </p:cNvGrpSpPr>
          <p:nvPr/>
        </p:nvGrpSpPr>
        <p:grpSpPr bwMode="auto">
          <a:xfrm>
            <a:off x="2057400" y="3581400"/>
            <a:ext cx="3733800" cy="671386"/>
            <a:chOff x="1260" y="2946"/>
            <a:chExt cx="1803" cy="453"/>
          </a:xfrm>
        </p:grpSpPr>
        <p:sp>
          <p:nvSpPr>
            <p:cNvPr id="791576" name="Oval 32"/>
            <p:cNvSpPr>
              <a:spLocks noChangeArrowheads="1"/>
            </p:cNvSpPr>
            <p:nvPr/>
          </p:nvSpPr>
          <p:spPr bwMode="auto">
            <a:xfrm>
              <a:off x="1260" y="3159"/>
              <a:ext cx="288" cy="240"/>
            </a:xfrm>
            <a:prstGeom prst="ellipse">
              <a:avLst/>
            </a:prstGeom>
            <a:noFill/>
            <a:ln w="25400">
              <a:solidFill>
                <a:srgbClr val="FF0000"/>
              </a:solidFill>
              <a:round/>
              <a:headEnd/>
              <a:tailEnd/>
            </a:ln>
          </p:spPr>
          <p:txBody>
            <a:bodyPr wrap="none" anchor="ctr"/>
            <a:lstStyle/>
            <a:p>
              <a:pPr algn="ctr" eaLnBrk="0" hangingPunct="0"/>
              <a:endParaRPr lang="en-US" b="1">
                <a:latin typeface="Comic Sans MS" pitchFamily="66" charset="0"/>
              </a:endParaRPr>
            </a:p>
          </p:txBody>
        </p:sp>
        <p:sp>
          <p:nvSpPr>
            <p:cNvPr id="791577" name="Oval 33"/>
            <p:cNvSpPr>
              <a:spLocks noChangeArrowheads="1"/>
            </p:cNvSpPr>
            <p:nvPr/>
          </p:nvSpPr>
          <p:spPr bwMode="auto">
            <a:xfrm>
              <a:off x="2919" y="2946"/>
              <a:ext cx="144" cy="240"/>
            </a:xfrm>
            <a:prstGeom prst="ellipse">
              <a:avLst/>
            </a:prstGeom>
            <a:noFill/>
            <a:ln w="25400">
              <a:solidFill>
                <a:srgbClr val="FF0000"/>
              </a:solidFill>
              <a:round/>
              <a:headEnd/>
              <a:tailEnd/>
            </a:ln>
          </p:spPr>
          <p:txBody>
            <a:bodyPr wrap="none" anchor="ctr"/>
            <a:lstStyle/>
            <a:p>
              <a:pPr algn="ctr" eaLnBrk="0" hangingPunct="0"/>
              <a:endParaRPr lang="en-US" b="1">
                <a:latin typeface="Comic Sans MS" pitchFamily="66" charset="0"/>
              </a:endParaRPr>
            </a:p>
          </p:txBody>
        </p:sp>
        <p:sp>
          <p:nvSpPr>
            <p:cNvPr id="791578" name="Line 34"/>
            <p:cNvSpPr>
              <a:spLocks noChangeShapeType="1"/>
            </p:cNvSpPr>
            <p:nvPr/>
          </p:nvSpPr>
          <p:spPr bwMode="auto">
            <a:xfrm flipV="1">
              <a:off x="1536" y="3120"/>
              <a:ext cx="1392" cy="96"/>
            </a:xfrm>
            <a:prstGeom prst="line">
              <a:avLst/>
            </a:prstGeom>
            <a:noFill/>
            <a:ln w="19050">
              <a:solidFill>
                <a:srgbClr val="FF0000"/>
              </a:solidFill>
              <a:round/>
              <a:headEnd type="triangle" w="med" len="med"/>
              <a:tailEnd type="triangle" w="med" len="med"/>
            </a:ln>
          </p:spPr>
          <p:txBody>
            <a:bodyPr/>
            <a:lstStyle/>
            <a:p>
              <a:endParaRPr lang="en-US"/>
            </a:p>
          </p:txBody>
        </p:sp>
      </p:grpSp>
    </p:spTree>
    <p:extLst>
      <p:ext uri="{BB962C8B-B14F-4D97-AF65-F5344CB8AC3E}">
        <p14:creationId xmlns:p14="http://schemas.microsoft.com/office/powerpoint/2010/main" val="1867159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91553">
                                            <p:txEl>
                                              <p:pRg st="0" end="0"/>
                                            </p:txEl>
                                          </p:spTgt>
                                        </p:tgtEl>
                                        <p:attrNameLst>
                                          <p:attrName>style.visibility</p:attrName>
                                        </p:attrNameLst>
                                      </p:cBhvr>
                                      <p:to>
                                        <p:strVal val="visible"/>
                                      </p:to>
                                    </p:set>
                                    <p:anim calcmode="lin" valueType="num">
                                      <p:cBhvr additive="base">
                                        <p:cTn id="7" dur="500" fill="hold"/>
                                        <p:tgtEl>
                                          <p:spTgt spid="79155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791553">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791553">
                                            <p:txEl>
                                              <p:pRg st="1" end="1"/>
                                            </p:txEl>
                                          </p:spTgt>
                                        </p:tgtEl>
                                        <p:attrNameLst>
                                          <p:attrName>style.visibility</p:attrName>
                                        </p:attrNameLst>
                                      </p:cBhvr>
                                      <p:to>
                                        <p:strVal val="visible"/>
                                      </p:to>
                                    </p:set>
                                    <p:anim calcmode="lin" valueType="num">
                                      <p:cBhvr additive="base">
                                        <p:cTn id="11" dur="500" fill="hold"/>
                                        <p:tgtEl>
                                          <p:spTgt spid="79155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791553">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791553">
                                            <p:txEl>
                                              <p:pRg st="2" end="2"/>
                                            </p:txEl>
                                          </p:spTgt>
                                        </p:tgtEl>
                                        <p:attrNameLst>
                                          <p:attrName>style.visibility</p:attrName>
                                        </p:attrNameLst>
                                      </p:cBhvr>
                                      <p:to>
                                        <p:strVal val="visible"/>
                                      </p:to>
                                    </p:set>
                                    <p:anim calcmode="lin" valueType="num">
                                      <p:cBhvr additive="base">
                                        <p:cTn id="15" dur="500" fill="hold"/>
                                        <p:tgtEl>
                                          <p:spTgt spid="79155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79155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grpId="0" nodeType="clickEffect">
                                  <p:stCondLst>
                                    <p:cond delay="0"/>
                                  </p:stCondLst>
                                  <p:childTnLst>
                                    <p:set>
                                      <p:cBhvr>
                                        <p:cTn id="20" dur="1" fill="hold">
                                          <p:stCondLst>
                                            <p:cond delay="0"/>
                                          </p:stCondLst>
                                        </p:cTn>
                                        <p:tgtEl>
                                          <p:spTgt spid="791553">
                                            <p:txEl>
                                              <p:pRg st="3" end="3"/>
                                            </p:txEl>
                                          </p:spTgt>
                                        </p:tgtEl>
                                        <p:attrNameLst>
                                          <p:attrName>style.visibility</p:attrName>
                                        </p:attrNameLst>
                                      </p:cBhvr>
                                      <p:to>
                                        <p:strVal val="visible"/>
                                      </p:to>
                                    </p:set>
                                    <p:anim calcmode="lin" valueType="num">
                                      <p:cBhvr additive="base">
                                        <p:cTn id="21" dur="500" fill="hold"/>
                                        <p:tgtEl>
                                          <p:spTgt spid="791553">
                                            <p:txEl>
                                              <p:pRg st="3" end="3"/>
                                            </p:txEl>
                                          </p:spTgt>
                                        </p:tgtEl>
                                        <p:attrNameLst>
                                          <p:attrName>ppt_x</p:attrName>
                                        </p:attrNameLst>
                                      </p:cBhvr>
                                      <p:tavLst>
                                        <p:tav tm="0">
                                          <p:val>
                                            <p:strVal val="1+#ppt_w/2"/>
                                          </p:val>
                                        </p:tav>
                                        <p:tav tm="100000">
                                          <p:val>
                                            <p:strVal val="#ppt_x"/>
                                          </p:val>
                                        </p:tav>
                                      </p:tavLst>
                                    </p:anim>
                                    <p:anim calcmode="lin" valueType="num">
                                      <p:cBhvr additive="base">
                                        <p:cTn id="22" dur="500" fill="hold"/>
                                        <p:tgtEl>
                                          <p:spTgt spid="791553">
                                            <p:txEl>
                                              <p:pRg st="3" end="3"/>
                                            </p:txEl>
                                          </p:spTgt>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791553">
                                            <p:txEl>
                                              <p:pRg st="7" end="7"/>
                                            </p:txEl>
                                          </p:spTgt>
                                        </p:tgtEl>
                                        <p:attrNameLst>
                                          <p:attrName>style.visibility</p:attrName>
                                        </p:attrNameLst>
                                      </p:cBhvr>
                                      <p:to>
                                        <p:strVal val="visible"/>
                                      </p:to>
                                    </p:set>
                                    <p:anim calcmode="lin" valueType="num">
                                      <p:cBhvr additive="base">
                                        <p:cTn id="25" dur="500" fill="hold"/>
                                        <p:tgtEl>
                                          <p:spTgt spid="791553">
                                            <p:txEl>
                                              <p:pRg st="7" end="7"/>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791553">
                                            <p:txEl>
                                              <p:pRg st="7" end="7"/>
                                            </p:txEl>
                                          </p:spTgt>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791553">
                                            <p:txEl>
                                              <p:pRg st="8" end="8"/>
                                            </p:txEl>
                                          </p:spTgt>
                                        </p:tgtEl>
                                        <p:attrNameLst>
                                          <p:attrName>style.visibility</p:attrName>
                                        </p:attrNameLst>
                                      </p:cBhvr>
                                      <p:to>
                                        <p:strVal val="visible"/>
                                      </p:to>
                                    </p:set>
                                    <p:anim calcmode="lin" valueType="num">
                                      <p:cBhvr additive="base">
                                        <p:cTn id="29" dur="500" fill="hold"/>
                                        <p:tgtEl>
                                          <p:spTgt spid="791553">
                                            <p:txEl>
                                              <p:pRg st="8" end="8"/>
                                            </p:txEl>
                                          </p:spTgt>
                                        </p:tgtEl>
                                        <p:attrNameLst>
                                          <p:attrName>ppt_x</p:attrName>
                                        </p:attrNameLst>
                                      </p:cBhvr>
                                      <p:tavLst>
                                        <p:tav tm="0">
                                          <p:val>
                                            <p:strVal val="1+#ppt_w/2"/>
                                          </p:val>
                                        </p:tav>
                                        <p:tav tm="100000">
                                          <p:val>
                                            <p:strVal val="#ppt_x"/>
                                          </p:val>
                                        </p:tav>
                                      </p:tavLst>
                                    </p:anim>
                                    <p:anim calcmode="lin" valueType="num">
                                      <p:cBhvr additive="base">
                                        <p:cTn id="30" dur="500" fill="hold"/>
                                        <p:tgtEl>
                                          <p:spTgt spid="791553">
                                            <p:txEl>
                                              <p:pRg st="8" end="8"/>
                                            </p:txEl>
                                          </p:spTgt>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791553">
                                            <p:txEl>
                                              <p:pRg st="9" end="9"/>
                                            </p:txEl>
                                          </p:spTgt>
                                        </p:tgtEl>
                                        <p:attrNameLst>
                                          <p:attrName>style.visibility</p:attrName>
                                        </p:attrNameLst>
                                      </p:cBhvr>
                                      <p:to>
                                        <p:strVal val="visible"/>
                                      </p:to>
                                    </p:set>
                                    <p:anim calcmode="lin" valueType="num">
                                      <p:cBhvr additive="base">
                                        <p:cTn id="33" dur="500" fill="hold"/>
                                        <p:tgtEl>
                                          <p:spTgt spid="791553">
                                            <p:txEl>
                                              <p:pRg st="9" end="9"/>
                                            </p:txEl>
                                          </p:spTgt>
                                        </p:tgtEl>
                                        <p:attrNameLst>
                                          <p:attrName>ppt_x</p:attrName>
                                        </p:attrNameLst>
                                      </p:cBhvr>
                                      <p:tavLst>
                                        <p:tav tm="0">
                                          <p:val>
                                            <p:strVal val="1+#ppt_w/2"/>
                                          </p:val>
                                        </p:tav>
                                        <p:tav tm="100000">
                                          <p:val>
                                            <p:strVal val="#ppt_x"/>
                                          </p:val>
                                        </p:tav>
                                      </p:tavLst>
                                    </p:anim>
                                    <p:anim calcmode="lin" valueType="num">
                                      <p:cBhvr additive="base">
                                        <p:cTn id="34" dur="500" fill="hold"/>
                                        <p:tgtEl>
                                          <p:spTgt spid="791553">
                                            <p:txEl>
                                              <p:pRg st="9" end="9"/>
                                            </p:txEl>
                                          </p:spTgt>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791553">
                                            <p:txEl>
                                              <p:pRg st="10" end="10"/>
                                            </p:txEl>
                                          </p:spTgt>
                                        </p:tgtEl>
                                        <p:attrNameLst>
                                          <p:attrName>style.visibility</p:attrName>
                                        </p:attrNameLst>
                                      </p:cBhvr>
                                      <p:to>
                                        <p:strVal val="visible"/>
                                      </p:to>
                                    </p:set>
                                    <p:anim calcmode="lin" valueType="num">
                                      <p:cBhvr additive="base">
                                        <p:cTn id="37" dur="500" fill="hold"/>
                                        <p:tgtEl>
                                          <p:spTgt spid="791553">
                                            <p:txEl>
                                              <p:pRg st="10" end="10"/>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791553">
                                            <p:txEl>
                                              <p:pRg st="10" end="10"/>
                                            </p:txEl>
                                          </p:spTgt>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791553">
                                            <p:txEl>
                                              <p:pRg st="11" end="11"/>
                                            </p:txEl>
                                          </p:spTgt>
                                        </p:tgtEl>
                                        <p:attrNameLst>
                                          <p:attrName>style.visibility</p:attrName>
                                        </p:attrNameLst>
                                      </p:cBhvr>
                                      <p:to>
                                        <p:strVal val="visible"/>
                                      </p:to>
                                    </p:set>
                                    <p:anim calcmode="lin" valueType="num">
                                      <p:cBhvr additive="base">
                                        <p:cTn id="41" dur="500" fill="hold"/>
                                        <p:tgtEl>
                                          <p:spTgt spid="791553">
                                            <p:txEl>
                                              <p:pRg st="11" end="11"/>
                                            </p:txEl>
                                          </p:spTgt>
                                        </p:tgtEl>
                                        <p:attrNameLst>
                                          <p:attrName>ppt_x</p:attrName>
                                        </p:attrNameLst>
                                      </p:cBhvr>
                                      <p:tavLst>
                                        <p:tav tm="0">
                                          <p:val>
                                            <p:strVal val="1+#ppt_w/2"/>
                                          </p:val>
                                        </p:tav>
                                        <p:tav tm="100000">
                                          <p:val>
                                            <p:strVal val="#ppt_x"/>
                                          </p:val>
                                        </p:tav>
                                      </p:tavLst>
                                    </p:anim>
                                    <p:anim calcmode="lin" valueType="num">
                                      <p:cBhvr additive="base">
                                        <p:cTn id="42" dur="500" fill="hold"/>
                                        <p:tgtEl>
                                          <p:spTgt spid="791553">
                                            <p:txEl>
                                              <p:pRg st="11" end="11"/>
                                            </p:txEl>
                                          </p:spTgt>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grpId="0" nodeType="clickEffect">
                                  <p:stCondLst>
                                    <p:cond delay="0"/>
                                  </p:stCondLst>
                                  <p:childTnLst>
                                    <p:set>
                                      <p:cBhvr>
                                        <p:cTn id="46" dur="1" fill="hold">
                                          <p:stCondLst>
                                            <p:cond delay="0"/>
                                          </p:stCondLst>
                                        </p:cTn>
                                        <p:tgtEl>
                                          <p:spTgt spid="791553">
                                            <p:txEl>
                                              <p:pRg st="12" end="12"/>
                                            </p:txEl>
                                          </p:spTgt>
                                        </p:tgtEl>
                                        <p:attrNameLst>
                                          <p:attrName>style.visibility</p:attrName>
                                        </p:attrNameLst>
                                      </p:cBhvr>
                                      <p:to>
                                        <p:strVal val="visible"/>
                                      </p:to>
                                    </p:set>
                                    <p:anim calcmode="lin" valueType="num">
                                      <p:cBhvr additive="base">
                                        <p:cTn id="47" dur="500" fill="hold"/>
                                        <p:tgtEl>
                                          <p:spTgt spid="791553">
                                            <p:txEl>
                                              <p:pRg st="12" end="12"/>
                                            </p:txEl>
                                          </p:spTgt>
                                        </p:tgtEl>
                                        <p:attrNameLst>
                                          <p:attrName>ppt_x</p:attrName>
                                        </p:attrNameLst>
                                      </p:cBhvr>
                                      <p:tavLst>
                                        <p:tav tm="0">
                                          <p:val>
                                            <p:strVal val="1+#ppt_w/2"/>
                                          </p:val>
                                        </p:tav>
                                        <p:tav tm="100000">
                                          <p:val>
                                            <p:strVal val="#ppt_x"/>
                                          </p:val>
                                        </p:tav>
                                      </p:tavLst>
                                    </p:anim>
                                    <p:anim calcmode="lin" valueType="num">
                                      <p:cBhvr additive="base">
                                        <p:cTn id="48" dur="500" fill="hold"/>
                                        <p:tgtEl>
                                          <p:spTgt spid="791553">
                                            <p:txEl>
                                              <p:pRg st="12" end="12"/>
                                            </p:txEl>
                                          </p:spTgt>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9" presetClass="entr" presetSubtype="0" fill="hold" nodeType="click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dissolve">
                                      <p:cBhvr>
                                        <p:cTn id="5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1553" grpId="0" build="p"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67650" name="Rectangle 2"/>
          <p:cNvSpPr>
            <a:spLocks noGrp="1" noChangeArrowheads="1"/>
          </p:cNvSpPr>
          <p:nvPr>
            <p:ph type="title"/>
          </p:nvPr>
        </p:nvSpPr>
        <p:spPr>
          <a:noFill/>
          <a:ln/>
        </p:spPr>
        <p:txBody>
          <a:bodyPr lIns="90488" tIns="44450" rIns="90488" bIns="44450"/>
          <a:lstStyle/>
          <a:p>
            <a:r>
              <a:rPr lang="en-US" dirty="0"/>
              <a:t>Fast Hit times via </a:t>
            </a:r>
            <a:br>
              <a:rPr lang="en-US" dirty="0"/>
            </a:br>
            <a:r>
              <a:rPr lang="en-US" dirty="0"/>
              <a:t>Small and Simple Caches</a:t>
            </a:r>
          </a:p>
        </p:txBody>
      </p:sp>
      <p:sp>
        <p:nvSpPr>
          <p:cNvPr id="667651" name="Rectangle 3"/>
          <p:cNvSpPr>
            <a:spLocks noGrp="1" noChangeArrowheads="1"/>
          </p:cNvSpPr>
          <p:nvPr>
            <p:ph type="body" sz="half" idx="1"/>
          </p:nvPr>
        </p:nvSpPr>
        <p:spPr>
          <a:xfrm>
            <a:off x="762000" y="1371600"/>
            <a:ext cx="7696200" cy="4648200"/>
          </a:xfrm>
          <a:noFill/>
          <a:ln/>
        </p:spPr>
        <p:txBody>
          <a:bodyPr lIns="90488" tIns="44450" rIns="90488" bIns="44450"/>
          <a:lstStyle/>
          <a:p>
            <a:r>
              <a:rPr lang="en-US" sz="2000"/>
              <a:t>Index tag memory and then compare takes time</a:t>
            </a:r>
          </a:p>
          <a:p>
            <a:r>
              <a:rPr lang="en-US" sz="2000">
                <a:sym typeface="Symbol" pitchFamily="18" charset="2"/>
              </a:rPr>
              <a:t></a:t>
            </a:r>
            <a:r>
              <a:rPr lang="en-US" sz="2000"/>
              <a:t> </a:t>
            </a:r>
            <a:r>
              <a:rPr lang="en-US" sz="2000">
                <a:solidFill>
                  <a:srgbClr val="0332B7"/>
                </a:solidFill>
              </a:rPr>
              <a:t>Small</a:t>
            </a:r>
            <a:r>
              <a:rPr lang="en-US" sz="2000"/>
              <a:t> cache can help hit time since smaller memory takes less time to index</a:t>
            </a:r>
          </a:p>
          <a:p>
            <a:pPr lvl="1"/>
            <a:r>
              <a:rPr lang="en-US" sz="1600"/>
              <a:t>E.g., L1 caches same size for 3 generations of AMD microprocessors: K6, Athlon, and Opteron</a:t>
            </a:r>
          </a:p>
          <a:p>
            <a:pPr lvl="1"/>
            <a:r>
              <a:rPr lang="en-US" sz="1600"/>
              <a:t>Also L2 cache small enough to fit on chip with the processor avoids time penalty of going off chip</a:t>
            </a:r>
          </a:p>
          <a:p>
            <a:r>
              <a:rPr lang="en-US" sz="2000">
                <a:solidFill>
                  <a:srgbClr val="0332B7"/>
                </a:solidFill>
              </a:rPr>
              <a:t>Simple</a:t>
            </a:r>
            <a:r>
              <a:rPr lang="en-US" sz="2000"/>
              <a:t> </a:t>
            </a:r>
            <a:r>
              <a:rPr lang="en-US" sz="2000">
                <a:sym typeface="Symbol" pitchFamily="18" charset="2"/>
              </a:rPr>
              <a:t></a:t>
            </a:r>
            <a:r>
              <a:rPr lang="en-US" sz="2000"/>
              <a:t> direct mapping</a:t>
            </a:r>
          </a:p>
          <a:p>
            <a:pPr lvl="1"/>
            <a:r>
              <a:rPr lang="en-US" sz="1600"/>
              <a:t>Can overlap tag check with data transmission since no choice</a:t>
            </a:r>
          </a:p>
          <a:p>
            <a:r>
              <a:rPr lang="en-US" sz="2000"/>
              <a:t>Access time estimate for 90 nm using CACTI model 4.0</a:t>
            </a:r>
          </a:p>
          <a:p>
            <a:pPr lvl="1"/>
            <a:r>
              <a:rPr lang="en-US" sz="1600"/>
              <a:t>Median ratios of access time relative to the direct-mapped caches are 1.32, 1.39, and 1.43 for 2-way, 4-way, and 8-way caches</a:t>
            </a:r>
          </a:p>
        </p:txBody>
      </p:sp>
      <p:graphicFrame>
        <p:nvGraphicFramePr>
          <p:cNvPr id="667652" name="Object 4"/>
          <p:cNvGraphicFramePr>
            <a:graphicFrameLocks noGrp="1" noChangeAspect="1"/>
          </p:cNvGraphicFramePr>
          <p:nvPr>
            <p:ph sz="half" idx="2"/>
          </p:nvPr>
        </p:nvGraphicFramePr>
        <p:xfrm>
          <a:off x="685800" y="4495800"/>
          <a:ext cx="6667500" cy="2168525"/>
        </p:xfrm>
        <a:graphic>
          <a:graphicData uri="http://schemas.openxmlformats.org/presentationml/2006/ole">
            <mc:AlternateContent xmlns:mc="http://schemas.openxmlformats.org/markup-compatibility/2006">
              <mc:Choice xmlns:v="urn:schemas-microsoft-com:vml" Requires="v">
                <p:oleObj spid="_x0000_s114707" name="Chart" r:id="rId3" imgW="8934450" imgH="2905125" progId="Excel.Sheet.8">
                  <p:embed/>
                </p:oleObj>
              </mc:Choice>
              <mc:Fallback>
                <p:oleObj name="Chart" r:id="rId3" imgW="8934450" imgH="2905125" progId="Excel.Sheet.8">
                  <p:embed/>
                  <p:pic>
                    <p:nvPicPr>
                      <p:cNvPr id="667652"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 y="4495800"/>
                        <a:ext cx="6667500" cy="21685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63852181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67651">
                                            <p:txEl>
                                              <p:pRg st="0" end="0"/>
                                            </p:txEl>
                                          </p:spTgt>
                                        </p:tgtEl>
                                        <p:attrNameLst>
                                          <p:attrName>style.visibility</p:attrName>
                                        </p:attrNameLst>
                                      </p:cBhvr>
                                      <p:to>
                                        <p:strVal val="visible"/>
                                      </p:to>
                                    </p:set>
                                    <p:anim calcmode="lin" valueType="num">
                                      <p:cBhvr additive="base">
                                        <p:cTn id="7" dur="500" fill="hold"/>
                                        <p:tgtEl>
                                          <p:spTgt spid="667651">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66765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67651">
                                            <p:txEl>
                                              <p:pRg st="1" end="1"/>
                                            </p:txEl>
                                          </p:spTgt>
                                        </p:tgtEl>
                                        <p:attrNameLst>
                                          <p:attrName>style.visibility</p:attrName>
                                        </p:attrNameLst>
                                      </p:cBhvr>
                                      <p:to>
                                        <p:strVal val="visible"/>
                                      </p:to>
                                    </p:set>
                                    <p:anim calcmode="lin" valueType="num">
                                      <p:cBhvr additive="base">
                                        <p:cTn id="13" dur="500" fill="hold"/>
                                        <p:tgtEl>
                                          <p:spTgt spid="667651">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667651">
                                            <p:txEl>
                                              <p:pRg st="1" end="1"/>
                                            </p:txEl>
                                          </p:spTgt>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667651">
                                            <p:txEl>
                                              <p:pRg st="2" end="2"/>
                                            </p:txEl>
                                          </p:spTgt>
                                        </p:tgtEl>
                                        <p:attrNameLst>
                                          <p:attrName>style.visibility</p:attrName>
                                        </p:attrNameLst>
                                      </p:cBhvr>
                                      <p:to>
                                        <p:strVal val="visible"/>
                                      </p:to>
                                    </p:set>
                                    <p:anim calcmode="lin" valueType="num">
                                      <p:cBhvr additive="base">
                                        <p:cTn id="17" dur="500" fill="hold"/>
                                        <p:tgtEl>
                                          <p:spTgt spid="667651">
                                            <p:txEl>
                                              <p:pRg st="2" end="2"/>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667651">
                                            <p:txEl>
                                              <p:pRg st="2" end="2"/>
                                            </p:txEl>
                                          </p:spTgt>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667651">
                                            <p:txEl>
                                              <p:pRg st="3" end="3"/>
                                            </p:txEl>
                                          </p:spTgt>
                                        </p:tgtEl>
                                        <p:attrNameLst>
                                          <p:attrName>style.visibility</p:attrName>
                                        </p:attrNameLst>
                                      </p:cBhvr>
                                      <p:to>
                                        <p:strVal val="visible"/>
                                      </p:to>
                                    </p:set>
                                    <p:anim calcmode="lin" valueType="num">
                                      <p:cBhvr additive="base">
                                        <p:cTn id="21" dur="500" fill="hold"/>
                                        <p:tgtEl>
                                          <p:spTgt spid="667651">
                                            <p:txEl>
                                              <p:pRg st="3" end="3"/>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667651">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667651">
                                            <p:txEl>
                                              <p:pRg st="4" end="4"/>
                                            </p:txEl>
                                          </p:spTgt>
                                        </p:tgtEl>
                                        <p:attrNameLst>
                                          <p:attrName>style.visibility</p:attrName>
                                        </p:attrNameLst>
                                      </p:cBhvr>
                                      <p:to>
                                        <p:strVal val="visible"/>
                                      </p:to>
                                    </p:set>
                                    <p:anim calcmode="lin" valueType="num">
                                      <p:cBhvr additive="base">
                                        <p:cTn id="27" dur="500" fill="hold"/>
                                        <p:tgtEl>
                                          <p:spTgt spid="667651">
                                            <p:txEl>
                                              <p:pRg st="4" end="4"/>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667651">
                                            <p:txEl>
                                              <p:pRg st="4" end="4"/>
                                            </p:txEl>
                                          </p:spTgt>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667651">
                                            <p:txEl>
                                              <p:pRg st="5" end="5"/>
                                            </p:txEl>
                                          </p:spTgt>
                                        </p:tgtEl>
                                        <p:attrNameLst>
                                          <p:attrName>style.visibility</p:attrName>
                                        </p:attrNameLst>
                                      </p:cBhvr>
                                      <p:to>
                                        <p:strVal val="visible"/>
                                      </p:to>
                                    </p:set>
                                    <p:anim calcmode="lin" valueType="num">
                                      <p:cBhvr additive="base">
                                        <p:cTn id="31" dur="500" fill="hold"/>
                                        <p:tgtEl>
                                          <p:spTgt spid="667651">
                                            <p:txEl>
                                              <p:pRg st="5" end="5"/>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667651">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667651">
                                            <p:txEl>
                                              <p:pRg st="6" end="6"/>
                                            </p:txEl>
                                          </p:spTgt>
                                        </p:tgtEl>
                                        <p:attrNameLst>
                                          <p:attrName>style.visibility</p:attrName>
                                        </p:attrNameLst>
                                      </p:cBhvr>
                                      <p:to>
                                        <p:strVal val="visible"/>
                                      </p:to>
                                    </p:set>
                                    <p:anim calcmode="lin" valueType="num">
                                      <p:cBhvr additive="base">
                                        <p:cTn id="37" dur="500" fill="hold"/>
                                        <p:tgtEl>
                                          <p:spTgt spid="667651">
                                            <p:txEl>
                                              <p:pRg st="6" end="6"/>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667651">
                                            <p:txEl>
                                              <p:pRg st="6" end="6"/>
                                            </p:txEl>
                                          </p:spTgt>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667651">
                                            <p:txEl>
                                              <p:pRg st="7" end="7"/>
                                            </p:txEl>
                                          </p:spTgt>
                                        </p:tgtEl>
                                        <p:attrNameLst>
                                          <p:attrName>style.visibility</p:attrName>
                                        </p:attrNameLst>
                                      </p:cBhvr>
                                      <p:to>
                                        <p:strVal val="visible"/>
                                      </p:to>
                                    </p:set>
                                    <p:anim calcmode="lin" valueType="num">
                                      <p:cBhvr additive="base">
                                        <p:cTn id="41" dur="500" fill="hold"/>
                                        <p:tgtEl>
                                          <p:spTgt spid="667651">
                                            <p:txEl>
                                              <p:pRg st="7" end="7"/>
                                            </p:txEl>
                                          </p:spTgt>
                                        </p:tgtEl>
                                        <p:attrNameLst>
                                          <p:attrName>ppt_x</p:attrName>
                                        </p:attrNameLst>
                                      </p:cBhvr>
                                      <p:tavLst>
                                        <p:tav tm="0">
                                          <p:val>
                                            <p:strVal val="0-#ppt_w/2"/>
                                          </p:val>
                                        </p:tav>
                                        <p:tav tm="100000">
                                          <p:val>
                                            <p:strVal val="#ppt_x"/>
                                          </p:val>
                                        </p:tav>
                                      </p:tavLst>
                                    </p:anim>
                                    <p:anim calcmode="lin" valueType="num">
                                      <p:cBhvr additive="base">
                                        <p:cTn id="42" dur="500" fill="hold"/>
                                        <p:tgtEl>
                                          <p:spTgt spid="667651">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7651" grpId="0" build="p"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Z:\WOMAT\Production\Artfinal\0000000038\MKCAD\978-0-12-811905-1\0003165541\XMLLowres\f02-08-9780128119051.jpg">
            <a:extLst>
              <a:ext uri="{FF2B5EF4-FFF2-40B4-BE49-F238E27FC236}">
                <a16:creationId xmlns:a16="http://schemas.microsoft.com/office/drawing/2014/main" id="{CD43A281-B683-48CB-BF9A-5DA2841C298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62200" y="571552"/>
            <a:ext cx="3701644" cy="2628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00ACABDB-9DB0-4756-A571-AE75315A9105}"/>
              </a:ext>
            </a:extLst>
          </p:cNvPr>
          <p:cNvSpPr/>
          <p:nvPr/>
        </p:nvSpPr>
        <p:spPr>
          <a:xfrm>
            <a:off x="838200" y="3429000"/>
            <a:ext cx="7772400" cy="2462213"/>
          </a:xfrm>
          <a:prstGeom prst="rect">
            <a:avLst/>
          </a:prstGeom>
        </p:spPr>
        <p:txBody>
          <a:bodyPr wrap="square">
            <a:spAutoFit/>
          </a:bodyPr>
          <a:lstStyle/>
          <a:p>
            <a:r>
              <a:rPr lang="en-US" altLang="en-US" sz="1400" b="1" dirty="0"/>
              <a:t>Figure 2.8 Relative access times generally increase as cache size and associativity are increased.</a:t>
            </a:r>
            <a:r>
              <a:rPr lang="en-US" altLang="en-US" sz="1400" dirty="0"/>
              <a:t> These data come from the CACTI model 6.5 by </a:t>
            </a:r>
            <a:r>
              <a:rPr lang="en-US" altLang="en-US" sz="1400" dirty="0" err="1"/>
              <a:t>Tarjan</a:t>
            </a:r>
            <a:r>
              <a:rPr lang="en-US" altLang="en-US" sz="1400" dirty="0"/>
              <a:t> et al. (2005). The data assume typical embedded SRAM technology, a single bank, and 64-byte blocks. The assumptions about cache layout and the complex trade-offs between interconnect delays (that depend on the size of a cache block being accessed) and the cost of tag checks and multiplexing lead to results that are occasionally surprising, such as the lower access time for a 64 KiB with two-way set associativity versus direct mapping. Similarly, the results with eight-way set associativity generate unusual behavior as cache size is increased. Because such observations are highly dependent on technology and detailed design assumptions, tools such as CACTI serve to reduce the search space. These results are relative; nonetheless, they are likely to shift as we move to more recent and denser semiconductor technologies.</a:t>
            </a:r>
          </a:p>
        </p:txBody>
      </p:sp>
    </p:spTree>
    <p:extLst>
      <p:ext uri="{BB962C8B-B14F-4D97-AF65-F5344CB8AC3E}">
        <p14:creationId xmlns:p14="http://schemas.microsoft.com/office/powerpoint/2010/main" val="35136205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ChangeArrowheads="1"/>
          </p:cNvSpPr>
          <p:nvPr>
            <p:ph type="title"/>
          </p:nvPr>
        </p:nvSpPr>
        <p:spPr>
          <a:xfrm>
            <a:off x="990600" y="0"/>
            <a:ext cx="7162800" cy="1143000"/>
          </a:xfrm>
        </p:spPr>
        <p:txBody>
          <a:bodyPr/>
          <a:lstStyle/>
          <a:p>
            <a:r>
              <a:rPr lang="en-US" dirty="0"/>
              <a:t>2. Way Prediction</a:t>
            </a:r>
            <a:endParaRPr lang="en-AU" dirty="0"/>
          </a:p>
        </p:txBody>
      </p:sp>
      <p:sp>
        <p:nvSpPr>
          <p:cNvPr id="242691" name="Rectangle 3"/>
          <p:cNvSpPr>
            <a:spLocks noGrp="1" noChangeArrowheads="1"/>
          </p:cNvSpPr>
          <p:nvPr>
            <p:ph type="body" idx="1"/>
          </p:nvPr>
        </p:nvSpPr>
        <p:spPr>
          <a:xfrm>
            <a:off x="76200" y="914400"/>
            <a:ext cx="8382000" cy="5410200"/>
          </a:xfrm>
        </p:spPr>
        <p:txBody>
          <a:bodyPr/>
          <a:lstStyle/>
          <a:p>
            <a:r>
              <a:rPr lang="en-US" dirty="0"/>
              <a:t>Way prediction prediction: keep extra bits in cache to predict predict the “way ”, or block within the set, of next cache access. Saves access time and energy.</a:t>
            </a:r>
          </a:p>
          <a:p>
            <a:pPr marL="0" indent="0">
              <a:buNone/>
            </a:pPr>
            <a:r>
              <a:rPr lang="en-US" dirty="0"/>
              <a:t>    – </a:t>
            </a:r>
            <a:r>
              <a:rPr lang="en-US" sz="2000" dirty="0"/>
              <a:t>Multiplexor is set early to select desired block, only 1 tag comparison performed that clock cycle in parallel with reading the cache data </a:t>
            </a:r>
          </a:p>
          <a:p>
            <a:pPr marL="0" indent="0">
              <a:buNone/>
            </a:pPr>
            <a:r>
              <a:rPr lang="en-US" sz="2000" dirty="0"/>
              <a:t>    -- Miss =&gt; check other blocks for matches in next clock cycle – longer hit time</a:t>
            </a:r>
          </a:p>
          <a:p>
            <a:pPr lvl="1">
              <a:lnSpc>
                <a:spcPct val="90000"/>
              </a:lnSpc>
            </a:pPr>
            <a:r>
              <a:rPr lang="en-US" dirty="0"/>
              <a:t>Prediction accuracy</a:t>
            </a:r>
          </a:p>
          <a:p>
            <a:pPr lvl="2">
              <a:lnSpc>
                <a:spcPct val="90000"/>
              </a:lnSpc>
            </a:pPr>
            <a:r>
              <a:rPr lang="en-US" dirty="0"/>
              <a:t>&gt; 90% for two-way</a:t>
            </a:r>
          </a:p>
          <a:p>
            <a:pPr lvl="2">
              <a:lnSpc>
                <a:spcPct val="90000"/>
              </a:lnSpc>
            </a:pPr>
            <a:r>
              <a:rPr lang="en-US" dirty="0"/>
              <a:t>&gt; 80% for four-way</a:t>
            </a:r>
          </a:p>
          <a:p>
            <a:pPr lvl="2">
              <a:lnSpc>
                <a:spcPct val="90000"/>
              </a:lnSpc>
            </a:pPr>
            <a:r>
              <a:rPr lang="en-US" dirty="0"/>
              <a:t>I-cache has better accuracy than D-cache</a:t>
            </a:r>
          </a:p>
          <a:p>
            <a:pPr lvl="1">
              <a:lnSpc>
                <a:spcPct val="90000"/>
              </a:lnSpc>
            </a:pPr>
            <a:r>
              <a:rPr lang="en-US" dirty="0"/>
              <a:t>First used on MIPS R10000 in mid-90s. Also, used on ARM Cortex-A8</a:t>
            </a:r>
          </a:p>
        </p:txBody>
      </p:sp>
      <p:sp>
        <p:nvSpPr>
          <p:cNvPr id="7" name="Text Box 5"/>
          <p:cNvSpPr txBox="1">
            <a:spLocks noChangeArrowheads="1"/>
          </p:cNvSpPr>
          <p:nvPr/>
        </p:nvSpPr>
        <p:spPr bwMode="auto">
          <a:xfrm rot="5400000">
            <a:off x="7623071" y="1151597"/>
            <a:ext cx="2672526" cy="369332"/>
          </a:xfrm>
          <a:prstGeom prst="rect">
            <a:avLst/>
          </a:prstGeom>
          <a:solidFill>
            <a:srgbClr val="C0C0C0"/>
          </a:solidFill>
          <a:ln w="9525">
            <a:noFill/>
            <a:miter lim="800000"/>
            <a:headEnd/>
            <a:tailEnd/>
          </a:ln>
          <a:effectLst/>
        </p:spPr>
        <p:txBody>
          <a:bodyPr wrap="none">
            <a:spAutoFit/>
          </a:bodyPr>
          <a:lstStyle/>
          <a:p>
            <a:pPr eaLnBrk="0" hangingPunct="0">
              <a:spcBef>
                <a:spcPct val="0"/>
              </a:spcBef>
              <a:buClrTx/>
              <a:buSzTx/>
              <a:buFontTx/>
              <a:buNone/>
            </a:pPr>
            <a:r>
              <a:rPr lang="en-US" sz="1800" dirty="0">
                <a:solidFill>
                  <a:srgbClr val="0066FF"/>
                </a:solidFill>
                <a:latin typeface="Arial" charset="0"/>
              </a:rPr>
              <a:t>Advanced Optimizations</a:t>
            </a:r>
          </a:p>
        </p:txBody>
      </p:sp>
    </p:spTree>
    <p:extLst>
      <p:ext uri="{BB962C8B-B14F-4D97-AF65-F5344CB8AC3E}">
        <p14:creationId xmlns:p14="http://schemas.microsoft.com/office/powerpoint/2010/main" val="3060051825"/>
      </p:ext>
    </p:extLst>
  </p:cSld>
  <p:clrMapOvr>
    <a:masterClrMapping/>
  </p:clrMapOvr>
</p:sld>
</file>

<file path=ppt/theme/theme1.xml><?xml version="1.0" encoding="utf-8"?>
<a:theme xmlns:a="http://schemas.openxmlformats.org/drawingml/2006/main" name="Default Design">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pattFill prst="narHorz">
            <a:fgClr>
              <a:schemeClr val="tx1"/>
            </a:fgClr>
            <a:bgClr>
              <a:schemeClr val="bg1"/>
            </a:bgClr>
          </a:patt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bg1"/>
        </a:solidFill>
        <a:ln w="12700" cap="flat" cmpd="sng" algn="ctr">
          <a:pattFill prst="narHorz">
            <a:fgClr>
              <a:schemeClr val="tx1"/>
            </a:fgClr>
            <a:bgClr>
              <a:schemeClr val="bg1"/>
            </a:bgClr>
          </a:patt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1579</TotalTime>
  <Pages>45</Pages>
  <Words>1897</Words>
  <Application>Microsoft Office PowerPoint</Application>
  <PresentationFormat>Letter Paper (8.5x11 in)</PresentationFormat>
  <Paragraphs>177</Paragraphs>
  <Slides>23</Slides>
  <Notes>6</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2</vt:i4>
      </vt:variant>
      <vt:variant>
        <vt:lpstr>Slide Titles</vt:lpstr>
      </vt:variant>
      <vt:variant>
        <vt:i4>23</vt:i4>
      </vt:variant>
    </vt:vector>
  </HeadingPairs>
  <TitlesOfParts>
    <vt:vector size="32" baseType="lpstr">
      <vt:lpstr>Microsoft YaHei</vt:lpstr>
      <vt:lpstr>Arial</vt:lpstr>
      <vt:lpstr>Comic Sans MS</vt:lpstr>
      <vt:lpstr>Helvetica</vt:lpstr>
      <vt:lpstr>Symbol</vt:lpstr>
      <vt:lpstr>Times New Roman</vt:lpstr>
      <vt:lpstr>Default Design</vt:lpstr>
      <vt:lpstr>Equation</vt:lpstr>
      <vt:lpstr>Chart</vt:lpstr>
      <vt:lpstr>Lecture 5: Cache Optimization  Contd.</vt:lpstr>
      <vt:lpstr>PowerPoint Presentation</vt:lpstr>
      <vt:lpstr>How to Improve Cache Performance?</vt:lpstr>
      <vt:lpstr>1. Small and simple caches</vt:lpstr>
      <vt:lpstr>Static RAM (SRAM) Cell</vt:lpstr>
      <vt:lpstr>Impact of Change in cc</vt:lpstr>
      <vt:lpstr>Fast Hit times via  Small and Simple Caches</vt:lpstr>
      <vt:lpstr>PowerPoint Presentation</vt:lpstr>
      <vt:lpstr>2. Way Prediction</vt:lpstr>
      <vt:lpstr>How to Improve Cache Performance?</vt:lpstr>
      <vt:lpstr>Handling a Cache Miss the Old Way</vt:lpstr>
      <vt:lpstr>1. Non-blocking Caches</vt:lpstr>
      <vt:lpstr>Miss Status Holding Register (MSHR)</vt:lpstr>
      <vt:lpstr>Miss Penalty for Out-of-Order (OOO) Exe. Processor.</vt:lpstr>
      <vt:lpstr>PowerPoint Presentation</vt:lpstr>
      <vt:lpstr>PowerPoint Presentation</vt:lpstr>
      <vt:lpstr>2. Pipelining Cache</vt:lpstr>
      <vt:lpstr>3. Multibanked Caches</vt:lpstr>
      <vt:lpstr>Increasing Cache/Main Memory Bandwidth via Multiple Banks</vt:lpstr>
      <vt:lpstr>PowerPoint Presentation</vt:lpstr>
      <vt:lpstr>PowerPoint Presentation</vt:lpstr>
      <vt:lpstr>Summary</vt:lpstr>
      <vt:lpstr>Cache Optimization 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Lecture 6: Vector</dc:title>
  <dc:creator>David A. Patterson</dc:creator>
  <cp:lastModifiedBy>bhuyan</cp:lastModifiedBy>
  <cp:revision>142</cp:revision>
  <cp:lastPrinted>1998-02-26T08:30:57Z</cp:lastPrinted>
  <dcterms:created xsi:type="dcterms:W3CDTF">1996-09-13T16:50:33Z</dcterms:created>
  <dcterms:modified xsi:type="dcterms:W3CDTF">2018-01-23T19:56:11Z</dcterms:modified>
</cp:coreProperties>
</file>