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35"/>
  </p:notesMasterIdLst>
  <p:handoutMasterIdLst>
    <p:handoutMasterId r:id="rId36"/>
  </p:handoutMasterIdLst>
  <p:sldIdLst>
    <p:sldId id="476" r:id="rId2"/>
    <p:sldId id="491" r:id="rId3"/>
    <p:sldId id="492" r:id="rId4"/>
    <p:sldId id="507" r:id="rId5"/>
    <p:sldId id="479" r:id="rId6"/>
    <p:sldId id="500" r:id="rId7"/>
    <p:sldId id="505" r:id="rId8"/>
    <p:sldId id="506" r:id="rId9"/>
    <p:sldId id="443" r:id="rId10"/>
    <p:sldId id="444" r:id="rId11"/>
    <p:sldId id="445" r:id="rId12"/>
    <p:sldId id="446" r:id="rId13"/>
    <p:sldId id="447" r:id="rId14"/>
    <p:sldId id="449" r:id="rId15"/>
    <p:sldId id="450" r:id="rId16"/>
    <p:sldId id="451" r:id="rId17"/>
    <p:sldId id="452" r:id="rId18"/>
    <p:sldId id="477" r:id="rId19"/>
    <p:sldId id="453" r:id="rId20"/>
    <p:sldId id="454" r:id="rId21"/>
    <p:sldId id="456" r:id="rId22"/>
    <p:sldId id="457" r:id="rId23"/>
    <p:sldId id="509" r:id="rId24"/>
    <p:sldId id="508" r:id="rId25"/>
    <p:sldId id="503" r:id="rId26"/>
    <p:sldId id="504" r:id="rId27"/>
    <p:sldId id="498" r:id="rId28"/>
    <p:sldId id="499" r:id="rId29"/>
    <p:sldId id="496" r:id="rId30"/>
    <p:sldId id="497" r:id="rId31"/>
    <p:sldId id="483" r:id="rId32"/>
    <p:sldId id="484" r:id="rId33"/>
    <p:sldId id="485" r:id="rId34"/>
  </p:sldIdLst>
  <p:sldSz cx="9144000" cy="6858000" type="letter"/>
  <p:notesSz cx="6858000" cy="9144000"/>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6CC0"/>
    <a:srgbClr val="000000"/>
    <a:srgbClr val="FFFF66"/>
    <a:srgbClr val="A6F6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60" autoAdjust="0"/>
  </p:normalViewPr>
  <p:slideViewPr>
    <p:cSldViewPr>
      <p:cViewPr varScale="1">
        <p:scale>
          <a:sx n="76" d="100"/>
          <a:sy n="76" d="100"/>
        </p:scale>
        <p:origin x="1334"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20"/>
    </p:cViewPr>
  </p:sorterViewPr>
  <p:notesViewPr>
    <p:cSldViewPr>
      <p:cViewPr varScale="1">
        <p:scale>
          <a:sx n="94" d="100"/>
          <a:sy n="94" d="100"/>
        </p:scale>
        <p:origin x="-411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05" tIns="44446" rIns="87305" bIns="44446">
            <a:spAutoFit/>
          </a:bodyPr>
          <a:lstStyle/>
          <a:p>
            <a:pPr algn="ctr" defTabSz="868363" eaLnBrk="0" hangingPunct="0">
              <a:lnSpc>
                <a:spcPct val="90000"/>
              </a:lnSpc>
              <a:defRPr/>
            </a:pPr>
            <a:r>
              <a:rPr lang="en-US" sz="1200">
                <a:latin typeface="Comic Sans MS" pitchFamily="66" charset="0"/>
                <a:cs typeface="+mn-cs"/>
              </a:rPr>
              <a:t>Page </a:t>
            </a:r>
            <a:fld id="{AE472E2C-7E18-4759-BDDA-8A139C953128}" type="slidenum">
              <a:rPr lang="en-US" sz="1200">
                <a:latin typeface="Comic Sans MS" pitchFamily="66" charset="0"/>
                <a:cs typeface="+mn-cs"/>
              </a:rPr>
              <a:pPr algn="ctr" defTabSz="868363" eaLnBrk="0" hangingPunct="0">
                <a:lnSpc>
                  <a:spcPct val="90000"/>
                </a:lnSpc>
                <a:defRPr/>
              </a:pPr>
              <a:t>‹#›</a:t>
            </a:fld>
            <a:endParaRPr lang="en-US" sz="1200">
              <a:latin typeface="Comic Sans MS" pitchFamily="66" charset="0"/>
              <a:cs typeface="+mn-cs"/>
            </a:endParaRPr>
          </a:p>
        </p:txBody>
      </p:sp>
    </p:spTree>
    <p:extLst>
      <p:ext uri="{BB962C8B-B14F-4D97-AF65-F5344CB8AC3E}">
        <p14:creationId xmlns:p14="http://schemas.microsoft.com/office/powerpoint/2010/main" val="1920327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41650" y="8704263"/>
            <a:ext cx="776288" cy="250825"/>
          </a:xfrm>
          <a:prstGeom prst="rect">
            <a:avLst/>
          </a:prstGeom>
          <a:noFill/>
          <a:ln w="12700">
            <a:noFill/>
            <a:miter lim="800000"/>
            <a:headEnd/>
            <a:tailEnd/>
          </a:ln>
          <a:effectLst/>
        </p:spPr>
        <p:txBody>
          <a:bodyPr wrap="none" lIns="87305" tIns="44446" rIns="87305" bIns="44446">
            <a:spAutoFit/>
          </a:bodyPr>
          <a:lstStyle/>
          <a:p>
            <a:pPr algn="ctr" defTabSz="868363" eaLnBrk="0" hangingPunct="0">
              <a:lnSpc>
                <a:spcPct val="90000"/>
              </a:lnSpc>
              <a:defRPr/>
            </a:pPr>
            <a:r>
              <a:rPr lang="en-US" sz="1200">
                <a:latin typeface="Comic Sans MS" pitchFamily="66" charset="0"/>
                <a:cs typeface="+mn-cs"/>
              </a:rPr>
              <a:t>Page </a:t>
            </a:r>
            <a:fld id="{102F6FA5-DE06-4278-B007-27749A9EA39C}" type="slidenum">
              <a:rPr lang="en-US" sz="1200">
                <a:latin typeface="Comic Sans MS" pitchFamily="66" charset="0"/>
                <a:cs typeface="+mn-cs"/>
              </a:rPr>
              <a:pPr algn="ctr" defTabSz="868363" eaLnBrk="0" hangingPunct="0">
                <a:lnSpc>
                  <a:spcPct val="90000"/>
                </a:lnSpc>
                <a:defRPr/>
              </a:pPr>
              <a:t>‹#›</a:t>
            </a:fld>
            <a:endParaRPr lang="en-US" sz="1200">
              <a:latin typeface="Comic Sans MS" pitchFamily="66" charset="0"/>
              <a:cs typeface="+mn-cs"/>
            </a:endParaRPr>
          </a:p>
        </p:txBody>
      </p:sp>
      <p:sp>
        <p:nvSpPr>
          <p:cNvPr id="13315" name="Rectangle 3"/>
          <p:cNvSpPr>
            <a:spLocks noGrp="1" noRot="1" noChangeAspect="1" noChangeArrowheads="1" noTextEdit="1"/>
          </p:cNvSpPr>
          <p:nvPr>
            <p:ph type="sldImg" idx="2"/>
          </p:nvPr>
        </p:nvSpPr>
        <p:spPr bwMode="auto">
          <a:xfrm>
            <a:off x="1152525" y="692150"/>
            <a:ext cx="4554538" cy="3416300"/>
          </a:xfrm>
          <a:prstGeom prst="rect">
            <a:avLst/>
          </a:prstGeom>
          <a:noFill/>
          <a:ln w="12700">
            <a:solidFill>
              <a:schemeClr val="tx1"/>
            </a:solidFill>
            <a:miter lim="800000"/>
            <a:headEnd/>
            <a:tailEnd/>
          </a:ln>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79" tIns="44446" rIns="90479" bIns="44446"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448894036"/>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7" name="Rectangle 2"/>
          <p:cNvSpPr>
            <a:spLocks noGrp="1" noRot="1" noChangeAspect="1" noChangeArrowheads="1" noTextEdit="1"/>
          </p:cNvSpPr>
          <p:nvPr>
            <p:ph type="sldImg"/>
          </p:nvPr>
        </p:nvSpPr>
        <p:spPr>
          <a:xfrm>
            <a:off x="1158875" y="585788"/>
            <a:ext cx="4554538" cy="3417887"/>
          </a:xfrm>
          <a:ln/>
        </p:spPr>
      </p:sp>
      <p:sp>
        <p:nvSpPr>
          <p:cNvPr id="818178" name="Rectangle 3"/>
          <p:cNvSpPr>
            <a:spLocks noGrp="1" noChangeArrowheads="1"/>
          </p:cNvSpPr>
          <p:nvPr>
            <p:ph type="body" idx="1"/>
          </p:nvPr>
        </p:nvSpPr>
        <p:spPr>
          <a:xfrm>
            <a:off x="515441" y="4344456"/>
            <a:ext cx="5912767" cy="4113001"/>
          </a:xfrm>
          <a:noFill/>
          <a:ln w="9525"/>
        </p:spPr>
        <p:txBody>
          <a:bodyPr/>
          <a:lstStyle/>
          <a:p>
            <a:endParaRPr lang="en-US"/>
          </a:p>
        </p:txBody>
      </p:sp>
    </p:spTree>
    <p:extLst>
      <p:ext uri="{BB962C8B-B14F-4D97-AF65-F5344CB8AC3E}">
        <p14:creationId xmlns:p14="http://schemas.microsoft.com/office/powerpoint/2010/main" val="729312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5" name="Rectangle 2"/>
          <p:cNvSpPr>
            <a:spLocks noGrp="1" noChangeArrowheads="1"/>
          </p:cNvSpPr>
          <p:nvPr>
            <p:ph type="body" idx="1"/>
          </p:nvPr>
        </p:nvSpPr>
        <p:spPr>
          <a:xfrm>
            <a:off x="1258234" y="4344456"/>
            <a:ext cx="4287029" cy="4113001"/>
          </a:xfrm>
          <a:noFill/>
          <a:ln w="9525"/>
        </p:spPr>
        <p:txBody>
          <a:bodyPr lIns="88977" tIns="43708" rIns="88977" bIns="43708"/>
          <a:lstStyle/>
          <a:p>
            <a:endParaRPr lang="en-US"/>
          </a:p>
        </p:txBody>
      </p:sp>
      <p:sp>
        <p:nvSpPr>
          <p:cNvPr id="820226" name="Rectangle 3"/>
          <p:cNvSpPr>
            <a:spLocks noGrp="1" noRot="1" noChangeAspect="1" noChangeArrowheads="1" noTextEdit="1"/>
          </p:cNvSpPr>
          <p:nvPr>
            <p:ph type="sldImg"/>
          </p:nvPr>
        </p:nvSpPr>
        <p:spPr>
          <a:xfrm>
            <a:off x="1143000" y="685800"/>
            <a:ext cx="4572000" cy="3430588"/>
          </a:xfrm>
          <a:ln cap="flat"/>
        </p:spPr>
      </p:sp>
    </p:spTree>
    <p:extLst>
      <p:ext uri="{BB962C8B-B14F-4D97-AF65-F5344CB8AC3E}">
        <p14:creationId xmlns:p14="http://schemas.microsoft.com/office/powerpoint/2010/main" val="1021875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4613" y="8685213"/>
            <a:ext cx="2971800" cy="457200"/>
          </a:xfrm>
          <a:prstGeom prst="rect">
            <a:avLst/>
          </a:prstGeom>
          <a:ln/>
        </p:spPr>
        <p:txBody>
          <a:bodyPr/>
          <a:lstStyle/>
          <a:p>
            <a:fld id="{3BB14739-A1AE-4126-A027-ECCDF1B2F94D}" type="slidenum">
              <a:rPr lang="en-US"/>
              <a:pPr/>
              <a:t>18</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90103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AU"/>
              <a:t>Morgan Kaufmann Publishers</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A5F6A61C-3399-49B6-802F-E47DCBD66365}" type="datetime3">
              <a:rPr lang="en-AU"/>
              <a:pPr/>
              <a:t>30 January, 2018</a:t>
            </a:fld>
            <a:endParaRPr lang="en-AU"/>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AU"/>
              <a:t>Chapter 6 — Storage and Other I/O Topics</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23660D40-FFB7-4BCE-9928-AEB55E25F59B}" type="slidenum">
              <a:rPr lang="en-AU"/>
              <a:pPr/>
              <a:t>31</a:t>
            </a:fld>
            <a:endParaRPr lang="en-AU"/>
          </a:p>
        </p:txBody>
      </p:sp>
      <p:sp>
        <p:nvSpPr>
          <p:cNvPr id="361474" name="Rectangle 2"/>
          <p:cNvSpPr>
            <a:spLocks noGrp="1" noRot="1" noChangeAspect="1" noChangeArrowheads="1" noTextEdit="1"/>
          </p:cNvSpPr>
          <p:nvPr>
            <p:ph type="sldImg"/>
          </p:nvPr>
        </p:nvSpPr>
        <p:spPr>
          <a:ln/>
        </p:spPr>
      </p:sp>
      <p:sp>
        <p:nvSpPr>
          <p:cNvPr id="3614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42308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AU"/>
              <a:t>Morgan Kaufmann Publishers</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EE158789-F98F-4838-9943-32538DF2C492}" type="datetime3">
              <a:rPr lang="en-AU"/>
              <a:pPr/>
              <a:t>30 January, 2018</a:t>
            </a:fld>
            <a:endParaRPr lang="en-AU"/>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AU"/>
              <a:t>Chapter 6 — Storage and Other I/O Topics</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D6301D9C-3D80-4B55-986F-B75148AABA49}" type="slidenum">
              <a:rPr lang="en-AU"/>
              <a:pPr/>
              <a:t>32</a:t>
            </a:fld>
            <a:endParaRPr lang="en-AU"/>
          </a:p>
        </p:txBody>
      </p:sp>
      <p:sp>
        <p:nvSpPr>
          <p:cNvPr id="376834" name="Rectangle 2"/>
          <p:cNvSpPr>
            <a:spLocks noGrp="1" noRot="1" noChangeAspect="1" noChangeArrowheads="1" noTextEdit="1"/>
          </p:cNvSpPr>
          <p:nvPr>
            <p:ph type="sldImg"/>
          </p:nvPr>
        </p:nvSpPr>
        <p:spPr>
          <a:ln/>
        </p:spPr>
      </p:sp>
      <p:sp>
        <p:nvSpPr>
          <p:cNvPr id="3768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58156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AU"/>
              <a:t>Morgan Kaufmann Publishers</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F608EBFA-FEF9-45A0-8597-AFE87F6F3B08}" type="datetime3">
              <a:rPr lang="en-AU"/>
              <a:pPr/>
              <a:t>30 January, 2018</a:t>
            </a:fld>
            <a:endParaRPr lang="en-AU"/>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AU"/>
              <a:t>Chapter 6 — Storage and Other I/O Topics</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86D92FC8-438B-4138-B4CC-2CD71B6BFCFC}" type="slidenum">
              <a:rPr lang="en-AU"/>
              <a:pPr/>
              <a:t>33</a:t>
            </a:fld>
            <a:endParaRPr lang="en-AU"/>
          </a:p>
        </p:txBody>
      </p:sp>
      <p:sp>
        <p:nvSpPr>
          <p:cNvPr id="378882" name="Rectangle 2"/>
          <p:cNvSpPr>
            <a:spLocks noGrp="1" noRot="1" noChangeAspect="1" noChangeArrowheads="1" noTextEdit="1"/>
          </p:cNvSpPr>
          <p:nvPr>
            <p:ph type="sldImg"/>
          </p:nvPr>
        </p:nvSpPr>
        <p:spPr>
          <a:ln/>
        </p:spPr>
      </p:sp>
      <p:sp>
        <p:nvSpPr>
          <p:cNvPr id="3788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22005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p:spPr>
        <p:txBody>
          <a:bodyPr vert="horz" wrap="square" lIns="90487" tIns="44450" rIns="90487"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Ls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 calcmode="lin" valueType="num">
                                      <p:cBhvr additive="base">
                                        <p:cTn id="7" dur="500" fill="hold"/>
                                        <p:tgtEl>
                                          <p:spTgt spid="10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2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27">
                                            <p:txEl>
                                              <p:pRg st="1" end="1"/>
                                            </p:txEl>
                                          </p:spTgt>
                                        </p:tgtEl>
                                        <p:attrNameLst>
                                          <p:attrName>style.visibility</p:attrName>
                                        </p:attrNameLst>
                                      </p:cBhvr>
                                      <p:to>
                                        <p:strVal val="visible"/>
                                      </p:to>
                                    </p:set>
                                    <p:anim calcmode="lin" valueType="num">
                                      <p:cBhvr additive="base">
                                        <p:cTn id="11" dur="500" fill="hold"/>
                                        <p:tgtEl>
                                          <p:spTgt spid="1027">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02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27">
                                            <p:txEl>
                                              <p:pRg st="2" end="2"/>
                                            </p:txEl>
                                          </p:spTgt>
                                        </p:tgtEl>
                                        <p:attrNameLst>
                                          <p:attrName>style.visibility</p:attrName>
                                        </p:attrNameLst>
                                      </p:cBhvr>
                                      <p:to>
                                        <p:strVal val="visible"/>
                                      </p:to>
                                    </p:set>
                                    <p:anim calcmode="lin" valueType="num">
                                      <p:cBhvr additive="base">
                                        <p:cTn id="15" dur="500" fill="hold"/>
                                        <p:tgtEl>
                                          <p:spTgt spid="1027">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027">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27">
                                            <p:txEl>
                                              <p:pRg st="3" end="3"/>
                                            </p:txEl>
                                          </p:spTgt>
                                        </p:tgtEl>
                                        <p:attrNameLst>
                                          <p:attrName>style.visibility</p:attrName>
                                        </p:attrNameLst>
                                      </p:cBhvr>
                                      <p:to>
                                        <p:strVal val="visible"/>
                                      </p:to>
                                    </p:set>
                                    <p:anim calcmode="lin" valueType="num">
                                      <p:cBhvr additive="base">
                                        <p:cTn id="19" dur="500" fill="hold"/>
                                        <p:tgtEl>
                                          <p:spTgt spid="1027">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027">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27">
                                            <p:txEl>
                                              <p:pRg st="4" end="4"/>
                                            </p:txEl>
                                          </p:spTgt>
                                        </p:tgtEl>
                                        <p:attrNameLst>
                                          <p:attrName>style.visibility</p:attrName>
                                        </p:attrNameLst>
                                      </p:cBhvr>
                                      <p:to>
                                        <p:strVal val="visible"/>
                                      </p:to>
                                    </p:set>
                                    <p:anim calcmode="lin" valueType="num">
                                      <p:cBhvr additive="base">
                                        <p:cTn id="23" dur="500" fill="hold"/>
                                        <p:tgtEl>
                                          <p:spTgt spid="1027">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02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autoUpdateAnimBg="0">
        <p:tmplLst>
          <p:tmpl lvl="1">
            <p:tnLst>
              <p:par>
                <p:cTn presetID="2" presetClass="entr" presetSubtype="2"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Lst>
      </p:bldP>
    </p:bldLst>
  </p:timing>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Comic Sans MS" pitchFamily="66" charset="0"/>
        </a:defRPr>
      </a:lvl2pPr>
      <a:lvl3pPr algn="ctr" rtl="0" eaLnBrk="0" fontAlgn="base" hangingPunct="0">
        <a:lnSpc>
          <a:spcPct val="90000"/>
        </a:lnSpc>
        <a:spcBef>
          <a:spcPct val="0"/>
        </a:spcBef>
        <a:spcAft>
          <a:spcPct val="0"/>
        </a:spcAft>
        <a:defRPr sz="3600" b="1">
          <a:solidFill>
            <a:schemeClr val="hlink"/>
          </a:solidFill>
          <a:latin typeface="Comic Sans MS" pitchFamily="66" charset="0"/>
        </a:defRPr>
      </a:lvl3pPr>
      <a:lvl4pPr algn="ctr" rtl="0" eaLnBrk="0" fontAlgn="base" hangingPunct="0">
        <a:lnSpc>
          <a:spcPct val="90000"/>
        </a:lnSpc>
        <a:spcBef>
          <a:spcPct val="0"/>
        </a:spcBef>
        <a:spcAft>
          <a:spcPct val="0"/>
        </a:spcAft>
        <a:defRPr sz="3600" b="1">
          <a:solidFill>
            <a:schemeClr val="hlink"/>
          </a:solidFill>
          <a:latin typeface="Comic Sans MS" pitchFamily="66" charset="0"/>
        </a:defRPr>
      </a:lvl4pPr>
      <a:lvl5pPr algn="ctr" rtl="0" eaLnBrk="0" fontAlgn="base" hangingPunct="0">
        <a:lnSpc>
          <a:spcPct val="90000"/>
        </a:lnSpc>
        <a:spcBef>
          <a:spcPct val="0"/>
        </a:spcBef>
        <a:spcAft>
          <a:spcPct val="0"/>
        </a:spcAft>
        <a:defRPr sz="3600" b="1">
          <a:solidFill>
            <a:schemeClr val="hlink"/>
          </a:solidFill>
          <a:latin typeface="Comic Sans MS" pitchFamily="66" charset="0"/>
        </a:defRPr>
      </a:lvl5pPr>
      <a:lvl6pPr marL="457200" algn="ctr" rtl="0" eaLnBrk="0" fontAlgn="base" hangingPunct="0">
        <a:lnSpc>
          <a:spcPct val="90000"/>
        </a:lnSpc>
        <a:spcBef>
          <a:spcPct val="0"/>
        </a:spcBef>
        <a:spcAft>
          <a:spcPct val="0"/>
        </a:spcAft>
        <a:defRPr sz="3600" b="1">
          <a:solidFill>
            <a:schemeClr val="hlink"/>
          </a:solidFill>
          <a:latin typeface="Comic Sans MS" pitchFamily="66" charset="0"/>
        </a:defRPr>
      </a:lvl6pPr>
      <a:lvl7pPr marL="914400" algn="ctr" rtl="0" eaLnBrk="0" fontAlgn="base" hangingPunct="0">
        <a:lnSpc>
          <a:spcPct val="90000"/>
        </a:lnSpc>
        <a:spcBef>
          <a:spcPct val="0"/>
        </a:spcBef>
        <a:spcAft>
          <a:spcPct val="0"/>
        </a:spcAft>
        <a:defRPr sz="3600" b="1">
          <a:solidFill>
            <a:schemeClr val="hlink"/>
          </a:solidFill>
          <a:latin typeface="Comic Sans MS" pitchFamily="66" charset="0"/>
        </a:defRPr>
      </a:lvl7pPr>
      <a:lvl8pPr marL="1371600" algn="ctr" rtl="0" eaLnBrk="0" fontAlgn="base" hangingPunct="0">
        <a:lnSpc>
          <a:spcPct val="90000"/>
        </a:lnSpc>
        <a:spcBef>
          <a:spcPct val="0"/>
        </a:spcBef>
        <a:spcAft>
          <a:spcPct val="0"/>
        </a:spcAft>
        <a:defRPr sz="3600" b="1">
          <a:solidFill>
            <a:schemeClr val="hlink"/>
          </a:solidFill>
          <a:latin typeface="Comic Sans MS" pitchFamily="66" charset="0"/>
        </a:defRPr>
      </a:lvl8pPr>
      <a:lvl9pPr marL="1828800" algn="ctr" rtl="0" eaLnBrk="0" fontAlgn="base" hangingPunct="0">
        <a:lnSpc>
          <a:spcPct val="90000"/>
        </a:lnSpc>
        <a:spcBef>
          <a:spcPct val="0"/>
        </a:spcBef>
        <a:spcAft>
          <a:spcPct val="0"/>
        </a:spcAft>
        <a:defRPr sz="3600" b="1">
          <a:solidFill>
            <a:schemeClr val="hlink"/>
          </a:solidFill>
          <a:latin typeface="Comic Sans MS" pitchFamily="66"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6.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9.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ctrTitle"/>
          </p:nvPr>
        </p:nvSpPr>
        <p:spPr>
          <a:xfrm>
            <a:off x="114300" y="838200"/>
            <a:ext cx="8934450" cy="2590800"/>
          </a:xfrm>
        </p:spPr>
        <p:txBody>
          <a:bodyPr/>
          <a:lstStyle/>
          <a:p>
            <a:r>
              <a:rPr lang="en-US" sz="3400" dirty="0">
                <a:solidFill>
                  <a:srgbClr val="2D6CC0"/>
                </a:solidFill>
              </a:rPr>
              <a:t>CS203A Computer Architecture</a:t>
            </a:r>
            <a:br>
              <a:rPr lang="en-US" sz="3400" dirty="0">
                <a:solidFill>
                  <a:srgbClr val="2D6CC0"/>
                </a:solidFill>
              </a:rPr>
            </a:br>
            <a:r>
              <a:rPr lang="en-US" sz="3400" dirty="0">
                <a:solidFill>
                  <a:srgbClr val="2D6CC0"/>
                </a:solidFill>
              </a:rPr>
              <a:t>Lecture 7</a:t>
            </a:r>
            <a:br>
              <a:rPr lang="en-US" sz="3400" dirty="0">
                <a:solidFill>
                  <a:srgbClr val="2D6CC0"/>
                </a:solidFill>
              </a:rPr>
            </a:br>
            <a:br>
              <a:rPr lang="en-US" sz="3400" dirty="0">
                <a:solidFill>
                  <a:srgbClr val="2D6CC0"/>
                </a:solidFill>
              </a:rPr>
            </a:br>
            <a:r>
              <a:rPr lang="en-US" sz="3400" dirty="0">
                <a:solidFill>
                  <a:srgbClr val="2D6CC0"/>
                </a:solidFill>
              </a:rPr>
              <a:t>Virtual Memory</a:t>
            </a:r>
            <a:br>
              <a:rPr lang="en-US" sz="3400" dirty="0">
                <a:solidFill>
                  <a:srgbClr val="2D6CC0"/>
                </a:solidFill>
              </a:rPr>
            </a:br>
            <a:br>
              <a:rPr lang="en-US" sz="3400" dirty="0">
                <a:solidFill>
                  <a:srgbClr val="2D6CC0"/>
                </a:solidFill>
              </a:rPr>
            </a:br>
            <a:r>
              <a:rPr lang="en-US" sz="2400" dirty="0">
                <a:solidFill>
                  <a:srgbClr val="2D6CC0"/>
                </a:solidFill>
              </a:rPr>
              <a:t>(Some Slides taken from </a:t>
            </a:r>
            <a:r>
              <a:rPr lang="en-US" sz="2400" dirty="0" err="1">
                <a:solidFill>
                  <a:srgbClr val="2D6CC0"/>
                </a:solidFill>
              </a:rPr>
              <a:t>Onur</a:t>
            </a:r>
            <a:r>
              <a:rPr lang="en-US" sz="2400" dirty="0">
                <a:solidFill>
                  <a:srgbClr val="2D6CC0"/>
                </a:solidFill>
              </a:rPr>
              <a:t> </a:t>
            </a:r>
            <a:r>
              <a:rPr lang="en-US" sz="2400" dirty="0" err="1">
                <a:solidFill>
                  <a:srgbClr val="2D6CC0"/>
                </a:solidFill>
              </a:rPr>
              <a:t>Mutlu’s</a:t>
            </a:r>
            <a:r>
              <a:rPr lang="en-US" sz="2400" dirty="0">
                <a:solidFill>
                  <a:srgbClr val="2D6CC0"/>
                </a:solidFill>
              </a:rPr>
              <a:t> class at CMU)</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29" name="Rectangle 2"/>
          <p:cNvSpPr>
            <a:spLocks noGrp="1" noChangeArrowheads="1"/>
          </p:cNvSpPr>
          <p:nvPr>
            <p:ph type="title"/>
          </p:nvPr>
        </p:nvSpPr>
        <p:spPr>
          <a:xfrm>
            <a:off x="228600" y="152400"/>
            <a:ext cx="8686800" cy="474663"/>
          </a:xfrm>
        </p:spPr>
        <p:txBody>
          <a:bodyPr/>
          <a:lstStyle/>
          <a:p>
            <a:r>
              <a:rPr lang="en-US" dirty="0">
                <a:solidFill>
                  <a:srgbClr val="2D6CC0"/>
                </a:solidFill>
              </a:rPr>
              <a:t>Mapping Virtual to Physical Address</a:t>
            </a:r>
          </a:p>
        </p:txBody>
      </p:sp>
      <p:sp>
        <p:nvSpPr>
          <p:cNvPr id="816130" name="Rectangle 3"/>
          <p:cNvSpPr>
            <a:spLocks noChangeArrowheads="1"/>
          </p:cNvSpPr>
          <p:nvPr/>
        </p:nvSpPr>
        <p:spPr bwMode="auto">
          <a:xfrm>
            <a:off x="609600" y="1600200"/>
            <a:ext cx="7467600" cy="685800"/>
          </a:xfrm>
          <a:prstGeom prst="rect">
            <a:avLst/>
          </a:prstGeom>
          <a:noFill/>
          <a:ln w="25400" cap="rnd">
            <a:solidFill>
              <a:schemeClr val="accent1"/>
            </a:solidFill>
            <a:miter lim="800000"/>
            <a:headEnd/>
            <a:tailEnd/>
          </a:ln>
        </p:spPr>
        <p:txBody>
          <a:bodyPr wrap="none" anchor="ctr"/>
          <a:lstStyle/>
          <a:p>
            <a:pPr algn="ctr" eaLnBrk="0" hangingPunct="0"/>
            <a:endParaRPr lang="en-US"/>
          </a:p>
        </p:txBody>
      </p:sp>
      <p:sp>
        <p:nvSpPr>
          <p:cNvPr id="816131" name="Rectangle 4"/>
          <p:cNvSpPr>
            <a:spLocks noChangeArrowheads="1"/>
          </p:cNvSpPr>
          <p:nvPr/>
        </p:nvSpPr>
        <p:spPr bwMode="auto">
          <a:xfrm>
            <a:off x="1219200" y="5029200"/>
            <a:ext cx="6858000" cy="685800"/>
          </a:xfrm>
          <a:prstGeom prst="rect">
            <a:avLst/>
          </a:prstGeom>
          <a:noFill/>
          <a:ln w="25400" cap="rnd">
            <a:solidFill>
              <a:schemeClr val="accent1"/>
            </a:solidFill>
            <a:miter lim="800000"/>
            <a:headEnd/>
            <a:tailEnd/>
          </a:ln>
        </p:spPr>
        <p:txBody>
          <a:bodyPr wrap="none" anchor="ctr"/>
          <a:lstStyle/>
          <a:p>
            <a:pPr algn="ctr" eaLnBrk="0" hangingPunct="0"/>
            <a:endParaRPr lang="en-US"/>
          </a:p>
        </p:txBody>
      </p:sp>
      <p:sp>
        <p:nvSpPr>
          <p:cNvPr id="816132" name="Line 5"/>
          <p:cNvSpPr>
            <a:spLocks noChangeShapeType="1"/>
          </p:cNvSpPr>
          <p:nvPr/>
        </p:nvSpPr>
        <p:spPr bwMode="auto">
          <a:xfrm>
            <a:off x="5486400" y="1600200"/>
            <a:ext cx="0" cy="685800"/>
          </a:xfrm>
          <a:prstGeom prst="line">
            <a:avLst/>
          </a:prstGeom>
          <a:noFill/>
          <a:ln w="25400" cap="rnd">
            <a:solidFill>
              <a:schemeClr val="accent1"/>
            </a:solidFill>
            <a:round/>
            <a:headEnd/>
            <a:tailEnd/>
          </a:ln>
        </p:spPr>
        <p:txBody>
          <a:bodyPr wrap="none" anchor="ctr"/>
          <a:lstStyle/>
          <a:p>
            <a:endParaRPr lang="en-US"/>
          </a:p>
        </p:txBody>
      </p:sp>
      <p:sp>
        <p:nvSpPr>
          <p:cNvPr id="816133" name="Line 6"/>
          <p:cNvSpPr>
            <a:spLocks noChangeShapeType="1"/>
          </p:cNvSpPr>
          <p:nvPr/>
        </p:nvSpPr>
        <p:spPr bwMode="auto">
          <a:xfrm>
            <a:off x="5486400" y="5029200"/>
            <a:ext cx="0" cy="685800"/>
          </a:xfrm>
          <a:prstGeom prst="line">
            <a:avLst/>
          </a:prstGeom>
          <a:noFill/>
          <a:ln w="25400" cap="rnd">
            <a:solidFill>
              <a:schemeClr val="accent1"/>
            </a:solidFill>
            <a:round/>
            <a:headEnd/>
            <a:tailEnd/>
          </a:ln>
        </p:spPr>
        <p:txBody>
          <a:bodyPr wrap="none" anchor="ctr"/>
          <a:lstStyle/>
          <a:p>
            <a:endParaRPr lang="en-US"/>
          </a:p>
        </p:txBody>
      </p:sp>
      <p:sp>
        <p:nvSpPr>
          <p:cNvPr id="816134" name="Text Box 7"/>
          <p:cNvSpPr txBox="1">
            <a:spLocks noChangeArrowheads="1"/>
          </p:cNvSpPr>
          <p:nvPr/>
        </p:nvSpPr>
        <p:spPr bwMode="auto">
          <a:xfrm>
            <a:off x="1600200" y="1752600"/>
            <a:ext cx="2541588" cy="396875"/>
          </a:xfrm>
          <a:prstGeom prst="rect">
            <a:avLst/>
          </a:prstGeom>
          <a:noFill/>
          <a:ln w="25400" cap="rnd">
            <a:noFill/>
            <a:miter lim="800000"/>
            <a:headEnd/>
            <a:tailEnd/>
          </a:ln>
        </p:spPr>
        <p:txBody>
          <a:bodyPr wrap="none">
            <a:spAutoFit/>
          </a:bodyPr>
          <a:lstStyle/>
          <a:p>
            <a:pPr eaLnBrk="0" hangingPunct="0"/>
            <a:r>
              <a:rPr lang="en-US" sz="2000" b="0">
                <a:solidFill>
                  <a:schemeClr val="accent1"/>
                </a:solidFill>
                <a:latin typeface="Helvetica" pitchFamily="34" charset="0"/>
              </a:rPr>
              <a:t>Virtual Page Number</a:t>
            </a:r>
          </a:p>
        </p:txBody>
      </p:sp>
      <p:sp>
        <p:nvSpPr>
          <p:cNvPr id="816135" name="Text Box 8"/>
          <p:cNvSpPr txBox="1">
            <a:spLocks noChangeArrowheads="1"/>
          </p:cNvSpPr>
          <p:nvPr/>
        </p:nvSpPr>
        <p:spPr bwMode="auto">
          <a:xfrm>
            <a:off x="5943600" y="1752600"/>
            <a:ext cx="1522413" cy="396875"/>
          </a:xfrm>
          <a:prstGeom prst="rect">
            <a:avLst/>
          </a:prstGeom>
          <a:noFill/>
          <a:ln w="25400" cap="rnd">
            <a:noFill/>
            <a:miter lim="800000"/>
            <a:headEnd/>
            <a:tailEnd/>
          </a:ln>
        </p:spPr>
        <p:txBody>
          <a:bodyPr wrap="none">
            <a:spAutoFit/>
          </a:bodyPr>
          <a:lstStyle/>
          <a:p>
            <a:pPr eaLnBrk="0" hangingPunct="0"/>
            <a:r>
              <a:rPr lang="en-US" sz="2000" b="0">
                <a:solidFill>
                  <a:schemeClr val="accent1"/>
                </a:solidFill>
                <a:latin typeface="Helvetica" pitchFamily="34" charset="0"/>
              </a:rPr>
              <a:t>Page Offset</a:t>
            </a:r>
          </a:p>
        </p:txBody>
      </p:sp>
      <p:sp>
        <p:nvSpPr>
          <p:cNvPr id="816136" name="Text Box 9"/>
          <p:cNvSpPr txBox="1">
            <a:spLocks noChangeArrowheads="1"/>
          </p:cNvSpPr>
          <p:nvPr/>
        </p:nvSpPr>
        <p:spPr bwMode="auto">
          <a:xfrm>
            <a:off x="5943600" y="5181600"/>
            <a:ext cx="1522413" cy="396875"/>
          </a:xfrm>
          <a:prstGeom prst="rect">
            <a:avLst/>
          </a:prstGeom>
          <a:noFill/>
          <a:ln w="25400" cap="rnd">
            <a:noFill/>
            <a:miter lim="800000"/>
            <a:headEnd/>
            <a:tailEnd/>
          </a:ln>
        </p:spPr>
        <p:txBody>
          <a:bodyPr wrap="none">
            <a:spAutoFit/>
          </a:bodyPr>
          <a:lstStyle/>
          <a:p>
            <a:pPr eaLnBrk="0" hangingPunct="0"/>
            <a:r>
              <a:rPr lang="en-US" sz="2000" b="0">
                <a:solidFill>
                  <a:schemeClr val="accent1"/>
                </a:solidFill>
                <a:latin typeface="Helvetica" pitchFamily="34" charset="0"/>
              </a:rPr>
              <a:t>Page Offset</a:t>
            </a:r>
          </a:p>
        </p:txBody>
      </p:sp>
      <p:sp>
        <p:nvSpPr>
          <p:cNvPr id="816137" name="Text Box 10"/>
          <p:cNvSpPr txBox="1">
            <a:spLocks noChangeArrowheads="1"/>
          </p:cNvSpPr>
          <p:nvPr/>
        </p:nvSpPr>
        <p:spPr bwMode="auto">
          <a:xfrm>
            <a:off x="2032000" y="5181600"/>
            <a:ext cx="2768600" cy="396875"/>
          </a:xfrm>
          <a:prstGeom prst="rect">
            <a:avLst/>
          </a:prstGeom>
          <a:noFill/>
          <a:ln w="25400" cap="rnd">
            <a:noFill/>
            <a:miter lim="800000"/>
            <a:headEnd/>
            <a:tailEnd/>
          </a:ln>
        </p:spPr>
        <p:txBody>
          <a:bodyPr wrap="none">
            <a:spAutoFit/>
          </a:bodyPr>
          <a:lstStyle/>
          <a:p>
            <a:pPr eaLnBrk="0" hangingPunct="0"/>
            <a:r>
              <a:rPr lang="en-US" sz="2000" b="0">
                <a:solidFill>
                  <a:schemeClr val="accent1"/>
                </a:solidFill>
                <a:latin typeface="Helvetica" pitchFamily="34" charset="0"/>
              </a:rPr>
              <a:t>Physical Page Number</a:t>
            </a:r>
          </a:p>
        </p:txBody>
      </p:sp>
      <p:sp>
        <p:nvSpPr>
          <p:cNvPr id="816138" name="Oval 11"/>
          <p:cNvSpPr>
            <a:spLocks noChangeArrowheads="1"/>
          </p:cNvSpPr>
          <p:nvPr/>
        </p:nvSpPr>
        <p:spPr bwMode="auto">
          <a:xfrm>
            <a:off x="1676400" y="3048000"/>
            <a:ext cx="2209800" cy="1143000"/>
          </a:xfrm>
          <a:prstGeom prst="ellipse">
            <a:avLst/>
          </a:prstGeom>
          <a:noFill/>
          <a:ln w="25400" cap="rnd">
            <a:solidFill>
              <a:schemeClr val="accent1"/>
            </a:solidFill>
            <a:round/>
            <a:headEnd/>
            <a:tailEnd/>
          </a:ln>
        </p:spPr>
        <p:txBody>
          <a:bodyPr wrap="none" anchor="ctr"/>
          <a:lstStyle/>
          <a:p>
            <a:pPr algn="ctr" eaLnBrk="0" hangingPunct="0"/>
            <a:endParaRPr lang="en-US"/>
          </a:p>
        </p:txBody>
      </p:sp>
      <p:sp>
        <p:nvSpPr>
          <p:cNvPr id="816139" name="Text Box 12"/>
          <p:cNvSpPr txBox="1">
            <a:spLocks noChangeArrowheads="1"/>
          </p:cNvSpPr>
          <p:nvPr/>
        </p:nvSpPr>
        <p:spPr bwMode="auto">
          <a:xfrm>
            <a:off x="2063750" y="3429000"/>
            <a:ext cx="1441450" cy="396875"/>
          </a:xfrm>
          <a:prstGeom prst="rect">
            <a:avLst/>
          </a:prstGeom>
          <a:noFill/>
          <a:ln w="25400" cap="rnd">
            <a:noFill/>
            <a:miter lim="800000"/>
            <a:headEnd/>
            <a:tailEnd/>
          </a:ln>
        </p:spPr>
        <p:txBody>
          <a:bodyPr wrap="none">
            <a:spAutoFit/>
          </a:bodyPr>
          <a:lstStyle/>
          <a:p>
            <a:pPr algn="r" eaLnBrk="0" hangingPunct="0"/>
            <a:r>
              <a:rPr lang="en-US" sz="2000" b="0">
                <a:solidFill>
                  <a:schemeClr val="accent1"/>
                </a:solidFill>
                <a:latin typeface="Helvetica" pitchFamily="34" charset="0"/>
              </a:rPr>
              <a:t>Translation</a:t>
            </a:r>
          </a:p>
        </p:txBody>
      </p:sp>
      <p:sp>
        <p:nvSpPr>
          <p:cNvPr id="816140" name="Line 13"/>
          <p:cNvSpPr>
            <a:spLocks noChangeShapeType="1"/>
          </p:cNvSpPr>
          <p:nvPr/>
        </p:nvSpPr>
        <p:spPr bwMode="auto">
          <a:xfrm>
            <a:off x="2743200" y="2286000"/>
            <a:ext cx="0" cy="762000"/>
          </a:xfrm>
          <a:prstGeom prst="line">
            <a:avLst/>
          </a:prstGeom>
          <a:noFill/>
          <a:ln w="25400" cap="rnd">
            <a:solidFill>
              <a:schemeClr val="accent1"/>
            </a:solidFill>
            <a:round/>
            <a:headEnd/>
            <a:tailEnd type="triangle" w="med" len="med"/>
          </a:ln>
        </p:spPr>
        <p:txBody>
          <a:bodyPr wrap="none" anchor="ctr"/>
          <a:lstStyle/>
          <a:p>
            <a:endParaRPr lang="en-US"/>
          </a:p>
        </p:txBody>
      </p:sp>
      <p:sp>
        <p:nvSpPr>
          <p:cNvPr id="816141" name="Line 14"/>
          <p:cNvSpPr>
            <a:spLocks noChangeShapeType="1"/>
          </p:cNvSpPr>
          <p:nvPr/>
        </p:nvSpPr>
        <p:spPr bwMode="auto">
          <a:xfrm>
            <a:off x="2743200" y="4191000"/>
            <a:ext cx="0" cy="838200"/>
          </a:xfrm>
          <a:prstGeom prst="line">
            <a:avLst/>
          </a:prstGeom>
          <a:noFill/>
          <a:ln w="25400" cap="rnd">
            <a:solidFill>
              <a:schemeClr val="accent1"/>
            </a:solidFill>
            <a:round/>
            <a:headEnd/>
            <a:tailEnd type="triangle" w="med" len="med"/>
          </a:ln>
        </p:spPr>
        <p:txBody>
          <a:bodyPr wrap="none" anchor="ctr"/>
          <a:lstStyle/>
          <a:p>
            <a:endParaRPr lang="en-US"/>
          </a:p>
        </p:txBody>
      </p:sp>
      <p:sp>
        <p:nvSpPr>
          <p:cNvPr id="816142" name="Line 15"/>
          <p:cNvSpPr>
            <a:spLocks noChangeShapeType="1"/>
          </p:cNvSpPr>
          <p:nvPr/>
        </p:nvSpPr>
        <p:spPr bwMode="auto">
          <a:xfrm>
            <a:off x="6858000" y="2286000"/>
            <a:ext cx="0" cy="2743200"/>
          </a:xfrm>
          <a:prstGeom prst="line">
            <a:avLst/>
          </a:prstGeom>
          <a:noFill/>
          <a:ln w="25400" cap="rnd">
            <a:solidFill>
              <a:schemeClr val="accent1"/>
            </a:solidFill>
            <a:round/>
            <a:headEnd/>
            <a:tailEnd type="triangle" w="med" len="med"/>
          </a:ln>
        </p:spPr>
        <p:txBody>
          <a:bodyPr wrap="none" anchor="ctr"/>
          <a:lstStyle/>
          <a:p>
            <a:endParaRPr lang="en-US"/>
          </a:p>
        </p:txBody>
      </p:sp>
      <p:sp>
        <p:nvSpPr>
          <p:cNvPr id="816143" name="Text Box 16"/>
          <p:cNvSpPr txBox="1">
            <a:spLocks noChangeArrowheads="1"/>
          </p:cNvSpPr>
          <p:nvPr/>
        </p:nvSpPr>
        <p:spPr bwMode="auto">
          <a:xfrm>
            <a:off x="609600" y="1219200"/>
            <a:ext cx="4851400" cy="396875"/>
          </a:xfrm>
          <a:prstGeom prst="rect">
            <a:avLst/>
          </a:prstGeom>
          <a:noFill/>
          <a:ln w="25400" cap="rnd">
            <a:noFill/>
            <a:miter lim="800000"/>
            <a:headEnd/>
            <a:tailEnd/>
          </a:ln>
        </p:spPr>
        <p:txBody>
          <a:bodyPr wrap="none">
            <a:spAutoFit/>
          </a:bodyPr>
          <a:lstStyle/>
          <a:p>
            <a:pPr algn="r" eaLnBrk="0" hangingPunct="0"/>
            <a:r>
              <a:rPr lang="en-US" sz="2000" b="0">
                <a:solidFill>
                  <a:schemeClr val="accent1"/>
                </a:solidFill>
                <a:latin typeface="Helvetica" pitchFamily="34" charset="0"/>
              </a:rPr>
              <a:t>31 30 29 28 27 .………………….12 11 10</a:t>
            </a:r>
          </a:p>
        </p:txBody>
      </p:sp>
      <p:sp>
        <p:nvSpPr>
          <p:cNvPr id="816144" name="Text Box 17"/>
          <p:cNvSpPr txBox="1">
            <a:spLocks noChangeArrowheads="1"/>
          </p:cNvSpPr>
          <p:nvPr/>
        </p:nvSpPr>
        <p:spPr bwMode="auto">
          <a:xfrm>
            <a:off x="1238250" y="5715000"/>
            <a:ext cx="4146550" cy="396875"/>
          </a:xfrm>
          <a:prstGeom prst="rect">
            <a:avLst/>
          </a:prstGeom>
          <a:noFill/>
          <a:ln w="25400" cap="rnd">
            <a:noFill/>
            <a:miter lim="800000"/>
            <a:headEnd/>
            <a:tailEnd/>
          </a:ln>
        </p:spPr>
        <p:txBody>
          <a:bodyPr wrap="none">
            <a:spAutoFit/>
          </a:bodyPr>
          <a:lstStyle/>
          <a:p>
            <a:pPr algn="r" eaLnBrk="0" hangingPunct="0"/>
            <a:r>
              <a:rPr lang="en-US" sz="2000" b="0">
                <a:solidFill>
                  <a:schemeClr val="accent1"/>
                </a:solidFill>
                <a:latin typeface="Helvetica" pitchFamily="34" charset="0"/>
              </a:rPr>
              <a:t>29 28 27 .………………….12 11 10</a:t>
            </a:r>
          </a:p>
        </p:txBody>
      </p:sp>
      <p:sp>
        <p:nvSpPr>
          <p:cNvPr id="816145" name="Text Box 18"/>
          <p:cNvSpPr txBox="1">
            <a:spLocks noChangeArrowheads="1"/>
          </p:cNvSpPr>
          <p:nvPr/>
        </p:nvSpPr>
        <p:spPr bwMode="auto">
          <a:xfrm>
            <a:off x="5372100" y="1219200"/>
            <a:ext cx="2746375" cy="396875"/>
          </a:xfrm>
          <a:prstGeom prst="rect">
            <a:avLst/>
          </a:prstGeom>
          <a:noFill/>
          <a:ln w="25400" cap="rnd">
            <a:noFill/>
            <a:miter lim="800000"/>
            <a:headEnd/>
            <a:tailEnd/>
          </a:ln>
        </p:spPr>
        <p:txBody>
          <a:bodyPr wrap="none">
            <a:spAutoFit/>
          </a:bodyPr>
          <a:lstStyle/>
          <a:p>
            <a:pPr algn="r" eaLnBrk="0" hangingPunct="0"/>
            <a:r>
              <a:rPr lang="en-US" sz="2000" b="0">
                <a:solidFill>
                  <a:schemeClr val="accent1"/>
                </a:solidFill>
                <a:latin typeface="Helvetica" pitchFamily="34" charset="0"/>
              </a:rPr>
              <a:t> 9 8 ……..……. 3 2 1 0</a:t>
            </a:r>
          </a:p>
        </p:txBody>
      </p:sp>
      <p:sp>
        <p:nvSpPr>
          <p:cNvPr id="816146" name="Text Box 19"/>
          <p:cNvSpPr txBox="1">
            <a:spLocks noChangeArrowheads="1"/>
          </p:cNvSpPr>
          <p:nvPr/>
        </p:nvSpPr>
        <p:spPr bwMode="auto">
          <a:xfrm>
            <a:off x="3124200" y="762000"/>
            <a:ext cx="2436813" cy="457200"/>
          </a:xfrm>
          <a:prstGeom prst="rect">
            <a:avLst/>
          </a:prstGeom>
          <a:noFill/>
          <a:ln w="25400" cap="rnd">
            <a:noFill/>
            <a:miter lim="800000"/>
            <a:headEnd/>
            <a:tailEnd/>
          </a:ln>
        </p:spPr>
        <p:txBody>
          <a:bodyPr wrap="none">
            <a:spAutoFit/>
          </a:bodyPr>
          <a:lstStyle/>
          <a:p>
            <a:pPr algn="r" eaLnBrk="0" hangingPunct="0"/>
            <a:r>
              <a:rPr lang="en-US" sz="2400">
                <a:latin typeface="Helvetica" pitchFamily="34" charset="0"/>
              </a:rPr>
              <a:t>Virtual Address</a:t>
            </a:r>
          </a:p>
        </p:txBody>
      </p:sp>
      <p:sp>
        <p:nvSpPr>
          <p:cNvPr id="816147" name="Text Box 20"/>
          <p:cNvSpPr txBox="1">
            <a:spLocks noChangeArrowheads="1"/>
          </p:cNvSpPr>
          <p:nvPr/>
        </p:nvSpPr>
        <p:spPr bwMode="auto">
          <a:xfrm>
            <a:off x="1801309" y="6096000"/>
            <a:ext cx="5763565" cy="400110"/>
          </a:xfrm>
          <a:prstGeom prst="rect">
            <a:avLst/>
          </a:prstGeom>
          <a:noFill/>
          <a:ln w="25400" cap="rnd">
            <a:noFill/>
            <a:miter lim="800000"/>
            <a:headEnd/>
            <a:tailEnd/>
          </a:ln>
        </p:spPr>
        <p:txBody>
          <a:bodyPr wrap="none">
            <a:spAutoFit/>
          </a:bodyPr>
          <a:lstStyle/>
          <a:p>
            <a:pPr algn="ctr" eaLnBrk="0" hangingPunct="0"/>
            <a:r>
              <a:rPr lang="en-US" sz="2000" dirty="0">
                <a:latin typeface="Helvetica" pitchFamily="34" charset="0"/>
              </a:rPr>
              <a:t>Physical address = 2**30 Bytes &lt; Virtual address</a:t>
            </a:r>
          </a:p>
        </p:txBody>
      </p:sp>
      <p:sp>
        <p:nvSpPr>
          <p:cNvPr id="816148" name="Text Box 21"/>
          <p:cNvSpPr txBox="1">
            <a:spLocks noChangeArrowheads="1"/>
          </p:cNvSpPr>
          <p:nvPr/>
        </p:nvSpPr>
        <p:spPr bwMode="auto">
          <a:xfrm>
            <a:off x="5407025" y="5699125"/>
            <a:ext cx="2746375" cy="396875"/>
          </a:xfrm>
          <a:prstGeom prst="rect">
            <a:avLst/>
          </a:prstGeom>
          <a:noFill/>
          <a:ln w="25400" cap="rnd">
            <a:noFill/>
            <a:miter lim="800000"/>
            <a:headEnd/>
            <a:tailEnd/>
          </a:ln>
        </p:spPr>
        <p:txBody>
          <a:bodyPr wrap="none">
            <a:spAutoFit/>
          </a:bodyPr>
          <a:lstStyle/>
          <a:p>
            <a:pPr algn="r" eaLnBrk="0" hangingPunct="0"/>
            <a:r>
              <a:rPr lang="en-US" sz="2000" b="0">
                <a:solidFill>
                  <a:schemeClr val="accent1"/>
                </a:solidFill>
                <a:latin typeface="Helvetica" pitchFamily="34" charset="0"/>
              </a:rPr>
              <a:t> 9 8 ……..……. 3 2 1 0</a:t>
            </a:r>
          </a:p>
        </p:txBody>
      </p:sp>
      <p:sp>
        <p:nvSpPr>
          <p:cNvPr id="816149" name="Text Box 22"/>
          <p:cNvSpPr txBox="1">
            <a:spLocks noChangeArrowheads="1"/>
          </p:cNvSpPr>
          <p:nvPr/>
        </p:nvSpPr>
        <p:spPr bwMode="auto">
          <a:xfrm>
            <a:off x="7129463" y="3078163"/>
            <a:ext cx="1868487" cy="701675"/>
          </a:xfrm>
          <a:prstGeom prst="rect">
            <a:avLst/>
          </a:prstGeom>
          <a:noFill/>
          <a:ln w="25400" cap="rnd">
            <a:noFill/>
            <a:miter lim="800000"/>
            <a:headEnd/>
            <a:tailEnd/>
          </a:ln>
        </p:spPr>
        <p:txBody>
          <a:bodyPr>
            <a:spAutoFit/>
          </a:bodyPr>
          <a:lstStyle/>
          <a:p>
            <a:pPr algn="ctr" eaLnBrk="0" hangingPunct="0"/>
            <a:r>
              <a:rPr lang="en-US" sz="2000" dirty="0">
                <a:latin typeface="Helvetica" pitchFamily="34" charset="0"/>
              </a:rPr>
              <a:t>1KB page size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7153" name="Rectangle 2"/>
          <p:cNvSpPr>
            <a:spLocks noGrp="1" noChangeArrowheads="1"/>
          </p:cNvSpPr>
          <p:nvPr>
            <p:ph type="title"/>
          </p:nvPr>
        </p:nvSpPr>
        <p:spPr>
          <a:xfrm>
            <a:off x="762000" y="152400"/>
            <a:ext cx="6629400" cy="474663"/>
          </a:xfrm>
        </p:spPr>
        <p:txBody>
          <a:bodyPr/>
          <a:lstStyle/>
          <a:p>
            <a:r>
              <a:rPr lang="en-US" dirty="0">
                <a:solidFill>
                  <a:srgbClr val="2D6CC0"/>
                </a:solidFill>
              </a:rPr>
              <a:t>Address Translation</a:t>
            </a:r>
          </a:p>
        </p:txBody>
      </p:sp>
      <p:sp>
        <p:nvSpPr>
          <p:cNvPr id="818179" name="Rectangle 3"/>
          <p:cNvSpPr>
            <a:spLocks noGrp="1" noChangeArrowheads="1"/>
          </p:cNvSpPr>
          <p:nvPr>
            <p:ph type="body" idx="1"/>
          </p:nvPr>
        </p:nvSpPr>
        <p:spPr>
          <a:xfrm>
            <a:off x="685800" y="838200"/>
            <a:ext cx="7848600" cy="5503863"/>
          </a:xfrm>
        </p:spPr>
        <p:txBody>
          <a:bodyPr/>
          <a:lstStyle/>
          <a:p>
            <a:r>
              <a:rPr lang="en-US" dirty="0"/>
              <a:t>Want fully associative page placement</a:t>
            </a:r>
          </a:p>
          <a:p>
            <a:r>
              <a:rPr lang="en-US" dirty="0"/>
              <a:t>How to locate the physical page?</a:t>
            </a:r>
          </a:p>
          <a:p>
            <a:r>
              <a:rPr lang="en-US" dirty="0"/>
              <a:t>Search impractical (too many pages)</a:t>
            </a:r>
          </a:p>
          <a:p>
            <a:r>
              <a:rPr lang="en-US" dirty="0"/>
              <a:t>A </a:t>
            </a:r>
            <a:r>
              <a:rPr lang="en-US" u="sng" dirty="0">
                <a:solidFill>
                  <a:schemeClr val="accent1"/>
                </a:solidFill>
              </a:rPr>
              <a:t>page table</a:t>
            </a:r>
            <a:r>
              <a:rPr lang="en-US" dirty="0"/>
              <a:t> is a data structure which contains the mapping of virtual pages to physical pages</a:t>
            </a:r>
          </a:p>
          <a:p>
            <a:pPr lvl="1"/>
            <a:r>
              <a:rPr lang="en-US" dirty="0"/>
              <a:t>There are several different ways, all up to the operating system, to keep this data around</a:t>
            </a:r>
          </a:p>
          <a:p>
            <a:r>
              <a:rPr lang="en-US" dirty="0">
                <a:solidFill>
                  <a:srgbClr val="FF0000"/>
                </a:solidFill>
              </a:rPr>
              <a:t>Each process running in the system has its own page table (PT)</a:t>
            </a:r>
          </a:p>
          <a:p>
            <a:r>
              <a:rPr lang="en-US" dirty="0"/>
              <a:t>Page Table Register (PTR) indicates where the PT is located in the main memory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81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81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81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18179">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1817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18179">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8181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8179"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ChangeArrowheads="1"/>
          </p:cNvSpPr>
          <p:nvPr>
            <p:ph type="title"/>
          </p:nvPr>
        </p:nvSpPr>
        <p:spPr>
          <a:xfrm>
            <a:off x="838200" y="304800"/>
            <a:ext cx="8016875" cy="390525"/>
          </a:xfrm>
        </p:spPr>
        <p:txBody>
          <a:bodyPr lIns="90488" rIns="90488"/>
          <a:lstStyle/>
          <a:p>
            <a:r>
              <a:rPr lang="en-US" dirty="0">
                <a:solidFill>
                  <a:srgbClr val="2D6CC0"/>
                </a:solidFill>
              </a:rPr>
              <a:t>Address Translation: </a:t>
            </a:r>
            <a:r>
              <a:rPr lang="en-US" u="sng" dirty="0">
                <a:solidFill>
                  <a:srgbClr val="2D6CC0"/>
                </a:solidFill>
              </a:rPr>
              <a:t>Page Table</a:t>
            </a:r>
            <a:endParaRPr lang="en-US" dirty="0">
              <a:solidFill>
                <a:srgbClr val="2D6CC0"/>
              </a:solidFill>
            </a:endParaRPr>
          </a:p>
        </p:txBody>
      </p:sp>
      <p:sp>
        <p:nvSpPr>
          <p:cNvPr id="819202" name="Rectangle 3"/>
          <p:cNvSpPr>
            <a:spLocks noChangeArrowheads="1"/>
          </p:cNvSpPr>
          <p:nvPr/>
        </p:nvSpPr>
        <p:spPr bwMode="auto">
          <a:xfrm>
            <a:off x="469900" y="793750"/>
            <a:ext cx="3706813" cy="414338"/>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800">
                <a:latin typeface="Arial" charset="0"/>
              </a:rPr>
              <a:t>Virtual Address (VA):</a:t>
            </a:r>
          </a:p>
        </p:txBody>
      </p:sp>
      <p:sp>
        <p:nvSpPr>
          <p:cNvPr id="819203" name="Rectangle 4"/>
          <p:cNvSpPr>
            <a:spLocks noChangeArrowheads="1"/>
          </p:cNvSpPr>
          <p:nvPr/>
        </p:nvSpPr>
        <p:spPr bwMode="auto">
          <a:xfrm>
            <a:off x="212725" y="1185863"/>
            <a:ext cx="2911475" cy="452437"/>
          </a:xfrm>
          <a:prstGeom prst="rect">
            <a:avLst/>
          </a:prstGeom>
          <a:noFill/>
          <a:ln w="38100">
            <a:solidFill>
              <a:schemeClr val="tx1"/>
            </a:solidFill>
            <a:miter lim="800000"/>
            <a:headEnd/>
            <a:tailEnd/>
          </a:ln>
        </p:spPr>
        <p:txBody>
          <a:bodyPr lIns="63500" tIns="25400" rIns="63500" bIns="25400">
            <a:spAutoFit/>
          </a:bodyPr>
          <a:lstStyle/>
          <a:p>
            <a:pPr algn="r" eaLnBrk="0" hangingPunct="0">
              <a:lnSpc>
                <a:spcPct val="85000"/>
              </a:lnSpc>
            </a:pPr>
            <a:r>
              <a:rPr lang="en-US" sz="2800">
                <a:solidFill>
                  <a:schemeClr val="accent1"/>
                </a:solidFill>
                <a:latin typeface="Arial" charset="0"/>
              </a:rPr>
              <a:t>virtual page nbr</a:t>
            </a:r>
          </a:p>
        </p:txBody>
      </p:sp>
      <p:sp>
        <p:nvSpPr>
          <p:cNvPr id="819204" name="Rectangle 5"/>
          <p:cNvSpPr>
            <a:spLocks noChangeArrowheads="1"/>
          </p:cNvSpPr>
          <p:nvPr/>
        </p:nvSpPr>
        <p:spPr bwMode="auto">
          <a:xfrm>
            <a:off x="3130550" y="1181100"/>
            <a:ext cx="1136650" cy="452438"/>
          </a:xfrm>
          <a:prstGeom prst="rect">
            <a:avLst/>
          </a:prstGeom>
          <a:noFill/>
          <a:ln w="38100">
            <a:solidFill>
              <a:schemeClr val="tx1"/>
            </a:solidFill>
            <a:miter lim="800000"/>
            <a:headEnd/>
            <a:tailEnd/>
          </a:ln>
        </p:spPr>
        <p:txBody>
          <a:bodyPr wrap="none" lIns="63500" tIns="25400" rIns="63500" bIns="25400">
            <a:spAutoFit/>
          </a:bodyPr>
          <a:lstStyle/>
          <a:p>
            <a:pPr eaLnBrk="0" hangingPunct="0">
              <a:lnSpc>
                <a:spcPct val="85000"/>
              </a:lnSpc>
            </a:pPr>
            <a:r>
              <a:rPr lang="en-US" sz="2800" dirty="0">
                <a:solidFill>
                  <a:schemeClr val="tx2"/>
                </a:solidFill>
                <a:latin typeface="Arial" charset="0"/>
              </a:rPr>
              <a:t>offset</a:t>
            </a:r>
            <a:endParaRPr lang="en-US" sz="2800" dirty="0">
              <a:latin typeface="Arial" charset="0"/>
            </a:endParaRPr>
          </a:p>
        </p:txBody>
      </p:sp>
      <p:grpSp>
        <p:nvGrpSpPr>
          <p:cNvPr id="2" name="Group 6"/>
          <p:cNvGrpSpPr>
            <a:grpSpLocks/>
          </p:cNvGrpSpPr>
          <p:nvPr/>
        </p:nvGrpSpPr>
        <p:grpSpPr bwMode="auto">
          <a:xfrm>
            <a:off x="0" y="2286000"/>
            <a:ext cx="2552700" cy="673100"/>
            <a:chOff x="0" y="1440"/>
            <a:chExt cx="1608" cy="424"/>
          </a:xfrm>
        </p:grpSpPr>
        <p:sp>
          <p:nvSpPr>
            <p:cNvPr id="819255" name="Rectangle 7"/>
            <p:cNvSpPr>
              <a:spLocks noChangeArrowheads="1"/>
            </p:cNvSpPr>
            <p:nvPr/>
          </p:nvSpPr>
          <p:spPr bwMode="auto">
            <a:xfrm>
              <a:off x="0" y="1440"/>
              <a:ext cx="1093" cy="424"/>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400">
                  <a:latin typeface="Arial" charset="0"/>
                </a:rPr>
                <a:t>Page Table</a:t>
              </a:r>
            </a:p>
            <a:p>
              <a:pPr eaLnBrk="0" hangingPunct="0">
                <a:lnSpc>
                  <a:spcPct val="85000"/>
                </a:lnSpc>
              </a:pPr>
              <a:r>
                <a:rPr lang="en-US" sz="2400">
                  <a:latin typeface="Arial" charset="0"/>
                </a:rPr>
                <a:t>Register</a:t>
              </a:r>
            </a:p>
          </p:txBody>
        </p:sp>
        <p:sp>
          <p:nvSpPr>
            <p:cNvPr id="819256" name="Line 8"/>
            <p:cNvSpPr>
              <a:spLocks noChangeShapeType="1"/>
            </p:cNvSpPr>
            <p:nvPr/>
          </p:nvSpPr>
          <p:spPr bwMode="auto">
            <a:xfrm>
              <a:off x="1220" y="1540"/>
              <a:ext cx="388" cy="0"/>
            </a:xfrm>
            <a:prstGeom prst="line">
              <a:avLst/>
            </a:prstGeom>
            <a:noFill/>
            <a:ln w="38100">
              <a:solidFill>
                <a:schemeClr val="tx1"/>
              </a:solidFill>
              <a:round/>
              <a:headEnd/>
              <a:tailEnd type="triangle" w="med" len="med"/>
            </a:ln>
          </p:spPr>
          <p:txBody>
            <a:bodyPr wrap="none" anchor="ctr"/>
            <a:lstStyle/>
            <a:p>
              <a:endParaRPr lang="en-US"/>
            </a:p>
          </p:txBody>
        </p:sp>
      </p:grpSp>
      <p:sp>
        <p:nvSpPr>
          <p:cNvPr id="820233" name="Rectangle 9"/>
          <p:cNvSpPr>
            <a:spLocks noChangeArrowheads="1"/>
          </p:cNvSpPr>
          <p:nvPr/>
        </p:nvSpPr>
        <p:spPr bwMode="auto">
          <a:xfrm>
            <a:off x="4495800" y="1371600"/>
            <a:ext cx="2971800" cy="574516"/>
          </a:xfrm>
          <a:prstGeom prst="rect">
            <a:avLst/>
          </a:prstGeom>
          <a:noFill/>
          <a:ln w="12700">
            <a:noFill/>
            <a:miter lim="800000"/>
            <a:headEnd/>
            <a:tailEnd/>
          </a:ln>
        </p:spPr>
        <p:txBody>
          <a:bodyPr wrap="square" lIns="63500" tIns="25400" rIns="63500" bIns="25400">
            <a:spAutoFit/>
          </a:bodyPr>
          <a:lstStyle/>
          <a:p>
            <a:pPr eaLnBrk="0" hangingPunct="0">
              <a:lnSpc>
                <a:spcPct val="85000"/>
              </a:lnSpc>
            </a:pPr>
            <a:r>
              <a:rPr lang="en-US" sz="2000" b="1" dirty="0">
                <a:solidFill>
                  <a:srgbClr val="2D6CC0"/>
                </a:solidFill>
                <a:latin typeface="Arial" charset="0"/>
              </a:rPr>
              <a:t>Page Table located  in physical memory</a:t>
            </a:r>
          </a:p>
        </p:txBody>
      </p:sp>
      <p:grpSp>
        <p:nvGrpSpPr>
          <p:cNvPr id="3" name="Group 10"/>
          <p:cNvGrpSpPr>
            <a:grpSpLocks/>
          </p:cNvGrpSpPr>
          <p:nvPr/>
        </p:nvGrpSpPr>
        <p:grpSpPr bwMode="auto">
          <a:xfrm>
            <a:off x="1003300" y="1652588"/>
            <a:ext cx="1555750" cy="3021012"/>
            <a:chOff x="632" y="1041"/>
            <a:chExt cx="980" cy="1903"/>
          </a:xfrm>
        </p:grpSpPr>
        <p:sp>
          <p:nvSpPr>
            <p:cNvPr id="819253" name="Rectangle 11"/>
            <p:cNvSpPr>
              <a:spLocks noChangeArrowheads="1"/>
            </p:cNvSpPr>
            <p:nvPr/>
          </p:nvSpPr>
          <p:spPr bwMode="auto">
            <a:xfrm>
              <a:off x="632" y="1996"/>
              <a:ext cx="666" cy="948"/>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800">
                  <a:solidFill>
                    <a:schemeClr val="accent1"/>
                  </a:solidFill>
                  <a:latin typeface="Arial" charset="0"/>
                </a:rPr>
                <a:t>index</a:t>
              </a:r>
            </a:p>
            <a:p>
              <a:pPr eaLnBrk="0" hangingPunct="0">
                <a:lnSpc>
                  <a:spcPct val="85000"/>
                </a:lnSpc>
              </a:pPr>
              <a:r>
                <a:rPr lang="en-US" sz="2800">
                  <a:solidFill>
                    <a:schemeClr val="accent1"/>
                  </a:solidFill>
                  <a:latin typeface="Arial" charset="0"/>
                </a:rPr>
                <a:t>into</a:t>
              </a:r>
            </a:p>
            <a:p>
              <a:pPr eaLnBrk="0" hangingPunct="0">
                <a:lnSpc>
                  <a:spcPct val="85000"/>
                </a:lnSpc>
              </a:pPr>
              <a:r>
                <a:rPr lang="en-US" sz="2800">
                  <a:solidFill>
                    <a:schemeClr val="accent1"/>
                  </a:solidFill>
                  <a:latin typeface="Arial" charset="0"/>
                </a:rPr>
                <a:t>page</a:t>
              </a:r>
            </a:p>
            <a:p>
              <a:pPr eaLnBrk="0" hangingPunct="0">
                <a:lnSpc>
                  <a:spcPct val="85000"/>
                </a:lnSpc>
              </a:pPr>
              <a:r>
                <a:rPr lang="en-US" sz="2800">
                  <a:solidFill>
                    <a:schemeClr val="accent1"/>
                  </a:solidFill>
                  <a:latin typeface="Arial" charset="0"/>
                </a:rPr>
                <a:t>table</a:t>
              </a:r>
            </a:p>
          </p:txBody>
        </p:sp>
        <p:cxnSp>
          <p:nvCxnSpPr>
            <p:cNvPr id="819254" name="AutoShape 12"/>
            <p:cNvCxnSpPr>
              <a:cxnSpLocks noChangeShapeType="1"/>
            </p:cNvCxnSpPr>
            <p:nvPr/>
          </p:nvCxnSpPr>
          <p:spPr bwMode="auto">
            <a:xfrm rot="16200000" flipH="1">
              <a:off x="754" y="1600"/>
              <a:ext cx="1417" cy="299"/>
            </a:xfrm>
            <a:prstGeom prst="bentConnector2">
              <a:avLst/>
            </a:prstGeom>
            <a:noFill/>
            <a:ln w="38100">
              <a:solidFill>
                <a:schemeClr val="accent1"/>
              </a:solidFill>
              <a:miter lim="800000"/>
              <a:headEnd/>
              <a:tailEnd type="triangle" w="med" len="med"/>
            </a:ln>
          </p:spPr>
        </p:cxnSp>
      </p:grpSp>
      <p:sp>
        <p:nvSpPr>
          <p:cNvPr id="819208" name="Rectangle 13"/>
          <p:cNvSpPr>
            <a:spLocks noChangeArrowheads="1"/>
          </p:cNvSpPr>
          <p:nvPr/>
        </p:nvSpPr>
        <p:spPr bwMode="auto">
          <a:xfrm>
            <a:off x="7394575" y="3086100"/>
            <a:ext cx="622300" cy="412750"/>
          </a:xfrm>
          <a:prstGeom prst="rect">
            <a:avLst/>
          </a:prstGeom>
          <a:noFill/>
          <a:ln w="38100">
            <a:solidFill>
              <a:schemeClr val="tx1"/>
            </a:solidFill>
            <a:miter lim="800000"/>
            <a:headEnd/>
            <a:tailEnd/>
          </a:ln>
        </p:spPr>
        <p:txBody>
          <a:bodyPr wrap="none" lIns="90488" tIns="44450" rIns="90488" bIns="44450" anchor="ctr"/>
          <a:lstStyle/>
          <a:p>
            <a:pPr algn="ctr" eaLnBrk="0" hangingPunct="0"/>
            <a:r>
              <a:rPr lang="en-US" sz="2800">
                <a:latin typeface="Arial" charset="0"/>
              </a:rPr>
              <a:t>+</a:t>
            </a:r>
          </a:p>
        </p:txBody>
      </p:sp>
      <p:sp>
        <p:nvSpPr>
          <p:cNvPr id="819209" name="Rectangle 14"/>
          <p:cNvSpPr>
            <a:spLocks noChangeArrowheads="1"/>
          </p:cNvSpPr>
          <p:nvPr/>
        </p:nvSpPr>
        <p:spPr bwMode="auto">
          <a:xfrm>
            <a:off x="6683375" y="3987800"/>
            <a:ext cx="2382838" cy="1141413"/>
          </a:xfrm>
          <a:prstGeom prst="rect">
            <a:avLst/>
          </a:prstGeom>
          <a:noFill/>
          <a:ln w="12700">
            <a:noFill/>
            <a:miter lim="800000"/>
            <a:headEnd/>
            <a:tailEnd/>
          </a:ln>
        </p:spPr>
        <p:txBody>
          <a:bodyPr wrap="none" lIns="63500" tIns="25400" rIns="63500" bIns="25400">
            <a:spAutoFit/>
          </a:bodyPr>
          <a:lstStyle/>
          <a:p>
            <a:pPr algn="ctr" eaLnBrk="0" hangingPunct="0">
              <a:lnSpc>
                <a:spcPct val="85000"/>
              </a:lnSpc>
            </a:pPr>
            <a:r>
              <a:rPr lang="en-US" sz="2800">
                <a:latin typeface="Arial" charset="0"/>
              </a:rPr>
              <a:t>Physical</a:t>
            </a:r>
          </a:p>
          <a:p>
            <a:pPr algn="ctr" eaLnBrk="0" hangingPunct="0">
              <a:lnSpc>
                <a:spcPct val="85000"/>
              </a:lnSpc>
            </a:pPr>
            <a:r>
              <a:rPr lang="en-US" sz="2800">
                <a:latin typeface="Arial" charset="0"/>
              </a:rPr>
              <a:t>Memory</a:t>
            </a:r>
          </a:p>
          <a:p>
            <a:pPr algn="ctr" eaLnBrk="0" hangingPunct="0">
              <a:lnSpc>
                <a:spcPct val="85000"/>
              </a:lnSpc>
            </a:pPr>
            <a:r>
              <a:rPr lang="en-US" sz="2800">
                <a:latin typeface="Arial" charset="0"/>
              </a:rPr>
              <a:t>Address (PA)</a:t>
            </a:r>
          </a:p>
        </p:txBody>
      </p:sp>
      <p:sp>
        <p:nvSpPr>
          <p:cNvPr id="819210" name="Line 15"/>
          <p:cNvSpPr>
            <a:spLocks noChangeShapeType="1"/>
          </p:cNvSpPr>
          <p:nvPr/>
        </p:nvSpPr>
        <p:spPr bwMode="auto">
          <a:xfrm flipV="1">
            <a:off x="6305550" y="3311525"/>
            <a:ext cx="1085850" cy="3175"/>
          </a:xfrm>
          <a:prstGeom prst="line">
            <a:avLst/>
          </a:prstGeom>
          <a:noFill/>
          <a:ln w="38100">
            <a:solidFill>
              <a:srgbClr val="FF0000"/>
            </a:solidFill>
            <a:round/>
            <a:headEnd/>
            <a:tailEnd type="triangle" w="med" len="med"/>
          </a:ln>
        </p:spPr>
        <p:txBody>
          <a:bodyPr wrap="none" anchor="ctr"/>
          <a:lstStyle/>
          <a:p>
            <a:endParaRPr lang="en-US"/>
          </a:p>
        </p:txBody>
      </p:sp>
      <p:sp>
        <p:nvSpPr>
          <p:cNvPr id="819211" name="Line 16"/>
          <p:cNvSpPr>
            <a:spLocks noChangeShapeType="1"/>
          </p:cNvSpPr>
          <p:nvPr/>
        </p:nvSpPr>
        <p:spPr bwMode="auto">
          <a:xfrm>
            <a:off x="7699375" y="3524250"/>
            <a:ext cx="0" cy="381000"/>
          </a:xfrm>
          <a:prstGeom prst="line">
            <a:avLst/>
          </a:prstGeom>
          <a:noFill/>
          <a:ln w="38100">
            <a:solidFill>
              <a:schemeClr val="tx1"/>
            </a:solidFill>
            <a:round/>
            <a:headEnd/>
            <a:tailEnd type="triangle" w="med" len="med"/>
          </a:ln>
        </p:spPr>
        <p:txBody>
          <a:bodyPr wrap="none" anchor="ctr"/>
          <a:lstStyle/>
          <a:p>
            <a:endParaRPr lang="en-US"/>
          </a:p>
        </p:txBody>
      </p:sp>
      <p:sp>
        <p:nvSpPr>
          <p:cNvPr id="820241" name="Rectangle 17"/>
          <p:cNvSpPr>
            <a:spLocks noChangeArrowheads="1"/>
          </p:cNvSpPr>
          <p:nvPr/>
        </p:nvSpPr>
        <p:spPr bwMode="auto">
          <a:xfrm>
            <a:off x="1066800" y="5638800"/>
            <a:ext cx="5546725" cy="836126"/>
          </a:xfrm>
          <a:prstGeom prst="rect">
            <a:avLst/>
          </a:prstGeom>
          <a:noFill/>
          <a:ln w="12700">
            <a:noFill/>
            <a:miter lim="800000"/>
            <a:headEnd/>
            <a:tailEnd/>
          </a:ln>
        </p:spPr>
        <p:txBody>
          <a:bodyPr wrap="square" lIns="63500" tIns="25400" rIns="63500" bIns="25400">
            <a:spAutoFit/>
          </a:bodyPr>
          <a:lstStyle/>
          <a:p>
            <a:pPr algn="ctr" eaLnBrk="0" hangingPunct="0">
              <a:lnSpc>
                <a:spcPct val="85000"/>
              </a:lnSpc>
            </a:pPr>
            <a:r>
              <a:rPr lang="en-US" sz="2000" b="1" dirty="0">
                <a:latin typeface="Arial" charset="0"/>
              </a:rPr>
              <a:t>V: Valid bit: 1 =&gt; in memory, 0 =&gt; in disk</a:t>
            </a:r>
          </a:p>
          <a:p>
            <a:pPr algn="ctr" eaLnBrk="0" hangingPunct="0">
              <a:lnSpc>
                <a:spcPct val="85000"/>
              </a:lnSpc>
            </a:pPr>
            <a:r>
              <a:rPr lang="en-US" sz="2000" b="1" dirty="0">
                <a:latin typeface="Arial" charset="0"/>
              </a:rPr>
              <a:t>AR: Access Rights: None, Read Only, Read/Write, Executable</a:t>
            </a:r>
          </a:p>
        </p:txBody>
      </p:sp>
      <p:sp>
        <p:nvSpPr>
          <p:cNvPr id="819213" name="Rectangle 18"/>
          <p:cNvSpPr>
            <a:spLocks noChangeArrowheads="1"/>
          </p:cNvSpPr>
          <p:nvPr/>
        </p:nvSpPr>
        <p:spPr bwMode="auto">
          <a:xfrm>
            <a:off x="3479800" y="1955800"/>
            <a:ext cx="2006600" cy="414338"/>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800" u="sng">
                <a:solidFill>
                  <a:srgbClr val="FF0000"/>
                </a:solidFill>
                <a:latin typeface="Arial" charset="0"/>
              </a:rPr>
              <a:t>Page Table</a:t>
            </a:r>
            <a:endParaRPr lang="en-US" sz="2800" i="1">
              <a:latin typeface="Arial" charset="0"/>
            </a:endParaRPr>
          </a:p>
        </p:txBody>
      </p:sp>
      <p:sp>
        <p:nvSpPr>
          <p:cNvPr id="819214" name="Rectangle 19"/>
          <p:cNvSpPr>
            <a:spLocks noChangeArrowheads="1"/>
          </p:cNvSpPr>
          <p:nvPr/>
        </p:nvSpPr>
        <p:spPr bwMode="auto">
          <a:xfrm>
            <a:off x="2793205" y="3238500"/>
            <a:ext cx="328616" cy="417550"/>
          </a:xfrm>
          <a:prstGeom prst="rect">
            <a:avLst/>
          </a:prstGeom>
          <a:noFill/>
          <a:ln w="12700">
            <a:noFill/>
            <a:miter lim="800000"/>
            <a:headEnd/>
            <a:tailEnd/>
          </a:ln>
        </p:spPr>
        <p:txBody>
          <a:bodyPr wrap="none" lIns="63500" tIns="25400" rIns="63500" bIns="25400">
            <a:spAutoFit/>
          </a:bodyPr>
          <a:lstStyle/>
          <a:p>
            <a:pPr algn="ctr" eaLnBrk="0" hangingPunct="0">
              <a:lnSpc>
                <a:spcPct val="85000"/>
              </a:lnSpc>
            </a:pPr>
            <a:r>
              <a:rPr lang="en-US" sz="2800" dirty="0">
                <a:latin typeface="Arial" charset="0"/>
              </a:rPr>
              <a:t>1</a:t>
            </a:r>
          </a:p>
        </p:txBody>
      </p:sp>
      <p:sp>
        <p:nvSpPr>
          <p:cNvPr id="819215" name="Rectangle 20"/>
          <p:cNvSpPr>
            <a:spLocks noChangeArrowheads="1"/>
          </p:cNvSpPr>
          <p:nvPr/>
        </p:nvSpPr>
        <p:spPr bwMode="auto">
          <a:xfrm>
            <a:off x="3321050" y="3168650"/>
            <a:ext cx="1120500" cy="716093"/>
          </a:xfrm>
          <a:prstGeom prst="rect">
            <a:avLst/>
          </a:prstGeom>
          <a:noFill/>
          <a:ln w="12700">
            <a:noFill/>
            <a:miter lim="800000"/>
            <a:headEnd/>
            <a:tailEnd/>
          </a:ln>
        </p:spPr>
        <p:txBody>
          <a:bodyPr wrap="none" lIns="63500" tIns="25400" rIns="63500" bIns="25400">
            <a:spAutoFit/>
          </a:bodyPr>
          <a:lstStyle/>
          <a:p>
            <a:pPr eaLnBrk="0" hangingPunct="0">
              <a:lnSpc>
                <a:spcPct val="90000"/>
              </a:lnSpc>
            </a:pPr>
            <a:r>
              <a:rPr lang="en-US" sz="2400" dirty="0">
                <a:latin typeface="Arial" charset="0"/>
              </a:rPr>
              <a:t>Access</a:t>
            </a:r>
          </a:p>
          <a:p>
            <a:pPr eaLnBrk="0" hangingPunct="0">
              <a:lnSpc>
                <a:spcPct val="90000"/>
              </a:lnSpc>
            </a:pPr>
            <a:r>
              <a:rPr lang="en-US" sz="2400" dirty="0">
                <a:latin typeface="Arial" charset="0"/>
              </a:rPr>
              <a:t>Rights</a:t>
            </a:r>
          </a:p>
        </p:txBody>
      </p:sp>
      <p:sp>
        <p:nvSpPr>
          <p:cNvPr id="819216" name="Rectangle 21"/>
          <p:cNvSpPr>
            <a:spLocks noChangeArrowheads="1"/>
          </p:cNvSpPr>
          <p:nvPr/>
        </p:nvSpPr>
        <p:spPr bwMode="auto">
          <a:xfrm>
            <a:off x="4673600" y="3187700"/>
            <a:ext cx="1275990" cy="993092"/>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400" dirty="0">
                <a:solidFill>
                  <a:schemeClr val="bg2"/>
                </a:solidFill>
                <a:latin typeface="Arial" charset="0"/>
              </a:rPr>
              <a:t>Physical</a:t>
            </a:r>
          </a:p>
          <a:p>
            <a:pPr eaLnBrk="0" hangingPunct="0">
              <a:lnSpc>
                <a:spcPct val="85000"/>
              </a:lnSpc>
            </a:pPr>
            <a:r>
              <a:rPr lang="en-US" sz="2400" dirty="0">
                <a:solidFill>
                  <a:schemeClr val="bg2"/>
                </a:solidFill>
                <a:latin typeface="Arial" charset="0"/>
              </a:rPr>
              <a:t>Page</a:t>
            </a:r>
          </a:p>
          <a:p>
            <a:pPr eaLnBrk="0" hangingPunct="0">
              <a:lnSpc>
                <a:spcPct val="85000"/>
              </a:lnSpc>
            </a:pPr>
            <a:r>
              <a:rPr lang="en-US" sz="2400" dirty="0">
                <a:solidFill>
                  <a:schemeClr val="bg2"/>
                </a:solidFill>
                <a:latin typeface="Arial" charset="0"/>
              </a:rPr>
              <a:t>Number</a:t>
            </a:r>
          </a:p>
        </p:txBody>
      </p:sp>
      <p:sp>
        <p:nvSpPr>
          <p:cNvPr id="819217" name="Rectangle 22"/>
          <p:cNvSpPr>
            <a:spLocks noChangeArrowheads="1"/>
          </p:cNvSpPr>
          <p:nvPr/>
        </p:nvSpPr>
        <p:spPr bwMode="auto">
          <a:xfrm>
            <a:off x="2590800" y="2400300"/>
            <a:ext cx="3714750" cy="3028950"/>
          </a:xfrm>
          <a:prstGeom prst="rect">
            <a:avLst/>
          </a:prstGeom>
          <a:noFill/>
          <a:ln w="38100">
            <a:solidFill>
              <a:schemeClr val="tx1"/>
            </a:solidFill>
            <a:miter lim="800000"/>
            <a:headEnd/>
            <a:tailEnd/>
          </a:ln>
        </p:spPr>
        <p:txBody>
          <a:bodyPr wrap="none" anchor="ctr"/>
          <a:lstStyle/>
          <a:p>
            <a:pPr algn="ctr" eaLnBrk="0" hangingPunct="0"/>
            <a:endParaRPr lang="en-US"/>
          </a:p>
        </p:txBody>
      </p:sp>
      <p:sp>
        <p:nvSpPr>
          <p:cNvPr id="819218" name="Line 23"/>
          <p:cNvSpPr>
            <a:spLocks noChangeShapeType="1"/>
          </p:cNvSpPr>
          <p:nvPr/>
        </p:nvSpPr>
        <p:spPr bwMode="auto">
          <a:xfrm>
            <a:off x="2609850" y="3086100"/>
            <a:ext cx="3695700" cy="0"/>
          </a:xfrm>
          <a:prstGeom prst="line">
            <a:avLst/>
          </a:prstGeom>
          <a:noFill/>
          <a:ln w="28575">
            <a:solidFill>
              <a:schemeClr val="tx1"/>
            </a:solidFill>
            <a:round/>
            <a:headEnd/>
            <a:tailEnd/>
          </a:ln>
        </p:spPr>
        <p:txBody>
          <a:bodyPr wrap="none" anchor="ctr"/>
          <a:lstStyle/>
          <a:p>
            <a:endParaRPr lang="en-US"/>
          </a:p>
        </p:txBody>
      </p:sp>
      <p:sp>
        <p:nvSpPr>
          <p:cNvPr id="819219" name="Line 24"/>
          <p:cNvSpPr>
            <a:spLocks noChangeShapeType="1"/>
          </p:cNvSpPr>
          <p:nvPr/>
        </p:nvSpPr>
        <p:spPr bwMode="auto">
          <a:xfrm>
            <a:off x="2609850" y="4343400"/>
            <a:ext cx="3695700" cy="0"/>
          </a:xfrm>
          <a:prstGeom prst="line">
            <a:avLst/>
          </a:prstGeom>
          <a:noFill/>
          <a:ln w="28575">
            <a:solidFill>
              <a:schemeClr val="tx1"/>
            </a:solidFill>
            <a:round/>
            <a:headEnd/>
            <a:tailEnd/>
          </a:ln>
        </p:spPr>
        <p:txBody>
          <a:bodyPr wrap="none" anchor="ctr"/>
          <a:lstStyle/>
          <a:p>
            <a:endParaRPr lang="en-US"/>
          </a:p>
        </p:txBody>
      </p:sp>
      <p:sp>
        <p:nvSpPr>
          <p:cNvPr id="819220" name="Line 25"/>
          <p:cNvSpPr>
            <a:spLocks noChangeShapeType="1"/>
          </p:cNvSpPr>
          <p:nvPr/>
        </p:nvSpPr>
        <p:spPr bwMode="auto">
          <a:xfrm>
            <a:off x="3295650" y="3067050"/>
            <a:ext cx="0" cy="1257300"/>
          </a:xfrm>
          <a:prstGeom prst="line">
            <a:avLst/>
          </a:prstGeom>
          <a:noFill/>
          <a:ln w="38100" cap="rnd">
            <a:solidFill>
              <a:schemeClr val="tx1"/>
            </a:solidFill>
            <a:prstDash val="sysDot"/>
            <a:round/>
            <a:headEnd/>
            <a:tailEnd/>
          </a:ln>
        </p:spPr>
        <p:txBody>
          <a:bodyPr wrap="none" anchor="ctr"/>
          <a:lstStyle/>
          <a:p>
            <a:endParaRPr lang="en-US"/>
          </a:p>
        </p:txBody>
      </p:sp>
      <p:grpSp>
        <p:nvGrpSpPr>
          <p:cNvPr id="4" name="Group 26"/>
          <p:cNvGrpSpPr>
            <a:grpSpLocks/>
          </p:cNvGrpSpPr>
          <p:nvPr/>
        </p:nvGrpSpPr>
        <p:grpSpPr bwMode="auto">
          <a:xfrm>
            <a:off x="2609850" y="4343400"/>
            <a:ext cx="3695700" cy="460375"/>
            <a:chOff x="1644" y="2736"/>
            <a:chExt cx="2328" cy="290"/>
          </a:xfrm>
        </p:grpSpPr>
        <p:sp>
          <p:nvSpPr>
            <p:cNvPr id="819247" name="Line 27"/>
            <p:cNvSpPr>
              <a:spLocks noChangeShapeType="1"/>
            </p:cNvSpPr>
            <p:nvPr/>
          </p:nvSpPr>
          <p:spPr bwMode="auto">
            <a:xfrm>
              <a:off x="2940" y="2736"/>
              <a:ext cx="0" cy="276"/>
            </a:xfrm>
            <a:prstGeom prst="line">
              <a:avLst/>
            </a:prstGeom>
            <a:noFill/>
            <a:ln w="38100" cap="rnd">
              <a:solidFill>
                <a:schemeClr val="tx1"/>
              </a:solidFill>
              <a:prstDash val="sysDot"/>
              <a:round/>
              <a:headEnd/>
              <a:tailEnd/>
            </a:ln>
          </p:spPr>
          <p:txBody>
            <a:bodyPr wrap="none" anchor="ctr"/>
            <a:lstStyle/>
            <a:p>
              <a:endParaRPr lang="en-US"/>
            </a:p>
          </p:txBody>
        </p:sp>
        <p:sp>
          <p:nvSpPr>
            <p:cNvPr id="819248" name="Rectangle 28"/>
            <p:cNvSpPr>
              <a:spLocks noChangeArrowheads="1"/>
            </p:cNvSpPr>
            <p:nvPr/>
          </p:nvSpPr>
          <p:spPr bwMode="auto">
            <a:xfrm>
              <a:off x="1748" y="2752"/>
              <a:ext cx="229" cy="261"/>
            </a:xfrm>
            <a:prstGeom prst="rect">
              <a:avLst/>
            </a:prstGeom>
            <a:noFill/>
            <a:ln w="12700">
              <a:noFill/>
              <a:miter lim="800000"/>
              <a:headEnd/>
              <a:tailEnd/>
            </a:ln>
          </p:spPr>
          <p:txBody>
            <a:bodyPr wrap="none" lIns="63500" tIns="25400" rIns="63500" bIns="25400">
              <a:spAutoFit/>
            </a:bodyPr>
            <a:lstStyle/>
            <a:p>
              <a:pPr algn="ctr" eaLnBrk="0" hangingPunct="0">
                <a:lnSpc>
                  <a:spcPct val="85000"/>
                </a:lnSpc>
              </a:pPr>
              <a:r>
                <a:rPr lang="en-US" sz="2800">
                  <a:latin typeface="Arial" charset="0"/>
                </a:rPr>
                <a:t>V</a:t>
              </a:r>
            </a:p>
          </p:txBody>
        </p:sp>
        <p:sp>
          <p:nvSpPr>
            <p:cNvPr id="819249" name="Rectangle 29"/>
            <p:cNvSpPr>
              <a:spLocks noChangeArrowheads="1"/>
            </p:cNvSpPr>
            <p:nvPr/>
          </p:nvSpPr>
          <p:spPr bwMode="auto">
            <a:xfrm>
              <a:off x="2248" y="2752"/>
              <a:ext cx="528" cy="274"/>
            </a:xfrm>
            <a:prstGeom prst="rect">
              <a:avLst/>
            </a:prstGeom>
            <a:noFill/>
            <a:ln w="12700">
              <a:noFill/>
              <a:miter lim="800000"/>
              <a:headEnd/>
              <a:tailEnd/>
            </a:ln>
          </p:spPr>
          <p:txBody>
            <a:bodyPr wrap="none" lIns="63500" tIns="25400" rIns="63500" bIns="25400">
              <a:spAutoFit/>
            </a:bodyPr>
            <a:lstStyle/>
            <a:p>
              <a:pPr eaLnBrk="0" hangingPunct="0">
                <a:lnSpc>
                  <a:spcPct val="90000"/>
                </a:lnSpc>
              </a:pPr>
              <a:r>
                <a:rPr lang="en-US" sz="2800">
                  <a:latin typeface="Arial" charset="0"/>
                </a:rPr>
                <a:t>A.R.</a:t>
              </a:r>
            </a:p>
          </p:txBody>
        </p:sp>
        <p:sp>
          <p:nvSpPr>
            <p:cNvPr id="819250" name="Rectangle 30"/>
            <p:cNvSpPr>
              <a:spLocks noChangeArrowheads="1"/>
            </p:cNvSpPr>
            <p:nvPr/>
          </p:nvSpPr>
          <p:spPr bwMode="auto">
            <a:xfrm>
              <a:off x="2944" y="2752"/>
              <a:ext cx="850" cy="261"/>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800">
                  <a:solidFill>
                    <a:schemeClr val="bg2"/>
                  </a:solidFill>
                  <a:latin typeface="Arial" charset="0"/>
                </a:rPr>
                <a:t>P. P. N.</a:t>
              </a:r>
            </a:p>
          </p:txBody>
        </p:sp>
        <p:sp>
          <p:nvSpPr>
            <p:cNvPr id="819251" name="Line 31"/>
            <p:cNvSpPr>
              <a:spLocks noChangeShapeType="1"/>
            </p:cNvSpPr>
            <p:nvPr/>
          </p:nvSpPr>
          <p:spPr bwMode="auto">
            <a:xfrm>
              <a:off x="2076" y="2760"/>
              <a:ext cx="0" cy="204"/>
            </a:xfrm>
            <a:prstGeom prst="line">
              <a:avLst/>
            </a:prstGeom>
            <a:noFill/>
            <a:ln w="38100" cap="rnd">
              <a:solidFill>
                <a:schemeClr val="tx1"/>
              </a:solidFill>
              <a:prstDash val="sysDot"/>
              <a:round/>
              <a:headEnd/>
              <a:tailEnd/>
            </a:ln>
          </p:spPr>
          <p:txBody>
            <a:bodyPr wrap="none" anchor="ctr"/>
            <a:lstStyle/>
            <a:p>
              <a:endParaRPr lang="en-US"/>
            </a:p>
          </p:txBody>
        </p:sp>
        <p:sp>
          <p:nvSpPr>
            <p:cNvPr id="819252" name="Line 32"/>
            <p:cNvSpPr>
              <a:spLocks noChangeShapeType="1"/>
            </p:cNvSpPr>
            <p:nvPr/>
          </p:nvSpPr>
          <p:spPr bwMode="auto">
            <a:xfrm>
              <a:off x="1644" y="3000"/>
              <a:ext cx="2328" cy="0"/>
            </a:xfrm>
            <a:prstGeom prst="line">
              <a:avLst/>
            </a:prstGeom>
            <a:noFill/>
            <a:ln w="28575">
              <a:solidFill>
                <a:schemeClr val="tx1"/>
              </a:solidFill>
              <a:round/>
              <a:headEnd/>
              <a:tailEnd/>
            </a:ln>
          </p:spPr>
          <p:txBody>
            <a:bodyPr wrap="none" anchor="ctr"/>
            <a:lstStyle/>
            <a:p>
              <a:endParaRPr lang="en-US"/>
            </a:p>
          </p:txBody>
        </p:sp>
      </p:grpSp>
      <p:grpSp>
        <p:nvGrpSpPr>
          <p:cNvPr id="5" name="Group 33"/>
          <p:cNvGrpSpPr>
            <a:grpSpLocks/>
          </p:cNvGrpSpPr>
          <p:nvPr/>
        </p:nvGrpSpPr>
        <p:grpSpPr bwMode="auto">
          <a:xfrm>
            <a:off x="2609850" y="4762500"/>
            <a:ext cx="3695700" cy="460375"/>
            <a:chOff x="1644" y="2736"/>
            <a:chExt cx="2328" cy="290"/>
          </a:xfrm>
        </p:grpSpPr>
        <p:sp>
          <p:nvSpPr>
            <p:cNvPr id="819241" name="Line 34"/>
            <p:cNvSpPr>
              <a:spLocks noChangeShapeType="1"/>
            </p:cNvSpPr>
            <p:nvPr/>
          </p:nvSpPr>
          <p:spPr bwMode="auto">
            <a:xfrm>
              <a:off x="2940" y="2736"/>
              <a:ext cx="0" cy="276"/>
            </a:xfrm>
            <a:prstGeom prst="line">
              <a:avLst/>
            </a:prstGeom>
            <a:noFill/>
            <a:ln w="38100" cap="rnd">
              <a:solidFill>
                <a:schemeClr val="tx1"/>
              </a:solidFill>
              <a:prstDash val="sysDot"/>
              <a:round/>
              <a:headEnd/>
              <a:tailEnd/>
            </a:ln>
          </p:spPr>
          <p:txBody>
            <a:bodyPr wrap="none" anchor="ctr"/>
            <a:lstStyle/>
            <a:p>
              <a:endParaRPr lang="en-US"/>
            </a:p>
          </p:txBody>
        </p:sp>
        <p:sp>
          <p:nvSpPr>
            <p:cNvPr id="819242" name="Rectangle 35"/>
            <p:cNvSpPr>
              <a:spLocks noChangeArrowheads="1"/>
            </p:cNvSpPr>
            <p:nvPr/>
          </p:nvSpPr>
          <p:spPr bwMode="auto">
            <a:xfrm>
              <a:off x="1760" y="2752"/>
              <a:ext cx="205" cy="261"/>
            </a:xfrm>
            <a:prstGeom prst="rect">
              <a:avLst/>
            </a:prstGeom>
            <a:noFill/>
            <a:ln w="12700">
              <a:noFill/>
              <a:miter lim="800000"/>
              <a:headEnd/>
              <a:tailEnd/>
            </a:ln>
          </p:spPr>
          <p:txBody>
            <a:bodyPr wrap="none" lIns="63500" tIns="25400" rIns="63500" bIns="25400">
              <a:spAutoFit/>
            </a:bodyPr>
            <a:lstStyle/>
            <a:p>
              <a:pPr algn="ctr" eaLnBrk="0" hangingPunct="0">
                <a:lnSpc>
                  <a:spcPct val="85000"/>
                </a:lnSpc>
              </a:pPr>
              <a:r>
                <a:rPr lang="en-US" sz="2800" dirty="0">
                  <a:solidFill>
                    <a:srgbClr val="2D6CC0"/>
                  </a:solidFill>
                  <a:latin typeface="Arial" charset="0"/>
                </a:rPr>
                <a:t>0</a:t>
              </a:r>
            </a:p>
          </p:txBody>
        </p:sp>
        <p:sp>
          <p:nvSpPr>
            <p:cNvPr id="819243" name="Rectangle 36"/>
            <p:cNvSpPr>
              <a:spLocks noChangeArrowheads="1"/>
            </p:cNvSpPr>
            <p:nvPr/>
          </p:nvSpPr>
          <p:spPr bwMode="auto">
            <a:xfrm>
              <a:off x="2248" y="2752"/>
              <a:ext cx="528" cy="274"/>
            </a:xfrm>
            <a:prstGeom prst="rect">
              <a:avLst/>
            </a:prstGeom>
            <a:noFill/>
            <a:ln w="12700">
              <a:noFill/>
              <a:miter lim="800000"/>
              <a:headEnd/>
              <a:tailEnd/>
            </a:ln>
          </p:spPr>
          <p:txBody>
            <a:bodyPr wrap="none" lIns="63500" tIns="25400" rIns="63500" bIns="25400">
              <a:spAutoFit/>
            </a:bodyPr>
            <a:lstStyle/>
            <a:p>
              <a:pPr eaLnBrk="0" hangingPunct="0">
                <a:lnSpc>
                  <a:spcPct val="90000"/>
                </a:lnSpc>
              </a:pPr>
              <a:r>
                <a:rPr lang="en-US" sz="2800">
                  <a:latin typeface="Arial" charset="0"/>
                </a:rPr>
                <a:t>A.R.</a:t>
              </a:r>
            </a:p>
          </p:txBody>
        </p:sp>
        <p:sp>
          <p:nvSpPr>
            <p:cNvPr id="819244" name="Rectangle 37"/>
            <p:cNvSpPr>
              <a:spLocks noChangeArrowheads="1"/>
            </p:cNvSpPr>
            <p:nvPr/>
          </p:nvSpPr>
          <p:spPr bwMode="auto">
            <a:xfrm>
              <a:off x="2944" y="2752"/>
              <a:ext cx="80" cy="261"/>
            </a:xfrm>
            <a:prstGeom prst="rect">
              <a:avLst/>
            </a:prstGeom>
            <a:noFill/>
            <a:ln w="12700">
              <a:noFill/>
              <a:miter lim="800000"/>
              <a:headEnd/>
              <a:tailEnd/>
            </a:ln>
          </p:spPr>
          <p:txBody>
            <a:bodyPr wrap="none" lIns="63500" tIns="25400" rIns="63500" bIns="25400">
              <a:spAutoFit/>
            </a:bodyPr>
            <a:lstStyle/>
            <a:p>
              <a:pPr eaLnBrk="0" hangingPunct="0">
                <a:lnSpc>
                  <a:spcPct val="85000"/>
                </a:lnSpc>
              </a:pPr>
              <a:endParaRPr lang="en-US" sz="2800">
                <a:solidFill>
                  <a:schemeClr val="bg2"/>
                </a:solidFill>
                <a:latin typeface="Arial" charset="0"/>
              </a:endParaRPr>
            </a:p>
          </p:txBody>
        </p:sp>
        <p:sp>
          <p:nvSpPr>
            <p:cNvPr id="819245" name="Line 38"/>
            <p:cNvSpPr>
              <a:spLocks noChangeShapeType="1"/>
            </p:cNvSpPr>
            <p:nvPr/>
          </p:nvSpPr>
          <p:spPr bwMode="auto">
            <a:xfrm>
              <a:off x="2076" y="2760"/>
              <a:ext cx="0" cy="204"/>
            </a:xfrm>
            <a:prstGeom prst="line">
              <a:avLst/>
            </a:prstGeom>
            <a:noFill/>
            <a:ln w="38100" cap="rnd">
              <a:solidFill>
                <a:schemeClr val="tx1"/>
              </a:solidFill>
              <a:prstDash val="sysDot"/>
              <a:round/>
              <a:headEnd/>
              <a:tailEnd/>
            </a:ln>
          </p:spPr>
          <p:txBody>
            <a:bodyPr wrap="none" anchor="ctr"/>
            <a:lstStyle/>
            <a:p>
              <a:endParaRPr lang="en-US"/>
            </a:p>
          </p:txBody>
        </p:sp>
        <p:sp>
          <p:nvSpPr>
            <p:cNvPr id="819246" name="Line 39"/>
            <p:cNvSpPr>
              <a:spLocks noChangeShapeType="1"/>
            </p:cNvSpPr>
            <p:nvPr/>
          </p:nvSpPr>
          <p:spPr bwMode="auto">
            <a:xfrm>
              <a:off x="1644" y="3000"/>
              <a:ext cx="2328" cy="0"/>
            </a:xfrm>
            <a:prstGeom prst="line">
              <a:avLst/>
            </a:prstGeom>
            <a:noFill/>
            <a:ln w="28575">
              <a:solidFill>
                <a:schemeClr val="tx1"/>
              </a:solidFill>
              <a:round/>
              <a:headEnd/>
              <a:tailEnd/>
            </a:ln>
          </p:spPr>
          <p:txBody>
            <a:bodyPr wrap="none" anchor="ctr"/>
            <a:lstStyle/>
            <a:p>
              <a:endParaRPr lang="en-US"/>
            </a:p>
          </p:txBody>
        </p:sp>
      </p:grpSp>
      <p:sp>
        <p:nvSpPr>
          <p:cNvPr id="819223" name="Line 40"/>
          <p:cNvSpPr>
            <a:spLocks noChangeShapeType="1"/>
          </p:cNvSpPr>
          <p:nvPr/>
        </p:nvSpPr>
        <p:spPr bwMode="auto">
          <a:xfrm>
            <a:off x="4667250" y="2667000"/>
            <a:ext cx="0" cy="438150"/>
          </a:xfrm>
          <a:prstGeom prst="line">
            <a:avLst/>
          </a:prstGeom>
          <a:noFill/>
          <a:ln w="38100" cap="rnd">
            <a:solidFill>
              <a:schemeClr val="tx1"/>
            </a:solidFill>
            <a:prstDash val="sysDot"/>
            <a:round/>
            <a:headEnd/>
            <a:tailEnd/>
          </a:ln>
        </p:spPr>
        <p:txBody>
          <a:bodyPr wrap="none" anchor="ctr"/>
          <a:lstStyle/>
          <a:p>
            <a:endParaRPr lang="en-US"/>
          </a:p>
        </p:txBody>
      </p:sp>
      <p:sp>
        <p:nvSpPr>
          <p:cNvPr id="819224" name="Rectangle 41"/>
          <p:cNvSpPr>
            <a:spLocks noChangeArrowheads="1"/>
          </p:cNvSpPr>
          <p:nvPr/>
        </p:nvSpPr>
        <p:spPr bwMode="auto">
          <a:xfrm>
            <a:off x="2774950" y="2692400"/>
            <a:ext cx="363538" cy="414338"/>
          </a:xfrm>
          <a:prstGeom prst="rect">
            <a:avLst/>
          </a:prstGeom>
          <a:noFill/>
          <a:ln w="12700">
            <a:noFill/>
            <a:miter lim="800000"/>
            <a:headEnd/>
            <a:tailEnd/>
          </a:ln>
        </p:spPr>
        <p:txBody>
          <a:bodyPr wrap="none" lIns="63500" tIns="25400" rIns="63500" bIns="25400">
            <a:spAutoFit/>
          </a:bodyPr>
          <a:lstStyle/>
          <a:p>
            <a:pPr algn="ctr" eaLnBrk="0" hangingPunct="0">
              <a:lnSpc>
                <a:spcPct val="85000"/>
              </a:lnSpc>
            </a:pPr>
            <a:r>
              <a:rPr lang="en-US" sz="2800">
                <a:latin typeface="Arial" charset="0"/>
              </a:rPr>
              <a:t>V</a:t>
            </a:r>
          </a:p>
        </p:txBody>
      </p:sp>
      <p:sp>
        <p:nvSpPr>
          <p:cNvPr id="819225" name="Rectangle 42"/>
          <p:cNvSpPr>
            <a:spLocks noChangeArrowheads="1"/>
          </p:cNvSpPr>
          <p:nvPr/>
        </p:nvSpPr>
        <p:spPr bwMode="auto">
          <a:xfrm>
            <a:off x="3568700" y="2692400"/>
            <a:ext cx="838200" cy="434975"/>
          </a:xfrm>
          <a:prstGeom prst="rect">
            <a:avLst/>
          </a:prstGeom>
          <a:noFill/>
          <a:ln w="12700">
            <a:noFill/>
            <a:miter lim="800000"/>
            <a:headEnd/>
            <a:tailEnd/>
          </a:ln>
        </p:spPr>
        <p:txBody>
          <a:bodyPr wrap="none" lIns="63500" tIns="25400" rIns="63500" bIns="25400">
            <a:spAutoFit/>
          </a:bodyPr>
          <a:lstStyle/>
          <a:p>
            <a:pPr eaLnBrk="0" hangingPunct="0">
              <a:lnSpc>
                <a:spcPct val="90000"/>
              </a:lnSpc>
            </a:pPr>
            <a:r>
              <a:rPr lang="en-US" sz="2800">
                <a:latin typeface="Arial" charset="0"/>
              </a:rPr>
              <a:t>A.R.</a:t>
            </a:r>
          </a:p>
        </p:txBody>
      </p:sp>
      <p:sp>
        <p:nvSpPr>
          <p:cNvPr id="819226" name="Rectangle 43"/>
          <p:cNvSpPr>
            <a:spLocks noChangeArrowheads="1"/>
          </p:cNvSpPr>
          <p:nvPr/>
        </p:nvSpPr>
        <p:spPr bwMode="auto">
          <a:xfrm>
            <a:off x="4673600" y="2692400"/>
            <a:ext cx="1349375" cy="414338"/>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800">
                <a:solidFill>
                  <a:schemeClr val="bg2"/>
                </a:solidFill>
                <a:latin typeface="Arial" charset="0"/>
              </a:rPr>
              <a:t>P. P. N.</a:t>
            </a:r>
          </a:p>
        </p:txBody>
      </p:sp>
      <p:sp>
        <p:nvSpPr>
          <p:cNvPr id="819227" name="Line 44"/>
          <p:cNvSpPr>
            <a:spLocks noChangeShapeType="1"/>
          </p:cNvSpPr>
          <p:nvPr/>
        </p:nvSpPr>
        <p:spPr bwMode="auto">
          <a:xfrm>
            <a:off x="3295650" y="2705100"/>
            <a:ext cx="0" cy="323850"/>
          </a:xfrm>
          <a:prstGeom prst="line">
            <a:avLst/>
          </a:prstGeom>
          <a:noFill/>
          <a:ln w="38100" cap="rnd">
            <a:solidFill>
              <a:schemeClr val="tx1"/>
            </a:solidFill>
            <a:prstDash val="sysDot"/>
            <a:round/>
            <a:headEnd/>
            <a:tailEnd/>
          </a:ln>
        </p:spPr>
        <p:txBody>
          <a:bodyPr wrap="none" anchor="ctr"/>
          <a:lstStyle/>
          <a:p>
            <a:endParaRPr lang="en-US"/>
          </a:p>
        </p:txBody>
      </p:sp>
      <p:sp>
        <p:nvSpPr>
          <p:cNvPr id="819228" name="Line 45"/>
          <p:cNvSpPr>
            <a:spLocks noChangeShapeType="1"/>
          </p:cNvSpPr>
          <p:nvPr/>
        </p:nvSpPr>
        <p:spPr bwMode="auto">
          <a:xfrm>
            <a:off x="2609850" y="2686050"/>
            <a:ext cx="3695700" cy="0"/>
          </a:xfrm>
          <a:prstGeom prst="line">
            <a:avLst/>
          </a:prstGeom>
          <a:noFill/>
          <a:ln w="28575">
            <a:solidFill>
              <a:schemeClr val="tx1"/>
            </a:solidFill>
            <a:round/>
            <a:headEnd/>
            <a:tailEnd/>
          </a:ln>
        </p:spPr>
        <p:txBody>
          <a:bodyPr wrap="none" anchor="ctr"/>
          <a:lstStyle/>
          <a:p>
            <a:endParaRPr lang="en-US"/>
          </a:p>
        </p:txBody>
      </p:sp>
      <p:sp>
        <p:nvSpPr>
          <p:cNvPr id="819229" name="Text Box 46"/>
          <p:cNvSpPr txBox="1">
            <a:spLocks noChangeArrowheads="1"/>
          </p:cNvSpPr>
          <p:nvPr/>
        </p:nvSpPr>
        <p:spPr bwMode="auto">
          <a:xfrm>
            <a:off x="3756025" y="4854575"/>
            <a:ext cx="522288" cy="579438"/>
          </a:xfrm>
          <a:prstGeom prst="rect">
            <a:avLst/>
          </a:prstGeom>
          <a:noFill/>
          <a:ln w="12700">
            <a:noFill/>
            <a:miter lim="800000"/>
            <a:headEnd/>
            <a:tailEnd/>
          </a:ln>
        </p:spPr>
        <p:txBody>
          <a:bodyPr wrap="none">
            <a:spAutoFit/>
          </a:bodyPr>
          <a:lstStyle/>
          <a:p>
            <a:pPr eaLnBrk="0" hangingPunct="0"/>
            <a:r>
              <a:rPr lang="en-US" sz="3200">
                <a:latin typeface="Helvetica" pitchFamily="34" charset="0"/>
              </a:rPr>
              <a:t>...</a:t>
            </a:r>
            <a:endParaRPr lang="en-US" sz="2000" b="0">
              <a:solidFill>
                <a:schemeClr val="accent1"/>
              </a:solidFill>
              <a:latin typeface="Helvetica" pitchFamily="34" charset="0"/>
            </a:endParaRPr>
          </a:p>
        </p:txBody>
      </p:sp>
      <p:sp>
        <p:nvSpPr>
          <p:cNvPr id="819230" name="Text Box 47"/>
          <p:cNvSpPr txBox="1">
            <a:spLocks noChangeArrowheads="1"/>
          </p:cNvSpPr>
          <p:nvPr/>
        </p:nvSpPr>
        <p:spPr bwMode="auto">
          <a:xfrm>
            <a:off x="3756025" y="2130425"/>
            <a:ext cx="522288" cy="579438"/>
          </a:xfrm>
          <a:prstGeom prst="rect">
            <a:avLst/>
          </a:prstGeom>
          <a:noFill/>
          <a:ln w="12700">
            <a:noFill/>
            <a:miter lim="800000"/>
            <a:headEnd/>
            <a:tailEnd/>
          </a:ln>
        </p:spPr>
        <p:txBody>
          <a:bodyPr wrap="none">
            <a:spAutoFit/>
          </a:bodyPr>
          <a:lstStyle/>
          <a:p>
            <a:pPr eaLnBrk="0" hangingPunct="0"/>
            <a:r>
              <a:rPr lang="en-US" sz="3200">
                <a:latin typeface="Helvetica" pitchFamily="34" charset="0"/>
              </a:rPr>
              <a:t>...</a:t>
            </a:r>
            <a:endParaRPr lang="en-US" sz="2000" b="0">
              <a:solidFill>
                <a:schemeClr val="accent1"/>
              </a:solidFill>
              <a:latin typeface="Helvetica" pitchFamily="34" charset="0"/>
            </a:endParaRPr>
          </a:p>
        </p:txBody>
      </p:sp>
      <p:sp>
        <p:nvSpPr>
          <p:cNvPr id="819231" name="Line 48"/>
          <p:cNvSpPr>
            <a:spLocks noChangeShapeType="1"/>
          </p:cNvSpPr>
          <p:nvPr/>
        </p:nvSpPr>
        <p:spPr bwMode="auto">
          <a:xfrm>
            <a:off x="4667250" y="3028950"/>
            <a:ext cx="0" cy="1276350"/>
          </a:xfrm>
          <a:prstGeom prst="line">
            <a:avLst/>
          </a:prstGeom>
          <a:noFill/>
          <a:ln w="38100" cap="rnd">
            <a:solidFill>
              <a:schemeClr val="tx1"/>
            </a:solidFill>
            <a:prstDash val="sysDot"/>
            <a:round/>
            <a:headEnd/>
            <a:tailEnd/>
          </a:ln>
        </p:spPr>
        <p:txBody>
          <a:bodyPr wrap="none" anchor="ctr"/>
          <a:lstStyle/>
          <a:p>
            <a:endParaRPr lang="en-US"/>
          </a:p>
        </p:txBody>
      </p:sp>
      <p:sp>
        <p:nvSpPr>
          <p:cNvPr id="819232" name="Line 49"/>
          <p:cNvSpPr>
            <a:spLocks noChangeShapeType="1"/>
          </p:cNvSpPr>
          <p:nvPr/>
        </p:nvSpPr>
        <p:spPr bwMode="auto">
          <a:xfrm>
            <a:off x="4267200" y="1371600"/>
            <a:ext cx="3429000" cy="0"/>
          </a:xfrm>
          <a:prstGeom prst="line">
            <a:avLst/>
          </a:prstGeom>
          <a:noFill/>
          <a:ln w="25400" cap="rnd">
            <a:solidFill>
              <a:schemeClr val="tx2"/>
            </a:solidFill>
            <a:round/>
            <a:headEnd/>
            <a:tailEnd/>
          </a:ln>
        </p:spPr>
        <p:txBody>
          <a:bodyPr wrap="none" anchor="ctr"/>
          <a:lstStyle/>
          <a:p>
            <a:endParaRPr lang="en-US"/>
          </a:p>
        </p:txBody>
      </p:sp>
      <p:sp>
        <p:nvSpPr>
          <p:cNvPr id="819233" name="Line 50"/>
          <p:cNvSpPr>
            <a:spLocks noChangeShapeType="1"/>
          </p:cNvSpPr>
          <p:nvPr/>
        </p:nvSpPr>
        <p:spPr bwMode="auto">
          <a:xfrm>
            <a:off x="7696200" y="1371600"/>
            <a:ext cx="0" cy="1676400"/>
          </a:xfrm>
          <a:prstGeom prst="line">
            <a:avLst/>
          </a:prstGeom>
          <a:noFill/>
          <a:ln w="25400" cap="rnd">
            <a:solidFill>
              <a:schemeClr val="tx2"/>
            </a:solidFill>
            <a:round/>
            <a:headEnd/>
            <a:tailEnd type="triangle" w="med" len="med"/>
          </a:ln>
        </p:spPr>
        <p:txBody>
          <a:bodyPr wrap="none" anchor="ctr"/>
          <a:lstStyle/>
          <a:p>
            <a:endParaRPr lang="en-US"/>
          </a:p>
        </p:txBody>
      </p:sp>
      <p:sp>
        <p:nvSpPr>
          <p:cNvPr id="819234" name="Oval 51"/>
          <p:cNvSpPr>
            <a:spLocks noChangeArrowheads="1"/>
          </p:cNvSpPr>
          <p:nvPr/>
        </p:nvSpPr>
        <p:spPr bwMode="auto">
          <a:xfrm>
            <a:off x="6875463" y="5995988"/>
            <a:ext cx="1866900" cy="415925"/>
          </a:xfrm>
          <a:prstGeom prst="ellipse">
            <a:avLst/>
          </a:prstGeom>
          <a:solidFill>
            <a:schemeClr val="accent1"/>
          </a:solidFill>
          <a:ln w="25400" cap="rnd">
            <a:solidFill>
              <a:schemeClr val="folHlink"/>
            </a:solidFill>
            <a:round/>
            <a:headEnd/>
            <a:tailEnd/>
          </a:ln>
        </p:spPr>
        <p:txBody>
          <a:bodyPr wrap="none" anchor="ctr"/>
          <a:lstStyle/>
          <a:p>
            <a:pPr algn="ctr" eaLnBrk="0" hangingPunct="0"/>
            <a:endParaRPr lang="en-US"/>
          </a:p>
        </p:txBody>
      </p:sp>
      <p:sp>
        <p:nvSpPr>
          <p:cNvPr id="819235" name="Line 52"/>
          <p:cNvSpPr>
            <a:spLocks noChangeShapeType="1"/>
          </p:cNvSpPr>
          <p:nvPr/>
        </p:nvSpPr>
        <p:spPr bwMode="auto">
          <a:xfrm>
            <a:off x="5507038" y="4957763"/>
            <a:ext cx="1111250" cy="0"/>
          </a:xfrm>
          <a:prstGeom prst="line">
            <a:avLst/>
          </a:prstGeom>
          <a:noFill/>
          <a:ln w="25400" cap="rnd">
            <a:solidFill>
              <a:schemeClr val="accent1"/>
            </a:solidFill>
            <a:round/>
            <a:headEnd/>
            <a:tailEnd/>
          </a:ln>
        </p:spPr>
        <p:txBody>
          <a:bodyPr wrap="none" anchor="ctr"/>
          <a:lstStyle/>
          <a:p>
            <a:endParaRPr lang="en-US"/>
          </a:p>
        </p:txBody>
      </p:sp>
      <p:sp>
        <p:nvSpPr>
          <p:cNvPr id="819236" name="Line 53"/>
          <p:cNvSpPr>
            <a:spLocks noChangeShapeType="1"/>
          </p:cNvSpPr>
          <p:nvPr/>
        </p:nvSpPr>
        <p:spPr bwMode="auto">
          <a:xfrm>
            <a:off x="6618288" y="4957763"/>
            <a:ext cx="0" cy="1085850"/>
          </a:xfrm>
          <a:prstGeom prst="line">
            <a:avLst/>
          </a:prstGeom>
          <a:noFill/>
          <a:ln w="25400" cap="rnd">
            <a:solidFill>
              <a:schemeClr val="accent1"/>
            </a:solidFill>
            <a:round/>
            <a:headEnd/>
            <a:tailEnd/>
          </a:ln>
        </p:spPr>
        <p:txBody>
          <a:bodyPr wrap="none" anchor="ctr"/>
          <a:lstStyle/>
          <a:p>
            <a:endParaRPr lang="en-US"/>
          </a:p>
        </p:txBody>
      </p:sp>
      <p:sp>
        <p:nvSpPr>
          <p:cNvPr id="819237" name="Line 54"/>
          <p:cNvSpPr>
            <a:spLocks noChangeShapeType="1"/>
          </p:cNvSpPr>
          <p:nvPr/>
        </p:nvSpPr>
        <p:spPr bwMode="auto">
          <a:xfrm flipV="1">
            <a:off x="6630988" y="6019800"/>
            <a:ext cx="219075" cy="23813"/>
          </a:xfrm>
          <a:prstGeom prst="line">
            <a:avLst/>
          </a:prstGeom>
          <a:noFill/>
          <a:ln w="25400" cap="rnd">
            <a:solidFill>
              <a:schemeClr val="accent1"/>
            </a:solidFill>
            <a:round/>
            <a:headEnd/>
            <a:tailEnd type="triangle" w="med" len="med"/>
          </a:ln>
        </p:spPr>
        <p:txBody>
          <a:bodyPr wrap="none" anchor="ctr"/>
          <a:lstStyle/>
          <a:p>
            <a:endParaRPr lang="en-US"/>
          </a:p>
        </p:txBody>
      </p:sp>
      <p:sp>
        <p:nvSpPr>
          <p:cNvPr id="819238" name="Text Box 55"/>
          <p:cNvSpPr txBox="1">
            <a:spLocks noChangeArrowheads="1"/>
          </p:cNvSpPr>
          <p:nvPr/>
        </p:nvSpPr>
        <p:spPr bwMode="auto">
          <a:xfrm>
            <a:off x="6831013" y="6359525"/>
            <a:ext cx="636587" cy="396875"/>
          </a:xfrm>
          <a:prstGeom prst="rect">
            <a:avLst/>
          </a:prstGeom>
          <a:noFill/>
          <a:ln w="25400" cap="rnd">
            <a:noFill/>
            <a:miter lim="800000"/>
            <a:headEnd/>
            <a:tailEnd/>
          </a:ln>
        </p:spPr>
        <p:txBody>
          <a:bodyPr wrap="none">
            <a:spAutoFit/>
          </a:bodyPr>
          <a:lstStyle/>
          <a:p>
            <a:pPr algn="r" eaLnBrk="0" hangingPunct="0"/>
            <a:r>
              <a:rPr lang="en-US" sz="2000" b="0">
                <a:solidFill>
                  <a:schemeClr val="accent1"/>
                </a:solidFill>
                <a:latin typeface="Helvetica" pitchFamily="34" charset="0"/>
              </a:rPr>
              <a:t>disk</a:t>
            </a:r>
          </a:p>
        </p:txBody>
      </p:sp>
      <p:sp>
        <p:nvSpPr>
          <p:cNvPr id="819239" name="Oval 56"/>
          <p:cNvSpPr>
            <a:spLocks noChangeArrowheads="1"/>
          </p:cNvSpPr>
          <p:nvPr/>
        </p:nvSpPr>
        <p:spPr bwMode="auto">
          <a:xfrm>
            <a:off x="6873875" y="5738813"/>
            <a:ext cx="1866900" cy="438150"/>
          </a:xfrm>
          <a:prstGeom prst="ellipse">
            <a:avLst/>
          </a:prstGeom>
          <a:solidFill>
            <a:schemeClr val="accent1"/>
          </a:solidFill>
          <a:ln w="25400" cap="rnd">
            <a:solidFill>
              <a:schemeClr val="folHlink"/>
            </a:solidFill>
            <a:round/>
            <a:headEnd/>
            <a:tailEnd/>
          </a:ln>
        </p:spPr>
        <p:txBody>
          <a:bodyPr wrap="none" anchor="ctr"/>
          <a:lstStyle/>
          <a:p>
            <a:pPr algn="ctr" eaLnBrk="0" hangingPunct="0"/>
            <a:endParaRPr lang="en-US"/>
          </a:p>
        </p:txBody>
      </p:sp>
      <p:sp>
        <p:nvSpPr>
          <p:cNvPr id="819240" name="Line 57"/>
          <p:cNvSpPr>
            <a:spLocks noChangeShapeType="1"/>
          </p:cNvSpPr>
          <p:nvPr/>
        </p:nvSpPr>
        <p:spPr bwMode="auto">
          <a:xfrm flipH="1">
            <a:off x="7789863" y="5813425"/>
            <a:ext cx="0" cy="106363"/>
          </a:xfrm>
          <a:prstGeom prst="line">
            <a:avLst/>
          </a:prstGeom>
          <a:noFill/>
          <a:ln w="76200" cap="rnd">
            <a:solidFill>
              <a:schemeClr val="folHlink"/>
            </a:solidFill>
            <a:round/>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2024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2024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2023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33" grpId="0" build="p" autoUpdateAnimBg="0"/>
      <p:bldP spid="820241"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8" name="Rectangle 2"/>
          <p:cNvSpPr>
            <a:spLocks noChangeArrowheads="1"/>
          </p:cNvSpPr>
          <p:nvPr/>
        </p:nvSpPr>
        <p:spPr bwMode="auto">
          <a:xfrm>
            <a:off x="0" y="6159500"/>
            <a:ext cx="9144000" cy="639763"/>
          </a:xfrm>
          <a:prstGeom prst="rect">
            <a:avLst/>
          </a:prstGeom>
          <a:noFill/>
          <a:ln w="9525">
            <a:noFill/>
            <a:miter lim="800000"/>
            <a:headEnd/>
            <a:tailEnd/>
          </a:ln>
        </p:spPr>
        <p:txBody>
          <a:bodyPr>
            <a:spAutoFit/>
          </a:bodyPr>
          <a:lstStyle/>
          <a:p>
            <a:pPr algn="just"/>
            <a:r>
              <a:rPr lang="en-US" sz="1200" b="0">
                <a:solidFill>
                  <a:srgbClr val="000000"/>
                </a:solidFill>
                <a:latin typeface="Times New Roman" pitchFamily="18" charset="0"/>
                <a:cs typeface="Times New Roman" pitchFamily="18" charset="0"/>
              </a:rPr>
              <a:t> </a:t>
            </a:r>
          </a:p>
          <a:p>
            <a:pPr eaLnBrk="0" hangingPunct="0"/>
            <a:endParaRPr lang="en-US" sz="2400" b="0">
              <a:latin typeface="Times New Roman" pitchFamily="18" charset="0"/>
            </a:endParaRPr>
          </a:p>
        </p:txBody>
      </p:sp>
      <p:sp>
        <p:nvSpPr>
          <p:cNvPr id="822279" name="Rectangle 3"/>
          <p:cNvSpPr>
            <a:spLocks noGrp="1" noChangeArrowheads="1"/>
          </p:cNvSpPr>
          <p:nvPr>
            <p:ph type="title"/>
          </p:nvPr>
        </p:nvSpPr>
        <p:spPr>
          <a:xfrm>
            <a:off x="381000" y="152400"/>
            <a:ext cx="8316913" cy="422275"/>
          </a:xfrm>
        </p:spPr>
        <p:txBody>
          <a:bodyPr/>
          <a:lstStyle/>
          <a:p>
            <a:r>
              <a:rPr lang="en-US" sz="3200" dirty="0">
                <a:solidFill>
                  <a:srgbClr val="2D6CC0"/>
                </a:solidFill>
              </a:rPr>
              <a:t>Page Tables and Address Translation</a:t>
            </a:r>
          </a:p>
        </p:txBody>
      </p:sp>
      <p:sp>
        <p:nvSpPr>
          <p:cNvPr id="822280" name="Text Box 4"/>
          <p:cNvSpPr txBox="1">
            <a:spLocks noChangeArrowheads="1"/>
          </p:cNvSpPr>
          <p:nvPr/>
        </p:nvSpPr>
        <p:spPr bwMode="auto">
          <a:xfrm>
            <a:off x="1066800" y="5410200"/>
            <a:ext cx="6934200" cy="707886"/>
          </a:xfrm>
          <a:prstGeom prst="rect">
            <a:avLst/>
          </a:prstGeom>
          <a:solidFill>
            <a:srgbClr val="CCFF99"/>
          </a:solidFill>
          <a:ln w="9525">
            <a:noFill/>
            <a:miter lim="800000"/>
            <a:headEnd/>
            <a:tailEnd/>
          </a:ln>
        </p:spPr>
        <p:txBody>
          <a:bodyPr>
            <a:spAutoFit/>
          </a:bodyPr>
          <a:lstStyle/>
          <a:p>
            <a:r>
              <a:rPr lang="en-US" sz="2000" b="0" dirty="0">
                <a:solidFill>
                  <a:srgbClr val="000000"/>
                </a:solidFill>
                <a:latin typeface="Arial" charset="0"/>
                <a:cs typeface="Times New Roman" pitchFamily="18" charset="0"/>
              </a:rPr>
              <a:t>The page table register indicates where the page for a particular process is located.</a:t>
            </a:r>
            <a:r>
              <a:rPr lang="en-US" sz="2000" b="0" dirty="0">
                <a:solidFill>
                  <a:schemeClr val="accent2"/>
                </a:solidFill>
                <a:latin typeface="Arial" charset="0"/>
              </a:rPr>
              <a:t> </a:t>
            </a:r>
          </a:p>
        </p:txBody>
      </p:sp>
      <p:graphicFrame>
        <p:nvGraphicFramePr>
          <p:cNvPr id="822277" name="Object 5"/>
          <p:cNvGraphicFramePr>
            <a:graphicFrameLocks noChangeAspect="1"/>
          </p:cNvGraphicFramePr>
          <p:nvPr/>
        </p:nvGraphicFramePr>
        <p:xfrm>
          <a:off x="990600" y="1066800"/>
          <a:ext cx="6934200" cy="4235450"/>
        </p:xfrm>
        <a:graphic>
          <a:graphicData uri="http://schemas.openxmlformats.org/presentationml/2006/ole">
            <mc:AlternateContent xmlns:mc="http://schemas.openxmlformats.org/markup-compatibility/2006">
              <mc:Choice xmlns:v="urn:schemas-microsoft-com:vml" Requires="v">
                <p:oleObj spid="_x0000_s873497" r:id="rId3" imgW="5067300" imgH="3095625" progId="">
                  <p:embed/>
                </p:oleObj>
              </mc:Choice>
              <mc:Fallback>
                <p:oleObj r:id="rId3" imgW="5067300" imgH="3095625"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066800"/>
                        <a:ext cx="6934200" cy="423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302" name="Rectangle 2"/>
          <p:cNvSpPr>
            <a:spLocks noChangeArrowheads="1"/>
          </p:cNvSpPr>
          <p:nvPr/>
        </p:nvSpPr>
        <p:spPr bwMode="auto">
          <a:xfrm>
            <a:off x="0" y="6159500"/>
            <a:ext cx="9144000" cy="639763"/>
          </a:xfrm>
          <a:prstGeom prst="rect">
            <a:avLst/>
          </a:prstGeom>
          <a:noFill/>
          <a:ln w="9525">
            <a:noFill/>
            <a:miter lim="800000"/>
            <a:headEnd/>
            <a:tailEnd/>
          </a:ln>
        </p:spPr>
        <p:txBody>
          <a:bodyPr>
            <a:spAutoFit/>
          </a:bodyPr>
          <a:lstStyle/>
          <a:p>
            <a:pPr algn="just"/>
            <a:r>
              <a:rPr lang="en-US" sz="1200" b="0">
                <a:solidFill>
                  <a:srgbClr val="000000"/>
                </a:solidFill>
                <a:latin typeface="Times New Roman" pitchFamily="18" charset="0"/>
                <a:cs typeface="Times New Roman" pitchFamily="18" charset="0"/>
              </a:rPr>
              <a:t> </a:t>
            </a:r>
          </a:p>
          <a:p>
            <a:pPr eaLnBrk="0" hangingPunct="0"/>
            <a:endParaRPr lang="en-US" sz="2400" b="0">
              <a:latin typeface="Times New Roman" pitchFamily="18" charset="0"/>
            </a:endParaRPr>
          </a:p>
        </p:txBody>
      </p:sp>
      <p:sp>
        <p:nvSpPr>
          <p:cNvPr id="823303" name="Rectangle 3"/>
          <p:cNvSpPr>
            <a:spLocks noGrp="1" noChangeArrowheads="1"/>
          </p:cNvSpPr>
          <p:nvPr>
            <p:ph type="title"/>
          </p:nvPr>
        </p:nvSpPr>
        <p:spPr>
          <a:xfrm>
            <a:off x="76200" y="325159"/>
            <a:ext cx="9067800" cy="474663"/>
          </a:xfrm>
        </p:spPr>
        <p:txBody>
          <a:bodyPr/>
          <a:lstStyle/>
          <a:p>
            <a:r>
              <a:rPr lang="en-US" sz="3200" dirty="0">
                <a:solidFill>
                  <a:srgbClr val="2D6CC0"/>
                </a:solidFill>
              </a:rPr>
              <a:t>Protection and Sharing in Virtual Memory</a:t>
            </a:r>
          </a:p>
        </p:txBody>
      </p:sp>
      <p:sp>
        <p:nvSpPr>
          <p:cNvPr id="823304" name="Text Box 4"/>
          <p:cNvSpPr txBox="1">
            <a:spLocks noChangeArrowheads="1"/>
          </p:cNvSpPr>
          <p:nvPr/>
        </p:nvSpPr>
        <p:spPr bwMode="auto">
          <a:xfrm>
            <a:off x="1219200" y="5410200"/>
            <a:ext cx="6934200" cy="701675"/>
          </a:xfrm>
          <a:prstGeom prst="rect">
            <a:avLst/>
          </a:prstGeom>
          <a:solidFill>
            <a:srgbClr val="CCFF99"/>
          </a:solidFill>
          <a:ln w="9525">
            <a:noFill/>
            <a:miter lim="800000"/>
            <a:headEnd/>
            <a:tailEnd/>
          </a:ln>
        </p:spPr>
        <p:txBody>
          <a:bodyPr>
            <a:spAutoFit/>
          </a:bodyPr>
          <a:lstStyle/>
          <a:p>
            <a:r>
              <a:rPr lang="en-US" sz="2000" b="0">
                <a:solidFill>
                  <a:srgbClr val="000000"/>
                </a:solidFill>
                <a:latin typeface="Arial" charset="0"/>
                <a:cs typeface="Times New Roman" pitchFamily="18" charset="0"/>
              </a:rPr>
              <a:t> Virtual memory as a facilitator of sharing and memory protection.</a:t>
            </a:r>
            <a:r>
              <a:rPr lang="en-US" sz="2000" b="0">
                <a:solidFill>
                  <a:schemeClr val="accent2"/>
                </a:solidFill>
                <a:latin typeface="Arial" charset="0"/>
              </a:rPr>
              <a:t> </a:t>
            </a:r>
          </a:p>
        </p:txBody>
      </p:sp>
      <p:graphicFrame>
        <p:nvGraphicFramePr>
          <p:cNvPr id="823301" name="Object 5"/>
          <p:cNvGraphicFramePr>
            <a:graphicFrameLocks noChangeAspect="1"/>
          </p:cNvGraphicFramePr>
          <p:nvPr/>
        </p:nvGraphicFramePr>
        <p:xfrm>
          <a:off x="762000" y="990600"/>
          <a:ext cx="7543800" cy="4349750"/>
        </p:xfrm>
        <a:graphic>
          <a:graphicData uri="http://schemas.openxmlformats.org/presentationml/2006/ole">
            <mc:AlternateContent xmlns:mc="http://schemas.openxmlformats.org/markup-compatibility/2006">
              <mc:Choice xmlns:v="urn:schemas-microsoft-com:vml" Requires="v">
                <p:oleObj spid="_x0000_s909337" r:id="rId3" imgW="4838700" imgH="2790825" progId="">
                  <p:embed/>
                </p:oleObj>
              </mc:Choice>
              <mc:Fallback>
                <p:oleObj r:id="rId3" imgW="4838700" imgH="2790825" progId="">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990600"/>
                        <a:ext cx="7543800" cy="4349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4321" name="Rectangle 2"/>
          <p:cNvSpPr>
            <a:spLocks noGrp="1" noChangeArrowheads="1"/>
          </p:cNvSpPr>
          <p:nvPr>
            <p:ph type="title"/>
          </p:nvPr>
        </p:nvSpPr>
        <p:spPr>
          <a:xfrm>
            <a:off x="762000" y="152400"/>
            <a:ext cx="6705600" cy="474663"/>
          </a:xfrm>
        </p:spPr>
        <p:txBody>
          <a:bodyPr/>
          <a:lstStyle/>
          <a:p>
            <a:r>
              <a:rPr lang="en-US" dirty="0">
                <a:solidFill>
                  <a:srgbClr val="2D6CC0"/>
                </a:solidFill>
              </a:rPr>
              <a:t>Optimizing for Space</a:t>
            </a:r>
          </a:p>
        </p:txBody>
      </p:sp>
      <p:sp>
        <p:nvSpPr>
          <p:cNvPr id="824323" name="Rectangle 3"/>
          <p:cNvSpPr>
            <a:spLocks noGrp="1" noChangeArrowheads="1"/>
          </p:cNvSpPr>
          <p:nvPr>
            <p:ph type="body" idx="1"/>
          </p:nvPr>
        </p:nvSpPr>
        <p:spPr>
          <a:xfrm>
            <a:off x="457200" y="1295400"/>
            <a:ext cx="8153400" cy="4090988"/>
          </a:xfrm>
        </p:spPr>
        <p:txBody>
          <a:bodyPr/>
          <a:lstStyle/>
          <a:p>
            <a:r>
              <a:rPr lang="en-US" u="sng" dirty="0">
                <a:solidFill>
                  <a:srgbClr val="FF0000"/>
                </a:solidFill>
              </a:rPr>
              <a:t>Page Table too big!</a:t>
            </a:r>
            <a:endParaRPr lang="en-US" dirty="0"/>
          </a:p>
          <a:p>
            <a:pPr lvl="1"/>
            <a:r>
              <a:rPr lang="en-US" dirty="0"/>
              <a:t>4GB Virtual Address Space ÷ 4 KB page</a:t>
            </a:r>
            <a:br>
              <a:rPr lang="en-US" dirty="0"/>
            </a:br>
            <a:r>
              <a:rPr lang="en-US" dirty="0"/>
              <a:t> </a:t>
            </a:r>
            <a:r>
              <a:rPr lang="en-US" b="0" dirty="0">
                <a:latin typeface="Symbol" pitchFamily="18" charset="2"/>
              </a:rPr>
              <a:t></a:t>
            </a:r>
            <a:r>
              <a:rPr lang="en-US" dirty="0"/>
              <a:t> 2</a:t>
            </a:r>
            <a:r>
              <a:rPr lang="en-US" baseline="30000" dirty="0"/>
              <a:t>20</a:t>
            </a:r>
            <a:r>
              <a:rPr lang="en-US" dirty="0"/>
              <a:t> (~ 1 million) Page Table Entries</a:t>
            </a:r>
            <a:br>
              <a:rPr lang="en-US" dirty="0"/>
            </a:br>
            <a:r>
              <a:rPr lang="en-US" dirty="0"/>
              <a:t> Assuming 4 Bytes per entry </a:t>
            </a:r>
            <a:r>
              <a:rPr lang="en-US" b="0" dirty="0">
                <a:latin typeface="Symbol" pitchFamily="18" charset="2"/>
              </a:rPr>
              <a:t></a:t>
            </a:r>
            <a:r>
              <a:rPr lang="en-US" dirty="0"/>
              <a:t> 4 MB just for Page Table of single process!</a:t>
            </a:r>
          </a:p>
          <a:p>
            <a:pPr lvl="1"/>
            <a:r>
              <a:rPr lang="en-US" dirty="0"/>
              <a:t>With 100 processes, memory required is 400 MB</a:t>
            </a:r>
          </a:p>
          <a:p>
            <a:r>
              <a:rPr lang="en-US" dirty="0"/>
              <a:t>Variety of solutions to tradeoff Page Table size for slower performance when PT is accessed</a:t>
            </a:r>
          </a:p>
          <a:p>
            <a:r>
              <a:rPr lang="en-US" dirty="0">
                <a:solidFill>
                  <a:srgbClr val="FF0000"/>
                </a:solidFill>
              </a:rPr>
              <a:t>Virtual Memory too slow!</a:t>
            </a:r>
          </a:p>
          <a:p>
            <a:pPr>
              <a:buNone/>
            </a:pPr>
            <a:r>
              <a:rPr lang="en-US" dirty="0"/>
              <a:t>   - </a:t>
            </a:r>
            <a:r>
              <a:rPr lang="en-US" sz="2000" dirty="0"/>
              <a:t>Virtual Memory requires </a:t>
            </a:r>
            <a:r>
              <a:rPr lang="en-US" sz="2000" u="sng" dirty="0"/>
              <a:t>two</a:t>
            </a:r>
            <a:r>
              <a:rPr lang="en-US" sz="2000" dirty="0"/>
              <a:t> memory accesses! One to access page table to get the memory address and another to get the real data</a:t>
            </a:r>
          </a:p>
          <a:p>
            <a:pPr>
              <a:buFontTx/>
              <a:buNone/>
            </a:pPr>
            <a:r>
              <a:rPr lang="en-US" sz="20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432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2432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243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2432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2432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2432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243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23"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5" name="Rectangle 2"/>
          <p:cNvSpPr>
            <a:spLocks noGrp="1" noChangeArrowheads="1"/>
          </p:cNvSpPr>
          <p:nvPr>
            <p:ph type="title"/>
          </p:nvPr>
        </p:nvSpPr>
        <p:spPr>
          <a:xfrm>
            <a:off x="990600" y="76200"/>
            <a:ext cx="7162800" cy="838200"/>
          </a:xfrm>
        </p:spPr>
        <p:txBody>
          <a:bodyPr/>
          <a:lstStyle/>
          <a:p>
            <a:r>
              <a:rPr lang="en-US" dirty="0">
                <a:solidFill>
                  <a:srgbClr val="2D6CC0"/>
                </a:solidFill>
              </a:rPr>
              <a:t>Hierarchical Page Tables</a:t>
            </a:r>
          </a:p>
        </p:txBody>
      </p:sp>
      <p:sp>
        <p:nvSpPr>
          <p:cNvPr id="825346" name="Rectangle 3"/>
          <p:cNvSpPr>
            <a:spLocks noGrp="1" noChangeArrowheads="1"/>
          </p:cNvSpPr>
          <p:nvPr>
            <p:ph type="body" idx="1"/>
          </p:nvPr>
        </p:nvSpPr>
        <p:spPr>
          <a:xfrm>
            <a:off x="990600" y="990600"/>
            <a:ext cx="7162800" cy="5105400"/>
          </a:xfrm>
        </p:spPr>
        <p:txBody>
          <a:bodyPr/>
          <a:lstStyle/>
          <a:p>
            <a:r>
              <a:rPr lang="en-US" dirty="0"/>
              <a:t>To reduce the size of the page table</a:t>
            </a:r>
          </a:p>
          <a:p>
            <a:pPr lvl="1"/>
            <a:r>
              <a:rPr lang="en-US" dirty="0"/>
              <a:t>1-level page table is too expensive for large virtual address Space</a:t>
            </a:r>
          </a:p>
          <a:p>
            <a:r>
              <a:rPr lang="en-US" dirty="0"/>
              <a:t>Solution</a:t>
            </a:r>
          </a:p>
          <a:p>
            <a:pPr>
              <a:buFontTx/>
              <a:buNone/>
            </a:pPr>
            <a:r>
              <a:rPr lang="en-US" sz="1800" dirty="0"/>
              <a:t>     Use a limit register to restrict page table size and let it grow with more pages. </a:t>
            </a:r>
          </a:p>
          <a:p>
            <a:pPr>
              <a:buFontTx/>
              <a:buNone/>
            </a:pPr>
            <a:r>
              <a:rPr lang="en-US" sz="1800" dirty="0"/>
              <a:t>   Ex: Multilevel page table, </a:t>
            </a:r>
          </a:p>
          <a:p>
            <a:pPr>
              <a:buFontTx/>
              <a:buNone/>
            </a:pPr>
            <a:r>
              <a:rPr lang="en-US" sz="1800" dirty="0"/>
              <a:t>        Paging page tables, etc.</a:t>
            </a:r>
          </a:p>
          <a:p>
            <a:pPr lvl="1"/>
            <a:r>
              <a:rPr lang="en-US" dirty="0"/>
              <a:t>To create small page tables for the top (heap) and bottom (stack) part of virtual memory</a:t>
            </a:r>
          </a:p>
          <a:p>
            <a:pPr lvl="1"/>
            <a:r>
              <a:rPr lang="en-US" dirty="0"/>
              <a:t>The virtual address is now split into multiple chunks to index a page table “tree”</a:t>
            </a:r>
          </a:p>
          <a:p>
            <a:r>
              <a:rPr lang="en-US" dirty="0"/>
              <a:t>Example</a:t>
            </a:r>
          </a:p>
          <a:p>
            <a:pPr lvl="1"/>
            <a:r>
              <a:rPr lang="en-US" dirty="0"/>
              <a:t>X86 paging</a:t>
            </a:r>
          </a:p>
          <a:p>
            <a:pPr lvl="1"/>
            <a:r>
              <a:rPr lang="en-US" dirty="0"/>
              <a:t>AMD </a:t>
            </a:r>
            <a:r>
              <a:rPr lang="en-US" dirty="0" err="1"/>
              <a:t>Opteron</a:t>
            </a:r>
            <a:r>
              <a:rPr lang="en-US" dirty="0"/>
              <a:t>: Text book Append. B</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69" name="Rectangle 2"/>
          <p:cNvSpPr>
            <a:spLocks noGrp="1" noChangeArrowheads="1"/>
          </p:cNvSpPr>
          <p:nvPr>
            <p:ph type="title"/>
          </p:nvPr>
        </p:nvSpPr>
        <p:spPr>
          <a:xfrm>
            <a:off x="990600" y="0"/>
            <a:ext cx="7162800" cy="1143000"/>
          </a:xfrm>
        </p:spPr>
        <p:txBody>
          <a:bodyPr/>
          <a:lstStyle/>
          <a:p>
            <a:r>
              <a:rPr lang="en-US" dirty="0">
                <a:solidFill>
                  <a:srgbClr val="2D6CC0"/>
                </a:solidFill>
              </a:rPr>
              <a:t>x86 hierarchical paging</a:t>
            </a:r>
          </a:p>
        </p:txBody>
      </p:sp>
      <p:pic>
        <p:nvPicPr>
          <p:cNvPr id="826371" name="Picture 4"/>
          <p:cNvPicPr>
            <a:picLocks noChangeAspect="1" noChangeArrowheads="1"/>
          </p:cNvPicPr>
          <p:nvPr/>
        </p:nvPicPr>
        <p:blipFill>
          <a:blip r:embed="rId2" cstate="print"/>
          <a:srcRect/>
          <a:stretch>
            <a:fillRect/>
          </a:stretch>
        </p:blipFill>
        <p:spPr bwMode="auto">
          <a:xfrm>
            <a:off x="1295400" y="990600"/>
            <a:ext cx="5924550" cy="4029075"/>
          </a:xfrm>
          <a:prstGeom prst="rect">
            <a:avLst/>
          </a:prstGeom>
          <a:noFill/>
          <a:ln w="9525">
            <a:noFill/>
            <a:miter lim="800000"/>
            <a:headEnd/>
            <a:tailEnd/>
          </a:ln>
        </p:spPr>
      </p:pic>
      <p:sp>
        <p:nvSpPr>
          <p:cNvPr id="4" name="Rectangle 3"/>
          <p:cNvSpPr/>
          <p:nvPr/>
        </p:nvSpPr>
        <p:spPr>
          <a:xfrm>
            <a:off x="304800" y="5181600"/>
            <a:ext cx="8458200" cy="307777"/>
          </a:xfrm>
          <a:prstGeom prst="rect">
            <a:avLst/>
          </a:prstGeom>
        </p:spPr>
        <p:txBody>
          <a:bodyPr wrap="square">
            <a:spAutoFit/>
          </a:bodyPr>
          <a:lstStyle/>
          <a:p>
            <a:r>
              <a:rPr lang="en-US" sz="1400" dirty="0">
                <a:solidFill>
                  <a:srgbClr val="FF0000"/>
                </a:solidFill>
              </a:rPr>
              <a:t>Control Registers </a:t>
            </a:r>
            <a:r>
              <a:rPr lang="en-US" sz="1400" b="1" dirty="0">
                <a:solidFill>
                  <a:srgbClr val="FF0000"/>
                </a:solidFill>
              </a:rPr>
              <a:t>CR0 to CR 4 </a:t>
            </a:r>
            <a:r>
              <a:rPr lang="en-US" sz="1400" dirty="0">
                <a:solidFill>
                  <a:srgbClr val="FF0000"/>
                </a:solidFill>
              </a:rPr>
              <a:t>in X86 architecture. </a:t>
            </a:r>
            <a:r>
              <a:rPr lang="en-US" sz="1400" b="1" dirty="0">
                <a:solidFill>
                  <a:srgbClr val="FF0000"/>
                </a:solidFill>
              </a:rPr>
              <a:t>CR3</a:t>
            </a:r>
            <a:r>
              <a:rPr lang="en-US" sz="1400" dirty="0">
                <a:solidFill>
                  <a:srgbClr val="FF0000"/>
                </a:solidFill>
              </a:rPr>
              <a:t> points to the page table location for a process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appb-27-9780123838728"/>
          <p:cNvPicPr>
            <a:picLocks noChangeAspect="1" noChangeArrowheads="1"/>
          </p:cNvPicPr>
          <p:nvPr/>
        </p:nvPicPr>
        <p:blipFill>
          <a:blip r:embed="rId3" cstate="print"/>
          <a:srcRect/>
          <a:stretch>
            <a:fillRect/>
          </a:stretch>
        </p:blipFill>
        <p:spPr bwMode="auto">
          <a:xfrm>
            <a:off x="533400" y="304800"/>
            <a:ext cx="8051800" cy="4708525"/>
          </a:xfrm>
          <a:prstGeom prst="rect">
            <a:avLst/>
          </a:prstGeom>
          <a:noFill/>
          <a:ln w="9525">
            <a:noFill/>
            <a:miter lim="800000"/>
            <a:headEnd/>
            <a:tailEnd/>
          </a:ln>
          <a:effectLst/>
        </p:spPr>
      </p:pic>
      <p:sp>
        <p:nvSpPr>
          <p:cNvPr id="20485" name="Rectangle 5"/>
          <p:cNvSpPr>
            <a:spLocks noChangeArrowheads="1"/>
          </p:cNvSpPr>
          <p:nvPr/>
        </p:nvSpPr>
        <p:spPr bwMode="auto">
          <a:xfrm>
            <a:off x="381000" y="5101064"/>
            <a:ext cx="8245475" cy="830997"/>
          </a:xfrm>
          <a:prstGeom prst="rect">
            <a:avLst/>
          </a:prstGeom>
          <a:noFill/>
          <a:ln w="9525">
            <a:noFill/>
            <a:miter lim="800000"/>
            <a:headEnd/>
            <a:tailEnd/>
          </a:ln>
          <a:effectLst/>
        </p:spPr>
        <p:txBody>
          <a:bodyPr anchor="ctr">
            <a:spAutoFit/>
          </a:bodyPr>
          <a:lstStyle/>
          <a:p>
            <a:pPr algn="just"/>
            <a:r>
              <a:rPr lang="en-US" sz="1200" b="1" dirty="0">
                <a:latin typeface="Times New Roman" pitchFamily="18" charset="0"/>
              </a:rPr>
              <a:t>Figure B.27 The mapping of an Opteron virtual address of 48 bits.</a:t>
            </a:r>
            <a:r>
              <a:rPr lang="en-US" sz="1200" dirty="0">
                <a:latin typeface="Times New Roman" pitchFamily="18" charset="0"/>
              </a:rPr>
              <a:t> The </a:t>
            </a:r>
            <a:r>
              <a:rPr lang="en-US" sz="1200" dirty="0" err="1">
                <a:latin typeface="Times New Roman" pitchFamily="18" charset="0"/>
              </a:rPr>
              <a:t>Opteron</a:t>
            </a:r>
            <a:r>
              <a:rPr lang="en-US" sz="1200" dirty="0">
                <a:latin typeface="Times New Roman" pitchFamily="18" charset="0"/>
              </a:rPr>
              <a:t> virtual memory implementation with four page table levels supports an effective physical address size of 40 bits. Each page table has 512 entries, so each level field is 9 bits wide. The AMD64 architecture document allows the virtual address size to grow from the current 48 bits to 64 bits, and the physical address size to grow from the current 40 bits to 52 bits.</a:t>
            </a:r>
          </a:p>
        </p:txBody>
      </p:sp>
      <p:sp>
        <p:nvSpPr>
          <p:cNvPr id="6" name="TextBox 5"/>
          <p:cNvSpPr txBox="1"/>
          <p:nvPr/>
        </p:nvSpPr>
        <p:spPr>
          <a:xfrm>
            <a:off x="533400" y="3581400"/>
            <a:ext cx="3962400" cy="461665"/>
          </a:xfrm>
          <a:prstGeom prst="rect">
            <a:avLst/>
          </a:prstGeom>
          <a:noFill/>
        </p:spPr>
        <p:txBody>
          <a:bodyPr wrap="square" rtlCol="0">
            <a:spAutoFit/>
          </a:bodyPr>
          <a:lstStyle/>
          <a:p>
            <a:r>
              <a:rPr lang="en-US" sz="2400" b="1" dirty="0">
                <a:solidFill>
                  <a:srgbClr val="2D6CC0"/>
                </a:solidFill>
              </a:rPr>
              <a:t>AMD </a:t>
            </a:r>
            <a:r>
              <a:rPr lang="en-US" sz="2400" b="1" dirty="0" err="1">
                <a:solidFill>
                  <a:srgbClr val="2D6CC0"/>
                </a:solidFill>
              </a:rPr>
              <a:t>Opteron</a:t>
            </a:r>
            <a:r>
              <a:rPr lang="en-US" sz="2400" b="1" dirty="0">
                <a:solidFill>
                  <a:srgbClr val="2D6CC0"/>
                </a:solidFill>
              </a:rPr>
              <a:t> Paging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7393" name="Rectangle 2"/>
          <p:cNvSpPr>
            <a:spLocks noGrp="1" noChangeArrowheads="1"/>
          </p:cNvSpPr>
          <p:nvPr>
            <p:ph type="title"/>
          </p:nvPr>
        </p:nvSpPr>
        <p:spPr>
          <a:xfrm>
            <a:off x="762000" y="381000"/>
            <a:ext cx="6705600" cy="474663"/>
          </a:xfrm>
        </p:spPr>
        <p:txBody>
          <a:bodyPr/>
          <a:lstStyle/>
          <a:p>
            <a:r>
              <a:rPr lang="en-US" dirty="0">
                <a:solidFill>
                  <a:srgbClr val="2D6CC0"/>
                </a:solidFill>
              </a:rPr>
              <a:t>How Translate Fast?</a:t>
            </a:r>
          </a:p>
        </p:txBody>
      </p:sp>
      <p:sp>
        <p:nvSpPr>
          <p:cNvPr id="825347" name="Rectangle 3"/>
          <p:cNvSpPr>
            <a:spLocks noGrp="1" noChangeArrowheads="1"/>
          </p:cNvSpPr>
          <p:nvPr>
            <p:ph type="body" idx="1"/>
          </p:nvPr>
        </p:nvSpPr>
        <p:spPr>
          <a:xfrm>
            <a:off x="685800" y="1447800"/>
            <a:ext cx="7848600" cy="4191000"/>
          </a:xfrm>
        </p:spPr>
        <p:txBody>
          <a:bodyPr/>
          <a:lstStyle/>
          <a:p>
            <a:pPr marL="203200" indent="-203200">
              <a:lnSpc>
                <a:spcPct val="65000"/>
              </a:lnSpc>
            </a:pPr>
            <a:r>
              <a:rPr lang="en-US" sz="2000" dirty="0"/>
              <a:t>Problem: Virtual Memory requires </a:t>
            </a:r>
            <a:r>
              <a:rPr lang="en-US" sz="2000" u="sng" dirty="0"/>
              <a:t>two</a:t>
            </a:r>
            <a:r>
              <a:rPr lang="en-US" sz="2000" dirty="0"/>
              <a:t> memory accesses!</a:t>
            </a:r>
          </a:p>
          <a:p>
            <a:pPr marL="508000" lvl="1" indent="-190500">
              <a:lnSpc>
                <a:spcPct val="75000"/>
              </a:lnSpc>
            </a:pPr>
            <a:r>
              <a:rPr lang="en-US" sz="1600" dirty="0"/>
              <a:t>one to translate Virtual Address into Physical Address (page table lookup)</a:t>
            </a:r>
          </a:p>
          <a:p>
            <a:pPr marL="508000" lvl="1" indent="-190500">
              <a:lnSpc>
                <a:spcPct val="75000"/>
              </a:lnSpc>
            </a:pPr>
            <a:r>
              <a:rPr lang="en-US" sz="1600" dirty="0"/>
              <a:t>one to transfer the actual data (cache hit)</a:t>
            </a:r>
          </a:p>
          <a:p>
            <a:pPr marL="508000" lvl="1" indent="-190500">
              <a:lnSpc>
                <a:spcPct val="75000"/>
              </a:lnSpc>
            </a:pPr>
            <a:r>
              <a:rPr lang="en-US" sz="1600" dirty="0"/>
              <a:t>But Page Table is in physical memory! =&gt; </a:t>
            </a:r>
            <a:r>
              <a:rPr lang="en-US" sz="1600" dirty="0">
                <a:solidFill>
                  <a:schemeClr val="accent1"/>
                </a:solidFill>
              </a:rPr>
              <a:t>2 main memory accesses!</a:t>
            </a:r>
          </a:p>
          <a:p>
            <a:pPr marL="508000" lvl="1" indent="-190500">
              <a:lnSpc>
                <a:spcPct val="75000"/>
              </a:lnSpc>
              <a:buNone/>
            </a:pPr>
            <a:endParaRPr lang="en-US" sz="1600" dirty="0">
              <a:solidFill>
                <a:schemeClr val="accent1"/>
              </a:solidFill>
            </a:endParaRPr>
          </a:p>
          <a:p>
            <a:pPr marL="203200" indent="-203200">
              <a:lnSpc>
                <a:spcPct val="65000"/>
              </a:lnSpc>
            </a:pPr>
            <a:r>
              <a:rPr lang="en-US" sz="2000" dirty="0"/>
              <a:t>Observation: since there is locality in pages of data, must be locality in virtual addresses of those pages!</a:t>
            </a:r>
          </a:p>
          <a:p>
            <a:pPr marL="203200" indent="-203200">
              <a:lnSpc>
                <a:spcPct val="65000"/>
              </a:lnSpc>
              <a:buNone/>
            </a:pPr>
            <a:endParaRPr lang="en-US" sz="2000" dirty="0"/>
          </a:p>
          <a:p>
            <a:pPr marL="203200" indent="-203200">
              <a:lnSpc>
                <a:spcPct val="65000"/>
              </a:lnSpc>
            </a:pPr>
            <a:r>
              <a:rPr lang="en-US" sz="2000" dirty="0"/>
              <a:t>Why not create a cache of virtual to physical address translations to make translation fast? (smaller is faster)</a:t>
            </a:r>
          </a:p>
          <a:p>
            <a:pPr marL="203200" indent="-203200">
              <a:lnSpc>
                <a:spcPct val="65000"/>
              </a:lnSpc>
            </a:pPr>
            <a:endParaRPr lang="en-US" sz="2000" dirty="0"/>
          </a:p>
          <a:p>
            <a:pPr marL="203200" indent="-203200">
              <a:lnSpc>
                <a:spcPct val="65000"/>
              </a:lnSpc>
            </a:pPr>
            <a:r>
              <a:rPr lang="en-US" sz="2000" dirty="0"/>
              <a:t>For historical reasons, such a “page table cache” is called a </a:t>
            </a:r>
            <a:r>
              <a:rPr lang="en-US" sz="2000" u="sng" dirty="0">
                <a:solidFill>
                  <a:srgbClr val="FF0000"/>
                </a:solidFill>
              </a:rPr>
              <a:t>Translation </a:t>
            </a:r>
            <a:r>
              <a:rPr lang="en-US" sz="2000" u="sng" dirty="0" err="1">
                <a:solidFill>
                  <a:srgbClr val="FF0000"/>
                </a:solidFill>
              </a:rPr>
              <a:t>Lookaside</a:t>
            </a:r>
            <a:r>
              <a:rPr lang="en-US" sz="2000" u="sng" dirty="0">
                <a:solidFill>
                  <a:srgbClr val="FF0000"/>
                </a:solidFill>
              </a:rPr>
              <a:t> Buffer</a:t>
            </a:r>
            <a:r>
              <a:rPr lang="en-US" sz="2000" dirty="0"/>
              <a:t>, or </a:t>
            </a:r>
            <a:r>
              <a:rPr lang="en-US" sz="2000" u="sng" dirty="0">
                <a:solidFill>
                  <a:srgbClr val="FF0000"/>
                </a:solidFill>
              </a:rPr>
              <a:t>TLB</a:t>
            </a:r>
            <a:endParaRPr lang="en-US" sz="2000" dirty="0"/>
          </a:p>
          <a:p>
            <a:pPr marL="508000" lvl="1" indent="-190500">
              <a:lnSpc>
                <a:spcPct val="75000"/>
              </a:lnSpc>
            </a:pP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53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253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253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2534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2534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825347">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2534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534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762000" y="152400"/>
            <a:ext cx="6858000" cy="528638"/>
          </a:xfrm>
        </p:spPr>
        <p:txBody>
          <a:bodyPr/>
          <a:lstStyle/>
          <a:p>
            <a:r>
              <a:rPr lang="en-US" sz="4000" dirty="0">
                <a:solidFill>
                  <a:srgbClr val="2D6CC0"/>
                </a:solidFill>
              </a:rPr>
              <a:t>Virtual Memory</a:t>
            </a:r>
          </a:p>
        </p:txBody>
      </p:sp>
      <p:sp>
        <p:nvSpPr>
          <p:cNvPr id="808963" name="Rectangle 3"/>
          <p:cNvSpPr>
            <a:spLocks noGrp="1" noChangeArrowheads="1"/>
          </p:cNvSpPr>
          <p:nvPr>
            <p:ph type="body" idx="1"/>
          </p:nvPr>
        </p:nvSpPr>
        <p:spPr>
          <a:xfrm>
            <a:off x="685800" y="1066801"/>
            <a:ext cx="7848600" cy="4267200"/>
          </a:xfrm>
        </p:spPr>
        <p:txBody>
          <a:bodyPr/>
          <a:lstStyle/>
          <a:p>
            <a:r>
              <a:rPr lang="en-US" dirty="0"/>
              <a:t>Idea 1: </a:t>
            </a:r>
            <a:r>
              <a:rPr lang="en-US" sz="2000" dirty="0"/>
              <a:t>Many Programs sharing DRAM Memory so that context switches can occur between active users</a:t>
            </a:r>
          </a:p>
          <a:p>
            <a:r>
              <a:rPr lang="en-US" dirty="0"/>
              <a:t>Idea 2: </a:t>
            </a:r>
            <a:r>
              <a:rPr lang="en-US" sz="2000" dirty="0"/>
              <a:t>Allow program to be written without memory constraints – program can exceed the size of the main memory – virtual address</a:t>
            </a:r>
          </a:p>
          <a:p>
            <a:r>
              <a:rPr lang="en-US" dirty="0"/>
              <a:t>Idea 3: Relocation: </a:t>
            </a:r>
            <a:r>
              <a:rPr lang="en-US" sz="2000" dirty="0"/>
              <a:t>Parts of the program can be placed at different locations in the memory instead of a big chunk.</a:t>
            </a:r>
          </a:p>
          <a:p>
            <a:r>
              <a:rPr lang="en-US" dirty="0"/>
              <a:t>Idea 4: DRAM as a cache: </a:t>
            </a:r>
            <a:r>
              <a:rPr lang="en-US" sz="2000" dirty="0"/>
              <a:t>use DRAM Memory as a kind of “cache” for disk</a:t>
            </a:r>
          </a:p>
        </p:txBody>
      </p:sp>
    </p:spTree>
    <p:extLst>
      <p:ext uri="{BB962C8B-B14F-4D97-AF65-F5344CB8AC3E}">
        <p14:creationId xmlns:p14="http://schemas.microsoft.com/office/powerpoint/2010/main" val="254064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89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89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089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089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6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89" name="Rectangle 2"/>
          <p:cNvSpPr>
            <a:spLocks noGrp="1" noChangeArrowheads="1"/>
          </p:cNvSpPr>
          <p:nvPr>
            <p:ph type="title"/>
          </p:nvPr>
        </p:nvSpPr>
        <p:spPr>
          <a:xfrm>
            <a:off x="898525" y="265113"/>
            <a:ext cx="6873875" cy="409575"/>
          </a:xfrm>
        </p:spPr>
        <p:txBody>
          <a:bodyPr lIns="90488" rIns="90488"/>
          <a:lstStyle/>
          <a:p>
            <a:r>
              <a:rPr lang="en-US" dirty="0">
                <a:solidFill>
                  <a:srgbClr val="2D6CC0"/>
                </a:solidFill>
              </a:rPr>
              <a:t>Typical TLB Format</a:t>
            </a:r>
          </a:p>
        </p:txBody>
      </p:sp>
      <p:sp>
        <p:nvSpPr>
          <p:cNvPr id="831490" name="Rectangle 3"/>
          <p:cNvSpPr>
            <a:spLocks noChangeArrowheads="1"/>
          </p:cNvSpPr>
          <p:nvPr/>
        </p:nvSpPr>
        <p:spPr bwMode="auto">
          <a:xfrm>
            <a:off x="628650" y="895350"/>
            <a:ext cx="7683500" cy="1974850"/>
          </a:xfrm>
          <a:prstGeom prst="rect">
            <a:avLst/>
          </a:prstGeom>
          <a:noFill/>
          <a:ln w="38100">
            <a:solidFill>
              <a:schemeClr val="tx1"/>
            </a:solidFill>
            <a:miter lim="800000"/>
            <a:headEnd/>
            <a:tailEnd/>
          </a:ln>
        </p:spPr>
        <p:txBody>
          <a:bodyPr wrap="none" anchor="ctr"/>
          <a:lstStyle/>
          <a:p>
            <a:pPr algn="ctr" eaLnBrk="0" hangingPunct="0"/>
            <a:endParaRPr lang="en-US"/>
          </a:p>
        </p:txBody>
      </p:sp>
      <p:sp>
        <p:nvSpPr>
          <p:cNvPr id="831491" name="Rectangle 4"/>
          <p:cNvSpPr>
            <a:spLocks noChangeArrowheads="1"/>
          </p:cNvSpPr>
          <p:nvPr/>
        </p:nvSpPr>
        <p:spPr bwMode="auto">
          <a:xfrm>
            <a:off x="622300" y="914400"/>
            <a:ext cx="7575550" cy="777875"/>
          </a:xfrm>
          <a:prstGeom prst="rect">
            <a:avLst/>
          </a:prstGeom>
          <a:noFill/>
          <a:ln w="12700">
            <a:noFill/>
            <a:miter lim="800000"/>
            <a:headEnd/>
            <a:tailEnd/>
          </a:ln>
        </p:spPr>
        <p:txBody>
          <a:bodyPr lIns="63500" tIns="25400" rIns="63500" bIns="25400">
            <a:spAutoFit/>
          </a:bodyPr>
          <a:lstStyle/>
          <a:p>
            <a:pPr eaLnBrk="0" hangingPunct="0">
              <a:lnSpc>
                <a:spcPct val="85000"/>
              </a:lnSpc>
              <a:tabLst>
                <a:tab pos="914400" algn="ctr"/>
                <a:tab pos="2571750" algn="ctr"/>
                <a:tab pos="3886200" algn="ctr"/>
                <a:tab pos="4743450" algn="ctr"/>
                <a:tab pos="5543550" algn="ctr"/>
                <a:tab pos="6800850" algn="ctr"/>
              </a:tabLst>
            </a:pPr>
            <a:r>
              <a:rPr lang="en-US" sz="2800">
                <a:latin typeface="Arial" charset="0"/>
              </a:rPr>
              <a:t>	Virtual	Physical	Valid	Ref 	Dirty 	Access</a:t>
            </a:r>
          </a:p>
          <a:p>
            <a:pPr eaLnBrk="0" hangingPunct="0">
              <a:lnSpc>
                <a:spcPct val="85000"/>
              </a:lnSpc>
              <a:tabLst>
                <a:tab pos="914400" algn="ctr"/>
                <a:tab pos="2571750" algn="ctr"/>
                <a:tab pos="3886200" algn="ctr"/>
                <a:tab pos="4743450" algn="ctr"/>
                <a:tab pos="5543550" algn="ctr"/>
                <a:tab pos="6800850" algn="ctr"/>
              </a:tabLst>
            </a:pPr>
            <a:r>
              <a:rPr lang="en-US" sz="2800">
                <a:latin typeface="Arial" charset="0"/>
              </a:rPr>
              <a:t>	Page Nbr	 Page Nbr				Rights</a:t>
            </a:r>
          </a:p>
        </p:txBody>
      </p:sp>
      <p:sp>
        <p:nvSpPr>
          <p:cNvPr id="831492" name="Line 5"/>
          <p:cNvSpPr>
            <a:spLocks noChangeShapeType="1"/>
          </p:cNvSpPr>
          <p:nvPr/>
        </p:nvSpPr>
        <p:spPr bwMode="auto">
          <a:xfrm>
            <a:off x="2457450" y="895350"/>
            <a:ext cx="0" cy="1976438"/>
          </a:xfrm>
          <a:prstGeom prst="line">
            <a:avLst/>
          </a:prstGeom>
          <a:noFill/>
          <a:ln w="38100">
            <a:solidFill>
              <a:schemeClr val="tx1"/>
            </a:solidFill>
            <a:round/>
            <a:headEnd/>
            <a:tailEnd/>
          </a:ln>
        </p:spPr>
        <p:txBody>
          <a:bodyPr wrap="none" anchor="ctr"/>
          <a:lstStyle/>
          <a:p>
            <a:endParaRPr lang="en-US"/>
          </a:p>
        </p:txBody>
      </p:sp>
      <p:sp>
        <p:nvSpPr>
          <p:cNvPr id="831493" name="Line 6"/>
          <p:cNvSpPr>
            <a:spLocks noChangeShapeType="1"/>
          </p:cNvSpPr>
          <p:nvPr/>
        </p:nvSpPr>
        <p:spPr bwMode="auto">
          <a:xfrm>
            <a:off x="641350" y="1720850"/>
            <a:ext cx="7696200" cy="0"/>
          </a:xfrm>
          <a:prstGeom prst="line">
            <a:avLst/>
          </a:prstGeom>
          <a:noFill/>
          <a:ln w="38100">
            <a:solidFill>
              <a:schemeClr val="tx1"/>
            </a:solidFill>
            <a:round/>
            <a:headEnd/>
            <a:tailEnd/>
          </a:ln>
        </p:spPr>
        <p:txBody>
          <a:bodyPr wrap="none" anchor="ctr"/>
          <a:lstStyle/>
          <a:p>
            <a:endParaRPr lang="en-US"/>
          </a:p>
        </p:txBody>
      </p:sp>
      <p:sp>
        <p:nvSpPr>
          <p:cNvPr id="826375" name="Rectangle 7"/>
          <p:cNvSpPr>
            <a:spLocks noChangeArrowheads="1"/>
          </p:cNvSpPr>
          <p:nvPr/>
        </p:nvSpPr>
        <p:spPr bwMode="auto">
          <a:xfrm>
            <a:off x="349250" y="3302000"/>
            <a:ext cx="8432800" cy="2615075"/>
          </a:xfrm>
          <a:prstGeom prst="rect">
            <a:avLst/>
          </a:prstGeom>
          <a:noFill/>
          <a:ln w="12700">
            <a:noFill/>
            <a:miter lim="800000"/>
            <a:headEnd/>
            <a:tailEnd/>
          </a:ln>
        </p:spPr>
        <p:txBody>
          <a:bodyPr lIns="63500" tIns="25400" rIns="63500" bIns="25400">
            <a:spAutoFit/>
          </a:bodyPr>
          <a:lstStyle/>
          <a:p>
            <a:pPr eaLnBrk="0" hangingPunct="0">
              <a:lnSpc>
                <a:spcPct val="85000"/>
              </a:lnSpc>
              <a:buFontTx/>
              <a:buChar char="•"/>
            </a:pPr>
            <a:r>
              <a:rPr lang="en-US" sz="2800" dirty="0">
                <a:latin typeface="Arial" charset="0"/>
              </a:rPr>
              <a:t>TLB just a cache of the page table mappings</a:t>
            </a:r>
            <a:br>
              <a:rPr lang="en-US" sz="2800" dirty="0">
                <a:latin typeface="Arial" charset="0"/>
              </a:rPr>
            </a:br>
            <a:endParaRPr lang="en-US" sz="2800" dirty="0">
              <a:latin typeface="Arial" charset="0"/>
            </a:endParaRPr>
          </a:p>
          <a:p>
            <a:pPr eaLnBrk="0" hangingPunct="0">
              <a:lnSpc>
                <a:spcPct val="85000"/>
              </a:lnSpc>
              <a:buFontTx/>
              <a:buChar char="•"/>
            </a:pPr>
            <a:r>
              <a:rPr lang="en-US" sz="2800" dirty="0">
                <a:latin typeface="Arial" charset="0"/>
              </a:rPr>
              <a:t> </a:t>
            </a:r>
            <a:r>
              <a:rPr lang="en-US" sz="2800" u="sng" dirty="0">
                <a:solidFill>
                  <a:srgbClr val="FF0000"/>
                </a:solidFill>
                <a:latin typeface="Arial" charset="0"/>
              </a:rPr>
              <a:t>Dirty</a:t>
            </a:r>
            <a:r>
              <a:rPr lang="en-US" sz="2800" dirty="0">
                <a:latin typeface="Arial" charset="0"/>
              </a:rPr>
              <a:t>: since use write back, need to know whether or not to write page to disk when replaced</a:t>
            </a:r>
          </a:p>
          <a:p>
            <a:pPr eaLnBrk="0" hangingPunct="0">
              <a:lnSpc>
                <a:spcPct val="85000"/>
              </a:lnSpc>
              <a:buFontTx/>
              <a:buChar char="•"/>
            </a:pPr>
            <a:r>
              <a:rPr lang="en-US" sz="2800" dirty="0">
                <a:solidFill>
                  <a:srgbClr val="FF0000"/>
                </a:solidFill>
                <a:latin typeface="Arial" charset="0"/>
              </a:rPr>
              <a:t> </a:t>
            </a:r>
            <a:r>
              <a:rPr lang="en-US" sz="2800" u="sng" dirty="0">
                <a:solidFill>
                  <a:srgbClr val="FF0000"/>
                </a:solidFill>
                <a:latin typeface="Arial" charset="0"/>
              </a:rPr>
              <a:t>Ref</a:t>
            </a:r>
            <a:r>
              <a:rPr lang="en-US" sz="2800" dirty="0">
                <a:latin typeface="Arial" charset="0"/>
              </a:rPr>
              <a:t>: Used to calculate LRU on replacement</a:t>
            </a:r>
            <a:br>
              <a:rPr lang="en-US" sz="2800" dirty="0">
                <a:latin typeface="Arial" charset="0"/>
              </a:rPr>
            </a:br>
            <a:r>
              <a:rPr lang="en-US" sz="2800" dirty="0">
                <a:latin typeface="Arial" charset="0"/>
              </a:rPr>
              <a:t> TLB access time comparable to cache </a:t>
            </a:r>
            <a:br>
              <a:rPr lang="en-US" sz="2800" dirty="0">
                <a:latin typeface="Arial" charset="0"/>
              </a:rPr>
            </a:br>
            <a:r>
              <a:rPr lang="en-US" sz="2800" dirty="0">
                <a:latin typeface="Arial" charset="0"/>
              </a:rPr>
              <a:t>  (much less than main memory access time)</a:t>
            </a:r>
          </a:p>
        </p:txBody>
      </p:sp>
      <p:sp>
        <p:nvSpPr>
          <p:cNvPr id="831495" name="Line 8"/>
          <p:cNvSpPr>
            <a:spLocks noChangeShapeType="1"/>
          </p:cNvSpPr>
          <p:nvPr/>
        </p:nvSpPr>
        <p:spPr bwMode="auto">
          <a:xfrm>
            <a:off x="4102100" y="895350"/>
            <a:ext cx="0" cy="1936750"/>
          </a:xfrm>
          <a:prstGeom prst="line">
            <a:avLst/>
          </a:prstGeom>
          <a:noFill/>
          <a:ln w="38100">
            <a:solidFill>
              <a:schemeClr val="tx1"/>
            </a:solidFill>
            <a:round/>
            <a:headEnd/>
            <a:tailEnd/>
          </a:ln>
        </p:spPr>
        <p:txBody>
          <a:bodyPr wrap="none" anchor="ctr"/>
          <a:lstStyle/>
          <a:p>
            <a:endParaRPr lang="en-US"/>
          </a:p>
        </p:txBody>
      </p:sp>
      <p:sp>
        <p:nvSpPr>
          <p:cNvPr id="831496" name="Line 9"/>
          <p:cNvSpPr>
            <a:spLocks noChangeShapeType="1"/>
          </p:cNvSpPr>
          <p:nvPr/>
        </p:nvSpPr>
        <p:spPr bwMode="auto">
          <a:xfrm>
            <a:off x="5029200" y="895350"/>
            <a:ext cx="0" cy="1976438"/>
          </a:xfrm>
          <a:prstGeom prst="line">
            <a:avLst/>
          </a:prstGeom>
          <a:noFill/>
          <a:ln w="38100">
            <a:solidFill>
              <a:schemeClr val="tx1"/>
            </a:solidFill>
            <a:round/>
            <a:headEnd/>
            <a:tailEnd/>
          </a:ln>
        </p:spPr>
        <p:txBody>
          <a:bodyPr wrap="none" anchor="ctr"/>
          <a:lstStyle/>
          <a:p>
            <a:endParaRPr lang="en-US"/>
          </a:p>
        </p:txBody>
      </p:sp>
      <p:sp>
        <p:nvSpPr>
          <p:cNvPr id="831497" name="Line 10"/>
          <p:cNvSpPr>
            <a:spLocks noChangeShapeType="1"/>
          </p:cNvSpPr>
          <p:nvPr/>
        </p:nvSpPr>
        <p:spPr bwMode="auto">
          <a:xfrm>
            <a:off x="5715000" y="895350"/>
            <a:ext cx="0" cy="1989138"/>
          </a:xfrm>
          <a:prstGeom prst="line">
            <a:avLst/>
          </a:prstGeom>
          <a:noFill/>
          <a:ln w="38100">
            <a:solidFill>
              <a:schemeClr val="tx1"/>
            </a:solidFill>
            <a:round/>
            <a:headEnd/>
            <a:tailEnd/>
          </a:ln>
        </p:spPr>
        <p:txBody>
          <a:bodyPr wrap="none" anchor="ctr"/>
          <a:lstStyle/>
          <a:p>
            <a:endParaRPr lang="en-US"/>
          </a:p>
        </p:txBody>
      </p:sp>
      <p:sp>
        <p:nvSpPr>
          <p:cNvPr id="831498" name="Line 11"/>
          <p:cNvSpPr>
            <a:spLocks noChangeShapeType="1"/>
          </p:cNvSpPr>
          <p:nvPr/>
        </p:nvSpPr>
        <p:spPr bwMode="auto">
          <a:xfrm>
            <a:off x="6705600" y="895350"/>
            <a:ext cx="0" cy="1963738"/>
          </a:xfrm>
          <a:prstGeom prst="line">
            <a:avLst/>
          </a:prstGeom>
          <a:noFill/>
          <a:ln w="38100">
            <a:solidFill>
              <a:schemeClr val="tx1"/>
            </a:solidFill>
            <a:round/>
            <a:headEnd/>
            <a:tailEnd/>
          </a:ln>
        </p:spPr>
        <p:txBody>
          <a:bodyPr wrap="none" anchor="ctr"/>
          <a:lstStyle/>
          <a:p>
            <a:endParaRPr lang="en-US"/>
          </a:p>
        </p:txBody>
      </p:sp>
      <p:sp>
        <p:nvSpPr>
          <p:cNvPr id="831499" name="Line 12"/>
          <p:cNvSpPr>
            <a:spLocks noChangeShapeType="1"/>
          </p:cNvSpPr>
          <p:nvPr/>
        </p:nvSpPr>
        <p:spPr bwMode="auto">
          <a:xfrm>
            <a:off x="641350" y="2038350"/>
            <a:ext cx="7696200" cy="0"/>
          </a:xfrm>
          <a:prstGeom prst="line">
            <a:avLst/>
          </a:prstGeom>
          <a:noFill/>
          <a:ln w="28575">
            <a:solidFill>
              <a:schemeClr val="tx1"/>
            </a:solidFill>
            <a:round/>
            <a:headEnd/>
            <a:tailEnd/>
          </a:ln>
        </p:spPr>
        <p:txBody>
          <a:bodyPr wrap="none" anchor="ctr"/>
          <a:lstStyle/>
          <a:p>
            <a:endParaRPr lang="en-US"/>
          </a:p>
        </p:txBody>
      </p:sp>
      <p:sp>
        <p:nvSpPr>
          <p:cNvPr id="831500" name="Line 13"/>
          <p:cNvSpPr>
            <a:spLocks noChangeShapeType="1"/>
          </p:cNvSpPr>
          <p:nvPr/>
        </p:nvSpPr>
        <p:spPr bwMode="auto">
          <a:xfrm>
            <a:off x="654050" y="2330450"/>
            <a:ext cx="7696200" cy="0"/>
          </a:xfrm>
          <a:prstGeom prst="line">
            <a:avLst/>
          </a:prstGeom>
          <a:noFill/>
          <a:ln w="28575">
            <a:solidFill>
              <a:schemeClr val="tx1"/>
            </a:solidFill>
            <a:round/>
            <a:headEnd/>
            <a:tailEnd/>
          </a:ln>
        </p:spPr>
        <p:txBody>
          <a:bodyPr wrap="none" anchor="ctr"/>
          <a:lstStyle/>
          <a:p>
            <a:endParaRPr lang="en-US"/>
          </a:p>
        </p:txBody>
      </p:sp>
      <p:sp>
        <p:nvSpPr>
          <p:cNvPr id="831501" name="Line 14"/>
          <p:cNvSpPr>
            <a:spLocks noChangeShapeType="1"/>
          </p:cNvSpPr>
          <p:nvPr/>
        </p:nvSpPr>
        <p:spPr bwMode="auto">
          <a:xfrm>
            <a:off x="641350" y="2609850"/>
            <a:ext cx="7696200" cy="0"/>
          </a:xfrm>
          <a:prstGeom prst="line">
            <a:avLst/>
          </a:prstGeom>
          <a:noFill/>
          <a:ln w="28575">
            <a:solidFill>
              <a:schemeClr val="tx1"/>
            </a:solidFill>
            <a:round/>
            <a:headEnd/>
            <a:tailEnd/>
          </a:ln>
        </p:spPr>
        <p:txBody>
          <a:bodyPr wrap="none" anchor="ctr"/>
          <a:lstStyle/>
          <a:p>
            <a:endParaRPr lang="en-US"/>
          </a:p>
        </p:txBody>
      </p:sp>
      <p:sp>
        <p:nvSpPr>
          <p:cNvPr id="831502" name="Text Box 15"/>
          <p:cNvSpPr txBox="1">
            <a:spLocks noChangeArrowheads="1"/>
          </p:cNvSpPr>
          <p:nvPr/>
        </p:nvSpPr>
        <p:spPr bwMode="auto">
          <a:xfrm>
            <a:off x="1273175" y="2895600"/>
            <a:ext cx="762000" cy="309563"/>
          </a:xfrm>
          <a:prstGeom prst="rect">
            <a:avLst/>
          </a:prstGeom>
          <a:noFill/>
          <a:ln w="38100">
            <a:noFill/>
            <a:miter lim="800000"/>
            <a:headEnd/>
            <a:tailEnd/>
          </a:ln>
        </p:spPr>
        <p:txBody>
          <a:bodyPr wrap="none" lIns="63500" tIns="25400" rIns="63500" bIns="25400">
            <a:spAutoFit/>
          </a:bodyPr>
          <a:lstStyle/>
          <a:p>
            <a:pPr eaLnBrk="0" hangingPunct="0">
              <a:lnSpc>
                <a:spcPct val="85000"/>
              </a:lnSpc>
            </a:pPr>
            <a:r>
              <a:rPr lang="en-US" sz="2000">
                <a:latin typeface="Arial" charset="0"/>
              </a:rPr>
              <a:t>“tag”</a:t>
            </a:r>
          </a:p>
        </p:txBody>
      </p:sp>
      <p:sp>
        <p:nvSpPr>
          <p:cNvPr id="831503" name="Text Box 16"/>
          <p:cNvSpPr txBox="1">
            <a:spLocks noChangeArrowheads="1"/>
          </p:cNvSpPr>
          <p:nvPr/>
        </p:nvSpPr>
        <p:spPr bwMode="auto">
          <a:xfrm>
            <a:off x="2887663" y="2887663"/>
            <a:ext cx="903287" cy="309562"/>
          </a:xfrm>
          <a:prstGeom prst="rect">
            <a:avLst/>
          </a:prstGeom>
          <a:noFill/>
          <a:ln w="38100">
            <a:noFill/>
            <a:miter lim="800000"/>
            <a:headEnd/>
            <a:tailEnd/>
          </a:ln>
        </p:spPr>
        <p:txBody>
          <a:bodyPr wrap="none" lIns="63500" tIns="25400" rIns="63500" bIns="25400">
            <a:spAutoFit/>
          </a:bodyPr>
          <a:lstStyle/>
          <a:p>
            <a:pPr eaLnBrk="0" hangingPunct="0">
              <a:lnSpc>
                <a:spcPct val="85000"/>
              </a:lnSpc>
            </a:pPr>
            <a:r>
              <a:rPr lang="en-US" sz="2000">
                <a:latin typeface="Arial" charset="0"/>
              </a:rPr>
              <a:t>“data”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63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263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263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7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21" name="Rectangle 2"/>
          <p:cNvSpPr>
            <a:spLocks noGrp="1" noChangeArrowheads="1"/>
          </p:cNvSpPr>
          <p:nvPr>
            <p:ph type="title"/>
          </p:nvPr>
        </p:nvSpPr>
        <p:spPr>
          <a:xfrm>
            <a:off x="152400" y="228600"/>
            <a:ext cx="7764463" cy="474663"/>
          </a:xfrm>
        </p:spPr>
        <p:txBody>
          <a:bodyPr/>
          <a:lstStyle/>
          <a:p>
            <a:r>
              <a:rPr lang="en-US" sz="2400" dirty="0"/>
              <a:t>       </a:t>
            </a:r>
            <a:r>
              <a:rPr lang="en-US" dirty="0">
                <a:solidFill>
                  <a:srgbClr val="2D6CC0"/>
                </a:solidFill>
              </a:rPr>
              <a:t>Translation Lookaside Buffer</a:t>
            </a:r>
          </a:p>
        </p:txBody>
      </p:sp>
      <p:sp>
        <p:nvSpPr>
          <p:cNvPr id="828422" name="Text Box 3"/>
          <p:cNvSpPr txBox="1">
            <a:spLocks noChangeArrowheads="1"/>
          </p:cNvSpPr>
          <p:nvPr/>
        </p:nvSpPr>
        <p:spPr bwMode="auto">
          <a:xfrm>
            <a:off x="914400" y="5588000"/>
            <a:ext cx="7162800" cy="641350"/>
          </a:xfrm>
          <a:prstGeom prst="rect">
            <a:avLst/>
          </a:prstGeom>
          <a:solidFill>
            <a:srgbClr val="CCFF99"/>
          </a:solidFill>
          <a:ln w="9525">
            <a:noFill/>
            <a:miter lim="800000"/>
            <a:headEnd/>
            <a:tailEnd/>
          </a:ln>
        </p:spPr>
        <p:txBody>
          <a:bodyPr>
            <a:spAutoFit/>
          </a:bodyPr>
          <a:lstStyle/>
          <a:p>
            <a:r>
              <a:rPr lang="en-US" b="0">
                <a:solidFill>
                  <a:srgbClr val="000000"/>
                </a:solidFill>
                <a:latin typeface="Arial" charset="0"/>
                <a:cs typeface="Times New Roman" pitchFamily="18" charset="0"/>
              </a:rPr>
              <a:t>Virtual-to-physical address translation by a TLB and how the resulting physical address is used to access the cache memory.</a:t>
            </a:r>
          </a:p>
        </p:txBody>
      </p:sp>
      <p:graphicFrame>
        <p:nvGraphicFramePr>
          <p:cNvPr id="828420" name="Object 4"/>
          <p:cNvGraphicFramePr>
            <a:graphicFrameLocks noChangeAspect="1"/>
          </p:cNvGraphicFramePr>
          <p:nvPr>
            <p:extLst>
              <p:ext uri="{D42A27DB-BD31-4B8C-83A1-F6EECF244321}">
                <p14:modId xmlns:p14="http://schemas.microsoft.com/office/powerpoint/2010/main" val="149282098"/>
              </p:ext>
            </p:extLst>
          </p:nvPr>
        </p:nvGraphicFramePr>
        <p:xfrm>
          <a:off x="1518366" y="811971"/>
          <a:ext cx="5943600" cy="4538663"/>
        </p:xfrm>
        <a:graphic>
          <a:graphicData uri="http://schemas.openxmlformats.org/presentationml/2006/ole">
            <mc:AlternateContent xmlns:mc="http://schemas.openxmlformats.org/markup-compatibility/2006">
              <mc:Choice xmlns:v="urn:schemas-microsoft-com:vml" Requires="v">
                <p:oleObj spid="_x0000_s910361" r:id="rId3" imgW="3343275" imgH="2552700" progId="">
                  <p:embed/>
                </p:oleObj>
              </mc:Choice>
              <mc:Fallback>
                <p:oleObj r:id="rId3" imgW="3343275" imgH="2552700" progId="">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8366" y="811971"/>
                        <a:ext cx="5943600" cy="4538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a:extLst>
              <a:ext uri="{FF2B5EF4-FFF2-40B4-BE49-F238E27FC236}">
                <a16:creationId xmlns:a16="http://schemas.microsoft.com/office/drawing/2014/main" id="{D60E010C-E94D-451A-A3CD-8D2D8A00660F}"/>
              </a:ext>
            </a:extLst>
          </p:cNvPr>
          <p:cNvSpPr txBox="1"/>
          <p:nvPr/>
        </p:nvSpPr>
        <p:spPr>
          <a:xfrm>
            <a:off x="5334000" y="628650"/>
            <a:ext cx="1066800" cy="646331"/>
          </a:xfrm>
          <a:prstGeom prst="rect">
            <a:avLst/>
          </a:prstGeom>
          <a:noFill/>
        </p:spPr>
        <p:txBody>
          <a:bodyPr wrap="square" rtlCol="0">
            <a:spAutoFit/>
          </a:bodyPr>
          <a:lstStyle/>
          <a:p>
            <a:r>
              <a:rPr lang="en-US" dirty="0">
                <a:solidFill>
                  <a:srgbClr val="FF0000"/>
                </a:solidFill>
              </a:rPr>
              <a:t>Page</a:t>
            </a:r>
          </a:p>
          <a:p>
            <a:r>
              <a:rPr lang="en-US" dirty="0">
                <a:solidFill>
                  <a:srgbClr val="FF0000"/>
                </a:solidFill>
              </a:rPr>
              <a:t>-------</a:t>
            </a:r>
          </a:p>
        </p:txBody>
      </p:sp>
      <p:sp>
        <p:nvSpPr>
          <p:cNvPr id="3" name="TextBox 2">
            <a:extLst>
              <a:ext uri="{FF2B5EF4-FFF2-40B4-BE49-F238E27FC236}">
                <a16:creationId xmlns:a16="http://schemas.microsoft.com/office/drawing/2014/main" id="{B61FD352-3BB9-4471-AF91-FCF87D35BBD2}"/>
              </a:ext>
            </a:extLst>
          </p:cNvPr>
          <p:cNvSpPr txBox="1"/>
          <p:nvPr/>
        </p:nvSpPr>
        <p:spPr>
          <a:xfrm>
            <a:off x="6019800" y="4343400"/>
            <a:ext cx="1761410" cy="461665"/>
          </a:xfrm>
          <a:prstGeom prst="rect">
            <a:avLst/>
          </a:prstGeom>
          <a:noFill/>
        </p:spPr>
        <p:txBody>
          <a:bodyPr wrap="square" rtlCol="0">
            <a:spAutoFit/>
          </a:bodyPr>
          <a:lstStyle/>
          <a:p>
            <a:r>
              <a:rPr lang="en-US" sz="1200" b="1" dirty="0">
                <a:solidFill>
                  <a:srgbClr val="FF0000"/>
                </a:solidFill>
              </a:rPr>
              <a:t>One-word block in MIPS 2000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3" name="Rectangle 2"/>
          <p:cNvSpPr>
            <a:spLocks noChangeArrowheads="1"/>
          </p:cNvSpPr>
          <p:nvPr/>
        </p:nvSpPr>
        <p:spPr bwMode="auto">
          <a:xfrm>
            <a:off x="346075" y="520700"/>
            <a:ext cx="8342313" cy="320675"/>
          </a:xfrm>
          <a:prstGeom prst="rect">
            <a:avLst/>
          </a:prstGeom>
          <a:solidFill>
            <a:schemeClr val="bg1"/>
          </a:solidFill>
          <a:ln w="38100">
            <a:noFill/>
            <a:miter lim="800000"/>
            <a:headEnd/>
            <a:tailEnd/>
          </a:ln>
        </p:spPr>
        <p:txBody>
          <a:bodyPr wrap="none" lIns="63500" tIns="25400" rIns="63500" bIns="25400" anchor="ctr">
            <a:spAutoFit/>
          </a:bodyPr>
          <a:lstStyle/>
          <a:p>
            <a:pPr algn="ctr" eaLnBrk="0" hangingPunct="0"/>
            <a:endParaRPr lang="en-US"/>
          </a:p>
        </p:txBody>
      </p:sp>
      <p:sp>
        <p:nvSpPr>
          <p:cNvPr id="832514" name="Freeform 3"/>
          <p:cNvSpPr>
            <a:spLocks/>
          </p:cNvSpPr>
          <p:nvPr/>
        </p:nvSpPr>
        <p:spPr bwMode="auto">
          <a:xfrm>
            <a:off x="1731963" y="4829175"/>
            <a:ext cx="6251575" cy="1308100"/>
          </a:xfrm>
          <a:custGeom>
            <a:avLst/>
            <a:gdLst>
              <a:gd name="T0" fmla="*/ 2147483647 w 3938"/>
              <a:gd name="T1" fmla="*/ 2076608928 h 824"/>
              <a:gd name="T2" fmla="*/ 2147483647 w 3938"/>
              <a:gd name="T3" fmla="*/ 0 h 824"/>
              <a:gd name="T4" fmla="*/ 0 w 3938"/>
              <a:gd name="T5" fmla="*/ 0 h 824"/>
              <a:gd name="T6" fmla="*/ 0 w 3938"/>
              <a:gd name="T7" fmla="*/ 2076608928 h 824"/>
              <a:gd name="T8" fmla="*/ 2147483647 w 3938"/>
              <a:gd name="T9" fmla="*/ 2076608928 h 824"/>
              <a:gd name="T10" fmla="*/ 2147483647 w 3938"/>
              <a:gd name="T11" fmla="*/ 2076608928 h 824"/>
              <a:gd name="T12" fmla="*/ 0 60000 65536"/>
              <a:gd name="T13" fmla="*/ 0 60000 65536"/>
              <a:gd name="T14" fmla="*/ 0 60000 65536"/>
              <a:gd name="T15" fmla="*/ 0 60000 65536"/>
              <a:gd name="T16" fmla="*/ 0 60000 65536"/>
              <a:gd name="T17" fmla="*/ 0 60000 65536"/>
              <a:gd name="T18" fmla="*/ 0 w 3938"/>
              <a:gd name="T19" fmla="*/ 0 h 824"/>
              <a:gd name="T20" fmla="*/ 3938 w 3938"/>
              <a:gd name="T21" fmla="*/ 824 h 824"/>
            </a:gdLst>
            <a:ahLst/>
            <a:cxnLst>
              <a:cxn ang="T12">
                <a:pos x="T0" y="T1"/>
              </a:cxn>
              <a:cxn ang="T13">
                <a:pos x="T2" y="T3"/>
              </a:cxn>
              <a:cxn ang="T14">
                <a:pos x="T4" y="T5"/>
              </a:cxn>
              <a:cxn ang="T15">
                <a:pos x="T6" y="T7"/>
              </a:cxn>
              <a:cxn ang="T16">
                <a:pos x="T8" y="T9"/>
              </a:cxn>
              <a:cxn ang="T17">
                <a:pos x="T10" y="T11"/>
              </a:cxn>
            </a:cxnLst>
            <a:rect l="T18" t="T19" r="T20" b="T21"/>
            <a:pathLst>
              <a:path w="3938" h="824">
                <a:moveTo>
                  <a:pt x="3938" y="824"/>
                </a:moveTo>
                <a:lnTo>
                  <a:pt x="3938" y="0"/>
                </a:lnTo>
                <a:lnTo>
                  <a:pt x="0" y="0"/>
                </a:lnTo>
                <a:lnTo>
                  <a:pt x="0" y="824"/>
                </a:lnTo>
                <a:lnTo>
                  <a:pt x="3938" y="824"/>
                </a:lnTo>
              </a:path>
            </a:pathLst>
          </a:custGeom>
          <a:noFill/>
          <a:ln w="15875">
            <a:solidFill>
              <a:srgbClr val="000000"/>
            </a:solidFill>
            <a:prstDash val="solid"/>
            <a:round/>
            <a:headEnd/>
            <a:tailEnd/>
          </a:ln>
        </p:spPr>
        <p:txBody>
          <a:bodyPr/>
          <a:lstStyle/>
          <a:p>
            <a:endParaRPr lang="en-US"/>
          </a:p>
        </p:txBody>
      </p:sp>
      <p:sp>
        <p:nvSpPr>
          <p:cNvPr id="832515" name="Rectangle 4"/>
          <p:cNvSpPr>
            <a:spLocks noChangeArrowheads="1"/>
          </p:cNvSpPr>
          <p:nvPr/>
        </p:nvSpPr>
        <p:spPr bwMode="auto">
          <a:xfrm>
            <a:off x="1663700" y="4638675"/>
            <a:ext cx="93663"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V</a:t>
            </a:r>
            <a:endParaRPr lang="en-US" sz="2800">
              <a:latin typeface="Arial" charset="0"/>
            </a:endParaRPr>
          </a:p>
        </p:txBody>
      </p:sp>
      <p:sp>
        <p:nvSpPr>
          <p:cNvPr id="832516" name="Rectangle 5"/>
          <p:cNvSpPr>
            <a:spLocks noChangeArrowheads="1"/>
          </p:cNvSpPr>
          <p:nvPr/>
        </p:nvSpPr>
        <p:spPr bwMode="auto">
          <a:xfrm>
            <a:off x="1752600" y="46386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17" name="Rectangle 6"/>
          <p:cNvSpPr>
            <a:spLocks noChangeArrowheads="1"/>
          </p:cNvSpPr>
          <p:nvPr/>
        </p:nvSpPr>
        <p:spPr bwMode="auto">
          <a:xfrm>
            <a:off x="1828800" y="46386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l</a:t>
            </a:r>
            <a:endParaRPr lang="en-US" sz="2800">
              <a:latin typeface="Arial" charset="0"/>
            </a:endParaRPr>
          </a:p>
        </p:txBody>
      </p:sp>
      <p:sp>
        <p:nvSpPr>
          <p:cNvPr id="832518" name="Rectangle 7"/>
          <p:cNvSpPr>
            <a:spLocks noChangeArrowheads="1"/>
          </p:cNvSpPr>
          <p:nvPr/>
        </p:nvSpPr>
        <p:spPr bwMode="auto">
          <a:xfrm>
            <a:off x="1857375" y="46386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519" name="Rectangle 8"/>
          <p:cNvSpPr>
            <a:spLocks noChangeArrowheads="1"/>
          </p:cNvSpPr>
          <p:nvPr/>
        </p:nvSpPr>
        <p:spPr bwMode="auto">
          <a:xfrm>
            <a:off x="1885950" y="46386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520" name="Rectangle 9"/>
          <p:cNvSpPr>
            <a:spLocks noChangeArrowheads="1"/>
          </p:cNvSpPr>
          <p:nvPr/>
        </p:nvSpPr>
        <p:spPr bwMode="auto">
          <a:xfrm>
            <a:off x="2819400" y="4630738"/>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521" name="Rectangle 10"/>
          <p:cNvSpPr>
            <a:spLocks noChangeArrowheads="1"/>
          </p:cNvSpPr>
          <p:nvPr/>
        </p:nvSpPr>
        <p:spPr bwMode="auto">
          <a:xfrm>
            <a:off x="2898775" y="4630738"/>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22" name="Rectangle 11"/>
          <p:cNvSpPr>
            <a:spLocks noChangeArrowheads="1"/>
          </p:cNvSpPr>
          <p:nvPr/>
        </p:nvSpPr>
        <p:spPr bwMode="auto">
          <a:xfrm>
            <a:off x="2976563" y="4630738"/>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523" name="Rectangle 12"/>
          <p:cNvSpPr>
            <a:spLocks noChangeArrowheads="1"/>
          </p:cNvSpPr>
          <p:nvPr/>
        </p:nvSpPr>
        <p:spPr bwMode="auto">
          <a:xfrm>
            <a:off x="5859463" y="4633913"/>
            <a:ext cx="1016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524" name="Rectangle 13"/>
          <p:cNvSpPr>
            <a:spLocks noChangeArrowheads="1"/>
          </p:cNvSpPr>
          <p:nvPr/>
        </p:nvSpPr>
        <p:spPr bwMode="auto">
          <a:xfrm>
            <a:off x="5956300" y="46339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25" name="Rectangle 14"/>
          <p:cNvSpPr>
            <a:spLocks noChangeArrowheads="1"/>
          </p:cNvSpPr>
          <p:nvPr/>
        </p:nvSpPr>
        <p:spPr bwMode="auto">
          <a:xfrm>
            <a:off x="6034088" y="4633913"/>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526" name="Rectangle 15"/>
          <p:cNvSpPr>
            <a:spLocks noChangeArrowheads="1"/>
          </p:cNvSpPr>
          <p:nvPr/>
        </p:nvSpPr>
        <p:spPr bwMode="auto">
          <a:xfrm>
            <a:off x="6069013" y="4633913"/>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27" name="Freeform 16"/>
          <p:cNvSpPr>
            <a:spLocks/>
          </p:cNvSpPr>
          <p:nvPr/>
        </p:nvSpPr>
        <p:spPr bwMode="auto">
          <a:xfrm>
            <a:off x="1736725" y="5572125"/>
            <a:ext cx="6251575" cy="185738"/>
          </a:xfrm>
          <a:custGeom>
            <a:avLst/>
            <a:gdLst>
              <a:gd name="T0" fmla="*/ 2147483647 w 3938"/>
              <a:gd name="T1" fmla="*/ 287298610 h 117"/>
              <a:gd name="T2" fmla="*/ 2147483647 w 3938"/>
              <a:gd name="T3" fmla="*/ 0 h 117"/>
              <a:gd name="T4" fmla="*/ 0 w 3938"/>
              <a:gd name="T5" fmla="*/ 0 h 117"/>
              <a:gd name="T6" fmla="*/ 0 w 3938"/>
              <a:gd name="T7" fmla="*/ 294859891 h 117"/>
              <a:gd name="T8" fmla="*/ 2147483647 w 3938"/>
              <a:gd name="T9" fmla="*/ 294859891 h 117"/>
              <a:gd name="T10" fmla="*/ 2147483647 w 3938"/>
              <a:gd name="T11" fmla="*/ 294859891 h 117"/>
              <a:gd name="T12" fmla="*/ 2147483647 w 3938"/>
              <a:gd name="T13" fmla="*/ 287298610 h 117"/>
              <a:gd name="T14" fmla="*/ 0 60000 65536"/>
              <a:gd name="T15" fmla="*/ 0 60000 65536"/>
              <a:gd name="T16" fmla="*/ 0 60000 65536"/>
              <a:gd name="T17" fmla="*/ 0 60000 65536"/>
              <a:gd name="T18" fmla="*/ 0 60000 65536"/>
              <a:gd name="T19" fmla="*/ 0 60000 65536"/>
              <a:gd name="T20" fmla="*/ 0 60000 65536"/>
              <a:gd name="T21" fmla="*/ 0 w 3938"/>
              <a:gd name="T22" fmla="*/ 0 h 117"/>
              <a:gd name="T23" fmla="*/ 3938 w 393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8" h="117">
                <a:moveTo>
                  <a:pt x="3935" y="114"/>
                </a:moveTo>
                <a:lnTo>
                  <a:pt x="3938" y="0"/>
                </a:lnTo>
                <a:lnTo>
                  <a:pt x="0" y="0"/>
                </a:lnTo>
                <a:lnTo>
                  <a:pt x="0" y="117"/>
                </a:lnTo>
                <a:lnTo>
                  <a:pt x="3935" y="117"/>
                </a:lnTo>
                <a:lnTo>
                  <a:pt x="3935" y="114"/>
                </a:lnTo>
                <a:close/>
              </a:path>
            </a:pathLst>
          </a:custGeom>
          <a:solidFill>
            <a:srgbClr val="CCCCCC"/>
          </a:solidFill>
          <a:ln w="9525">
            <a:noFill/>
            <a:round/>
            <a:headEnd/>
            <a:tailEnd/>
          </a:ln>
        </p:spPr>
        <p:txBody>
          <a:bodyPr/>
          <a:lstStyle/>
          <a:p>
            <a:endParaRPr lang="en-US"/>
          </a:p>
        </p:txBody>
      </p:sp>
      <p:sp>
        <p:nvSpPr>
          <p:cNvPr id="832528" name="Freeform 17"/>
          <p:cNvSpPr>
            <a:spLocks/>
          </p:cNvSpPr>
          <p:nvPr/>
        </p:nvSpPr>
        <p:spPr bwMode="auto">
          <a:xfrm>
            <a:off x="1736725" y="5572125"/>
            <a:ext cx="6251575" cy="185738"/>
          </a:xfrm>
          <a:custGeom>
            <a:avLst/>
            <a:gdLst>
              <a:gd name="T0" fmla="*/ 2147483647 w 3938"/>
              <a:gd name="T1" fmla="*/ 287298610 h 117"/>
              <a:gd name="T2" fmla="*/ 2147483647 w 3938"/>
              <a:gd name="T3" fmla="*/ 0 h 117"/>
              <a:gd name="T4" fmla="*/ 0 w 3938"/>
              <a:gd name="T5" fmla="*/ 0 h 117"/>
              <a:gd name="T6" fmla="*/ 0 w 3938"/>
              <a:gd name="T7" fmla="*/ 294859891 h 117"/>
              <a:gd name="T8" fmla="*/ 2147483647 w 3938"/>
              <a:gd name="T9" fmla="*/ 294859891 h 117"/>
              <a:gd name="T10" fmla="*/ 2147483647 w 3938"/>
              <a:gd name="T11" fmla="*/ 294859891 h 117"/>
              <a:gd name="T12" fmla="*/ 0 60000 65536"/>
              <a:gd name="T13" fmla="*/ 0 60000 65536"/>
              <a:gd name="T14" fmla="*/ 0 60000 65536"/>
              <a:gd name="T15" fmla="*/ 0 60000 65536"/>
              <a:gd name="T16" fmla="*/ 0 60000 65536"/>
              <a:gd name="T17" fmla="*/ 0 60000 65536"/>
              <a:gd name="T18" fmla="*/ 0 w 3938"/>
              <a:gd name="T19" fmla="*/ 0 h 117"/>
              <a:gd name="T20" fmla="*/ 3938 w 3938"/>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3938" h="117">
                <a:moveTo>
                  <a:pt x="3935" y="114"/>
                </a:moveTo>
                <a:lnTo>
                  <a:pt x="3938" y="0"/>
                </a:lnTo>
                <a:lnTo>
                  <a:pt x="0" y="0"/>
                </a:lnTo>
                <a:lnTo>
                  <a:pt x="0" y="117"/>
                </a:lnTo>
                <a:lnTo>
                  <a:pt x="3935" y="117"/>
                </a:lnTo>
              </a:path>
            </a:pathLst>
          </a:custGeom>
          <a:noFill/>
          <a:ln w="15875">
            <a:solidFill>
              <a:srgbClr val="000000"/>
            </a:solidFill>
            <a:prstDash val="solid"/>
            <a:round/>
            <a:headEnd/>
            <a:tailEnd/>
          </a:ln>
        </p:spPr>
        <p:txBody>
          <a:bodyPr/>
          <a:lstStyle/>
          <a:p>
            <a:endParaRPr lang="en-US"/>
          </a:p>
        </p:txBody>
      </p:sp>
      <p:sp>
        <p:nvSpPr>
          <p:cNvPr id="832529" name="Line 18"/>
          <p:cNvSpPr>
            <a:spLocks noChangeShapeType="1"/>
          </p:cNvSpPr>
          <p:nvPr/>
        </p:nvSpPr>
        <p:spPr bwMode="auto">
          <a:xfrm flipH="1">
            <a:off x="1731963" y="5014913"/>
            <a:ext cx="6251575" cy="1587"/>
          </a:xfrm>
          <a:prstGeom prst="line">
            <a:avLst/>
          </a:prstGeom>
          <a:noFill/>
          <a:ln w="15875">
            <a:solidFill>
              <a:srgbClr val="000000"/>
            </a:solidFill>
            <a:round/>
            <a:headEnd/>
            <a:tailEnd/>
          </a:ln>
        </p:spPr>
        <p:txBody>
          <a:bodyPr/>
          <a:lstStyle/>
          <a:p>
            <a:endParaRPr lang="en-US"/>
          </a:p>
        </p:txBody>
      </p:sp>
      <p:sp>
        <p:nvSpPr>
          <p:cNvPr id="832530" name="Line 19"/>
          <p:cNvSpPr>
            <a:spLocks noChangeShapeType="1"/>
          </p:cNvSpPr>
          <p:nvPr/>
        </p:nvSpPr>
        <p:spPr bwMode="auto">
          <a:xfrm flipH="1">
            <a:off x="1731963" y="5200650"/>
            <a:ext cx="6251575" cy="1588"/>
          </a:xfrm>
          <a:prstGeom prst="line">
            <a:avLst/>
          </a:prstGeom>
          <a:noFill/>
          <a:ln w="15875">
            <a:solidFill>
              <a:srgbClr val="000000"/>
            </a:solidFill>
            <a:round/>
            <a:headEnd/>
            <a:tailEnd/>
          </a:ln>
        </p:spPr>
        <p:txBody>
          <a:bodyPr/>
          <a:lstStyle/>
          <a:p>
            <a:endParaRPr lang="en-US"/>
          </a:p>
        </p:txBody>
      </p:sp>
      <p:sp>
        <p:nvSpPr>
          <p:cNvPr id="832531" name="Line 20"/>
          <p:cNvSpPr>
            <a:spLocks noChangeShapeType="1"/>
          </p:cNvSpPr>
          <p:nvPr/>
        </p:nvSpPr>
        <p:spPr bwMode="auto">
          <a:xfrm flipH="1">
            <a:off x="1731963" y="5386388"/>
            <a:ext cx="6251575" cy="1587"/>
          </a:xfrm>
          <a:prstGeom prst="line">
            <a:avLst/>
          </a:prstGeom>
          <a:noFill/>
          <a:ln w="15875">
            <a:solidFill>
              <a:srgbClr val="000000"/>
            </a:solidFill>
            <a:round/>
            <a:headEnd/>
            <a:tailEnd/>
          </a:ln>
        </p:spPr>
        <p:txBody>
          <a:bodyPr/>
          <a:lstStyle/>
          <a:p>
            <a:endParaRPr lang="en-US"/>
          </a:p>
        </p:txBody>
      </p:sp>
      <p:sp>
        <p:nvSpPr>
          <p:cNvPr id="832532" name="Line 21"/>
          <p:cNvSpPr>
            <a:spLocks noChangeShapeType="1"/>
          </p:cNvSpPr>
          <p:nvPr/>
        </p:nvSpPr>
        <p:spPr bwMode="auto">
          <a:xfrm flipH="1">
            <a:off x="1797050" y="5753100"/>
            <a:ext cx="6186488" cy="4763"/>
          </a:xfrm>
          <a:prstGeom prst="line">
            <a:avLst/>
          </a:prstGeom>
          <a:noFill/>
          <a:ln w="15875">
            <a:solidFill>
              <a:srgbClr val="000000"/>
            </a:solidFill>
            <a:round/>
            <a:headEnd/>
            <a:tailEnd/>
          </a:ln>
        </p:spPr>
        <p:txBody>
          <a:bodyPr/>
          <a:lstStyle/>
          <a:p>
            <a:endParaRPr lang="en-US"/>
          </a:p>
        </p:txBody>
      </p:sp>
      <p:sp>
        <p:nvSpPr>
          <p:cNvPr id="832533" name="Line 22"/>
          <p:cNvSpPr>
            <a:spLocks noChangeShapeType="1"/>
          </p:cNvSpPr>
          <p:nvPr/>
        </p:nvSpPr>
        <p:spPr bwMode="auto">
          <a:xfrm flipH="1">
            <a:off x="1731963" y="5938838"/>
            <a:ext cx="6251575" cy="4762"/>
          </a:xfrm>
          <a:prstGeom prst="line">
            <a:avLst/>
          </a:prstGeom>
          <a:noFill/>
          <a:ln w="15875">
            <a:solidFill>
              <a:srgbClr val="000000"/>
            </a:solidFill>
            <a:round/>
            <a:headEnd/>
            <a:tailEnd/>
          </a:ln>
        </p:spPr>
        <p:txBody>
          <a:bodyPr/>
          <a:lstStyle/>
          <a:p>
            <a:endParaRPr lang="en-US"/>
          </a:p>
        </p:txBody>
      </p:sp>
      <p:sp>
        <p:nvSpPr>
          <p:cNvPr id="832534" name="Line 23"/>
          <p:cNvSpPr>
            <a:spLocks noChangeShapeType="1"/>
          </p:cNvSpPr>
          <p:nvPr/>
        </p:nvSpPr>
        <p:spPr bwMode="auto">
          <a:xfrm>
            <a:off x="1885950" y="4837113"/>
            <a:ext cx="1588" cy="1303337"/>
          </a:xfrm>
          <a:prstGeom prst="line">
            <a:avLst/>
          </a:prstGeom>
          <a:noFill/>
          <a:ln w="15875">
            <a:solidFill>
              <a:srgbClr val="000000"/>
            </a:solidFill>
            <a:round/>
            <a:headEnd/>
            <a:tailEnd/>
          </a:ln>
        </p:spPr>
        <p:txBody>
          <a:bodyPr/>
          <a:lstStyle/>
          <a:p>
            <a:endParaRPr lang="en-US"/>
          </a:p>
        </p:txBody>
      </p:sp>
      <p:sp>
        <p:nvSpPr>
          <p:cNvPr id="832535" name="Line 24"/>
          <p:cNvSpPr>
            <a:spLocks noChangeShapeType="1"/>
          </p:cNvSpPr>
          <p:nvPr/>
        </p:nvSpPr>
        <p:spPr bwMode="auto">
          <a:xfrm>
            <a:off x="3973513" y="4832350"/>
            <a:ext cx="1587" cy="1296988"/>
          </a:xfrm>
          <a:prstGeom prst="line">
            <a:avLst/>
          </a:prstGeom>
          <a:noFill/>
          <a:ln w="15875">
            <a:solidFill>
              <a:srgbClr val="000000"/>
            </a:solidFill>
            <a:round/>
            <a:headEnd/>
            <a:tailEnd/>
          </a:ln>
        </p:spPr>
        <p:txBody>
          <a:bodyPr/>
          <a:lstStyle/>
          <a:p>
            <a:endParaRPr lang="en-US"/>
          </a:p>
        </p:txBody>
      </p:sp>
      <p:sp>
        <p:nvSpPr>
          <p:cNvPr id="832536" name="Line 25"/>
          <p:cNvSpPr>
            <a:spLocks noChangeShapeType="1"/>
          </p:cNvSpPr>
          <p:nvPr/>
        </p:nvSpPr>
        <p:spPr bwMode="auto">
          <a:xfrm flipV="1">
            <a:off x="4760913" y="455613"/>
            <a:ext cx="1587" cy="238125"/>
          </a:xfrm>
          <a:prstGeom prst="line">
            <a:avLst/>
          </a:prstGeom>
          <a:noFill/>
          <a:ln w="15875">
            <a:solidFill>
              <a:srgbClr val="000000"/>
            </a:solidFill>
            <a:round/>
            <a:headEnd/>
            <a:tailEnd/>
          </a:ln>
        </p:spPr>
        <p:txBody>
          <a:bodyPr/>
          <a:lstStyle/>
          <a:p>
            <a:endParaRPr lang="en-US"/>
          </a:p>
        </p:txBody>
      </p:sp>
      <p:sp>
        <p:nvSpPr>
          <p:cNvPr id="832537" name="Freeform 26"/>
          <p:cNvSpPr>
            <a:spLocks/>
          </p:cNvSpPr>
          <p:nvPr/>
        </p:nvSpPr>
        <p:spPr bwMode="auto">
          <a:xfrm>
            <a:off x="2228850" y="455613"/>
            <a:ext cx="4148138" cy="246062"/>
          </a:xfrm>
          <a:custGeom>
            <a:avLst/>
            <a:gdLst>
              <a:gd name="T0" fmla="*/ 0 w 2613"/>
              <a:gd name="T1" fmla="*/ 390622577 h 155"/>
              <a:gd name="T2" fmla="*/ 0 w 2613"/>
              <a:gd name="T3" fmla="*/ 0 h 155"/>
              <a:gd name="T4" fmla="*/ 2147483647 w 2613"/>
              <a:gd name="T5" fmla="*/ 0 h 155"/>
              <a:gd name="T6" fmla="*/ 2147483647 w 2613"/>
              <a:gd name="T7" fmla="*/ 390622577 h 155"/>
              <a:gd name="T8" fmla="*/ 0 w 2613"/>
              <a:gd name="T9" fmla="*/ 390622577 h 155"/>
              <a:gd name="T10" fmla="*/ 0 w 2613"/>
              <a:gd name="T11" fmla="*/ 390622577 h 155"/>
              <a:gd name="T12" fmla="*/ 0 60000 65536"/>
              <a:gd name="T13" fmla="*/ 0 60000 65536"/>
              <a:gd name="T14" fmla="*/ 0 60000 65536"/>
              <a:gd name="T15" fmla="*/ 0 60000 65536"/>
              <a:gd name="T16" fmla="*/ 0 60000 65536"/>
              <a:gd name="T17" fmla="*/ 0 60000 65536"/>
              <a:gd name="T18" fmla="*/ 0 w 2613"/>
              <a:gd name="T19" fmla="*/ 0 h 155"/>
              <a:gd name="T20" fmla="*/ 2613 w 2613"/>
              <a:gd name="T21" fmla="*/ 155 h 155"/>
            </a:gdLst>
            <a:ahLst/>
            <a:cxnLst>
              <a:cxn ang="T12">
                <a:pos x="T0" y="T1"/>
              </a:cxn>
              <a:cxn ang="T13">
                <a:pos x="T2" y="T3"/>
              </a:cxn>
              <a:cxn ang="T14">
                <a:pos x="T4" y="T5"/>
              </a:cxn>
              <a:cxn ang="T15">
                <a:pos x="T6" y="T7"/>
              </a:cxn>
              <a:cxn ang="T16">
                <a:pos x="T8" y="T9"/>
              </a:cxn>
              <a:cxn ang="T17">
                <a:pos x="T10" y="T11"/>
              </a:cxn>
            </a:cxnLst>
            <a:rect l="T18" t="T19" r="T20" b="T21"/>
            <a:pathLst>
              <a:path w="2613" h="155">
                <a:moveTo>
                  <a:pt x="0" y="155"/>
                </a:moveTo>
                <a:lnTo>
                  <a:pt x="0" y="0"/>
                </a:lnTo>
                <a:lnTo>
                  <a:pt x="2613" y="0"/>
                </a:lnTo>
                <a:lnTo>
                  <a:pt x="2613" y="155"/>
                </a:lnTo>
                <a:lnTo>
                  <a:pt x="0" y="155"/>
                </a:lnTo>
              </a:path>
            </a:pathLst>
          </a:custGeom>
          <a:noFill/>
          <a:ln w="15875">
            <a:solidFill>
              <a:srgbClr val="000000"/>
            </a:solidFill>
            <a:prstDash val="solid"/>
            <a:round/>
            <a:headEnd/>
            <a:tailEnd/>
          </a:ln>
        </p:spPr>
        <p:txBody>
          <a:bodyPr/>
          <a:lstStyle/>
          <a:p>
            <a:endParaRPr lang="en-US"/>
          </a:p>
        </p:txBody>
      </p:sp>
      <p:sp>
        <p:nvSpPr>
          <p:cNvPr id="832538" name="Rectangle 27"/>
          <p:cNvSpPr>
            <a:spLocks noChangeArrowheads="1"/>
          </p:cNvSpPr>
          <p:nvPr/>
        </p:nvSpPr>
        <p:spPr bwMode="auto">
          <a:xfrm>
            <a:off x="5129213" y="495300"/>
            <a:ext cx="93662"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539" name="Rectangle 28"/>
          <p:cNvSpPr>
            <a:spLocks noChangeArrowheads="1"/>
          </p:cNvSpPr>
          <p:nvPr/>
        </p:nvSpPr>
        <p:spPr bwMode="auto">
          <a:xfrm>
            <a:off x="5218113" y="495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40" name="Rectangle 29"/>
          <p:cNvSpPr>
            <a:spLocks noChangeArrowheads="1"/>
          </p:cNvSpPr>
          <p:nvPr/>
        </p:nvSpPr>
        <p:spPr bwMode="auto">
          <a:xfrm>
            <a:off x="5294313"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541" name="Rectangle 30"/>
          <p:cNvSpPr>
            <a:spLocks noChangeArrowheads="1"/>
          </p:cNvSpPr>
          <p:nvPr/>
        </p:nvSpPr>
        <p:spPr bwMode="auto">
          <a:xfrm>
            <a:off x="5367338" y="495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42" name="Rectangle 31"/>
          <p:cNvSpPr>
            <a:spLocks noChangeArrowheads="1"/>
          </p:cNvSpPr>
          <p:nvPr/>
        </p:nvSpPr>
        <p:spPr bwMode="auto">
          <a:xfrm>
            <a:off x="5443538" y="495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543" name="Rectangle 32"/>
          <p:cNvSpPr>
            <a:spLocks noChangeArrowheads="1"/>
          </p:cNvSpPr>
          <p:nvPr/>
        </p:nvSpPr>
        <p:spPr bwMode="auto">
          <a:xfrm>
            <a:off x="5480050"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o</a:t>
            </a:r>
            <a:endParaRPr lang="en-US" sz="2800">
              <a:latin typeface="Arial" charset="0"/>
            </a:endParaRPr>
          </a:p>
        </p:txBody>
      </p:sp>
      <p:sp>
        <p:nvSpPr>
          <p:cNvPr id="832544" name="Rectangle 33"/>
          <p:cNvSpPr>
            <a:spLocks noChangeArrowheads="1"/>
          </p:cNvSpPr>
          <p:nvPr/>
        </p:nvSpPr>
        <p:spPr bwMode="auto">
          <a:xfrm>
            <a:off x="5556250" y="495300"/>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f</a:t>
            </a:r>
            <a:endParaRPr lang="en-US" sz="2800">
              <a:latin typeface="Arial" charset="0"/>
            </a:endParaRPr>
          </a:p>
        </p:txBody>
      </p:sp>
      <p:sp>
        <p:nvSpPr>
          <p:cNvPr id="832545" name="Rectangle 34"/>
          <p:cNvSpPr>
            <a:spLocks noChangeArrowheads="1"/>
          </p:cNvSpPr>
          <p:nvPr/>
        </p:nvSpPr>
        <p:spPr bwMode="auto">
          <a:xfrm>
            <a:off x="5592763" y="495300"/>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f</a:t>
            </a:r>
            <a:endParaRPr lang="en-US" sz="2800">
              <a:latin typeface="Arial" charset="0"/>
            </a:endParaRPr>
          </a:p>
        </p:txBody>
      </p:sp>
      <p:sp>
        <p:nvSpPr>
          <p:cNvPr id="832546" name="Rectangle 35"/>
          <p:cNvSpPr>
            <a:spLocks noChangeArrowheads="1"/>
          </p:cNvSpPr>
          <p:nvPr/>
        </p:nvSpPr>
        <p:spPr bwMode="auto">
          <a:xfrm>
            <a:off x="5629275" y="495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2800">
              <a:latin typeface="Arial" charset="0"/>
            </a:endParaRPr>
          </a:p>
        </p:txBody>
      </p:sp>
      <p:sp>
        <p:nvSpPr>
          <p:cNvPr id="832547" name="Rectangle 36"/>
          <p:cNvSpPr>
            <a:spLocks noChangeArrowheads="1"/>
          </p:cNvSpPr>
          <p:nvPr/>
        </p:nvSpPr>
        <p:spPr bwMode="auto">
          <a:xfrm>
            <a:off x="5697538" y="495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48" name="Rectangle 37"/>
          <p:cNvSpPr>
            <a:spLocks noChangeArrowheads="1"/>
          </p:cNvSpPr>
          <p:nvPr/>
        </p:nvSpPr>
        <p:spPr bwMode="auto">
          <a:xfrm>
            <a:off x="5770563" y="495300"/>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549" name="Rectangle 38"/>
          <p:cNvSpPr>
            <a:spLocks noChangeArrowheads="1"/>
          </p:cNvSpPr>
          <p:nvPr/>
        </p:nvSpPr>
        <p:spPr bwMode="auto">
          <a:xfrm>
            <a:off x="6264275" y="3236913"/>
            <a:ext cx="93663"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550" name="Rectangle 39"/>
          <p:cNvSpPr>
            <a:spLocks noChangeArrowheads="1"/>
          </p:cNvSpPr>
          <p:nvPr/>
        </p:nvSpPr>
        <p:spPr bwMode="auto">
          <a:xfrm>
            <a:off x="6353175" y="32369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51" name="Rectangle 40"/>
          <p:cNvSpPr>
            <a:spLocks noChangeArrowheads="1"/>
          </p:cNvSpPr>
          <p:nvPr/>
        </p:nvSpPr>
        <p:spPr bwMode="auto">
          <a:xfrm>
            <a:off x="6429375"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552" name="Rectangle 41"/>
          <p:cNvSpPr>
            <a:spLocks noChangeArrowheads="1"/>
          </p:cNvSpPr>
          <p:nvPr/>
        </p:nvSpPr>
        <p:spPr bwMode="auto">
          <a:xfrm>
            <a:off x="6502400" y="32369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53" name="Rectangle 42"/>
          <p:cNvSpPr>
            <a:spLocks noChangeArrowheads="1"/>
          </p:cNvSpPr>
          <p:nvPr/>
        </p:nvSpPr>
        <p:spPr bwMode="auto">
          <a:xfrm>
            <a:off x="6578600" y="3236913"/>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554" name="Rectangle 43"/>
          <p:cNvSpPr>
            <a:spLocks noChangeArrowheads="1"/>
          </p:cNvSpPr>
          <p:nvPr/>
        </p:nvSpPr>
        <p:spPr bwMode="auto">
          <a:xfrm>
            <a:off x="6615113"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o</a:t>
            </a:r>
            <a:endParaRPr lang="en-US" sz="2800">
              <a:latin typeface="Arial" charset="0"/>
            </a:endParaRPr>
          </a:p>
        </p:txBody>
      </p:sp>
      <p:sp>
        <p:nvSpPr>
          <p:cNvPr id="832555" name="Rectangle 44"/>
          <p:cNvSpPr>
            <a:spLocks noChangeArrowheads="1"/>
          </p:cNvSpPr>
          <p:nvPr/>
        </p:nvSpPr>
        <p:spPr bwMode="auto">
          <a:xfrm>
            <a:off x="6691313" y="3236913"/>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f</a:t>
            </a:r>
            <a:endParaRPr lang="en-US" sz="2800">
              <a:latin typeface="Arial" charset="0"/>
            </a:endParaRPr>
          </a:p>
        </p:txBody>
      </p:sp>
      <p:sp>
        <p:nvSpPr>
          <p:cNvPr id="832556" name="Rectangle 45"/>
          <p:cNvSpPr>
            <a:spLocks noChangeArrowheads="1"/>
          </p:cNvSpPr>
          <p:nvPr/>
        </p:nvSpPr>
        <p:spPr bwMode="auto">
          <a:xfrm>
            <a:off x="6727825" y="3236913"/>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f</a:t>
            </a:r>
            <a:endParaRPr lang="en-US" sz="2800">
              <a:latin typeface="Arial" charset="0"/>
            </a:endParaRPr>
          </a:p>
        </p:txBody>
      </p:sp>
      <p:sp>
        <p:nvSpPr>
          <p:cNvPr id="832557" name="Rectangle 46"/>
          <p:cNvSpPr>
            <a:spLocks noChangeArrowheads="1"/>
          </p:cNvSpPr>
          <p:nvPr/>
        </p:nvSpPr>
        <p:spPr bwMode="auto">
          <a:xfrm>
            <a:off x="6764338" y="3236913"/>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2800">
              <a:latin typeface="Arial" charset="0"/>
            </a:endParaRPr>
          </a:p>
        </p:txBody>
      </p:sp>
      <p:sp>
        <p:nvSpPr>
          <p:cNvPr id="832558" name="Rectangle 47"/>
          <p:cNvSpPr>
            <a:spLocks noChangeArrowheads="1"/>
          </p:cNvSpPr>
          <p:nvPr/>
        </p:nvSpPr>
        <p:spPr bwMode="auto">
          <a:xfrm>
            <a:off x="6832600" y="32369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59" name="Rectangle 48"/>
          <p:cNvSpPr>
            <a:spLocks noChangeArrowheads="1"/>
          </p:cNvSpPr>
          <p:nvPr/>
        </p:nvSpPr>
        <p:spPr bwMode="auto">
          <a:xfrm>
            <a:off x="6905625" y="3236913"/>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560" name="Rectangle 49"/>
          <p:cNvSpPr>
            <a:spLocks noChangeArrowheads="1"/>
          </p:cNvSpPr>
          <p:nvPr/>
        </p:nvSpPr>
        <p:spPr bwMode="auto">
          <a:xfrm>
            <a:off x="3165475" y="495300"/>
            <a:ext cx="93663"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V</a:t>
            </a:r>
            <a:endParaRPr lang="en-US" sz="2800">
              <a:latin typeface="Arial" charset="0"/>
            </a:endParaRPr>
          </a:p>
        </p:txBody>
      </p:sp>
      <p:sp>
        <p:nvSpPr>
          <p:cNvPr id="832561" name="Rectangle 50"/>
          <p:cNvSpPr>
            <a:spLocks noChangeArrowheads="1"/>
          </p:cNvSpPr>
          <p:nvPr/>
        </p:nvSpPr>
        <p:spPr bwMode="auto">
          <a:xfrm>
            <a:off x="3254375" y="495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562" name="Rectangle 51"/>
          <p:cNvSpPr>
            <a:spLocks noChangeArrowheads="1"/>
          </p:cNvSpPr>
          <p:nvPr/>
        </p:nvSpPr>
        <p:spPr bwMode="auto">
          <a:xfrm>
            <a:off x="3282950" y="495300"/>
            <a:ext cx="5397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r</a:t>
            </a:r>
            <a:endParaRPr lang="en-US" sz="2800">
              <a:latin typeface="Arial" charset="0"/>
            </a:endParaRPr>
          </a:p>
        </p:txBody>
      </p:sp>
      <p:sp>
        <p:nvSpPr>
          <p:cNvPr id="832563" name="Rectangle 52"/>
          <p:cNvSpPr>
            <a:spLocks noChangeArrowheads="1"/>
          </p:cNvSpPr>
          <p:nvPr/>
        </p:nvSpPr>
        <p:spPr bwMode="auto">
          <a:xfrm>
            <a:off x="3327400" y="495300"/>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564" name="Rectangle 53"/>
          <p:cNvSpPr>
            <a:spLocks noChangeArrowheads="1"/>
          </p:cNvSpPr>
          <p:nvPr/>
        </p:nvSpPr>
        <p:spPr bwMode="auto">
          <a:xfrm>
            <a:off x="3363913"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u</a:t>
            </a:r>
            <a:endParaRPr lang="en-US" sz="2800">
              <a:latin typeface="Arial" charset="0"/>
            </a:endParaRPr>
          </a:p>
        </p:txBody>
      </p:sp>
      <p:sp>
        <p:nvSpPr>
          <p:cNvPr id="832565" name="Rectangle 54"/>
          <p:cNvSpPr>
            <a:spLocks noChangeArrowheads="1"/>
          </p:cNvSpPr>
          <p:nvPr/>
        </p:nvSpPr>
        <p:spPr bwMode="auto">
          <a:xfrm>
            <a:off x="3440113" y="495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66" name="Rectangle 55"/>
          <p:cNvSpPr>
            <a:spLocks noChangeArrowheads="1"/>
          </p:cNvSpPr>
          <p:nvPr/>
        </p:nvSpPr>
        <p:spPr bwMode="auto">
          <a:xfrm>
            <a:off x="3517900" y="495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l</a:t>
            </a:r>
            <a:endParaRPr lang="en-US" sz="2800">
              <a:latin typeface="Arial" charset="0"/>
            </a:endParaRPr>
          </a:p>
        </p:txBody>
      </p:sp>
      <p:sp>
        <p:nvSpPr>
          <p:cNvPr id="832567" name="Rectangle 56"/>
          <p:cNvSpPr>
            <a:spLocks noChangeArrowheads="1"/>
          </p:cNvSpPr>
          <p:nvPr/>
        </p:nvSpPr>
        <p:spPr bwMode="auto">
          <a:xfrm>
            <a:off x="3544888" y="495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568" name="Rectangle 57"/>
          <p:cNvSpPr>
            <a:spLocks noChangeArrowheads="1"/>
          </p:cNvSpPr>
          <p:nvPr/>
        </p:nvSpPr>
        <p:spPr bwMode="auto">
          <a:xfrm>
            <a:off x="3581400"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569" name="Rectangle 58"/>
          <p:cNvSpPr>
            <a:spLocks noChangeArrowheads="1"/>
          </p:cNvSpPr>
          <p:nvPr/>
        </p:nvSpPr>
        <p:spPr bwMode="auto">
          <a:xfrm>
            <a:off x="3659188" y="495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70" name="Rectangle 59"/>
          <p:cNvSpPr>
            <a:spLocks noChangeArrowheads="1"/>
          </p:cNvSpPr>
          <p:nvPr/>
        </p:nvSpPr>
        <p:spPr bwMode="auto">
          <a:xfrm>
            <a:off x="3732213"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571" name="Rectangle 60"/>
          <p:cNvSpPr>
            <a:spLocks noChangeArrowheads="1"/>
          </p:cNvSpPr>
          <p:nvPr/>
        </p:nvSpPr>
        <p:spPr bwMode="auto">
          <a:xfrm>
            <a:off x="3808413" y="495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72" name="Rectangle 61"/>
          <p:cNvSpPr>
            <a:spLocks noChangeArrowheads="1"/>
          </p:cNvSpPr>
          <p:nvPr/>
        </p:nvSpPr>
        <p:spPr bwMode="auto">
          <a:xfrm>
            <a:off x="3881438" y="495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573" name="Rectangle 62"/>
          <p:cNvSpPr>
            <a:spLocks noChangeArrowheads="1"/>
          </p:cNvSpPr>
          <p:nvPr/>
        </p:nvSpPr>
        <p:spPr bwMode="auto">
          <a:xfrm>
            <a:off x="3921125"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n</a:t>
            </a:r>
            <a:endParaRPr lang="en-US" sz="2800">
              <a:latin typeface="Arial" charset="0"/>
            </a:endParaRPr>
          </a:p>
        </p:txBody>
      </p:sp>
      <p:sp>
        <p:nvSpPr>
          <p:cNvPr id="832574" name="Rectangle 63"/>
          <p:cNvSpPr>
            <a:spLocks noChangeArrowheads="1"/>
          </p:cNvSpPr>
          <p:nvPr/>
        </p:nvSpPr>
        <p:spPr bwMode="auto">
          <a:xfrm>
            <a:off x="3994150"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u</a:t>
            </a:r>
            <a:endParaRPr lang="en-US" sz="2800">
              <a:latin typeface="Arial" charset="0"/>
            </a:endParaRPr>
          </a:p>
        </p:txBody>
      </p:sp>
      <p:sp>
        <p:nvSpPr>
          <p:cNvPr id="832575" name="Rectangle 64"/>
          <p:cNvSpPr>
            <a:spLocks noChangeArrowheads="1"/>
          </p:cNvSpPr>
          <p:nvPr/>
        </p:nvSpPr>
        <p:spPr bwMode="auto">
          <a:xfrm>
            <a:off x="4070350" y="495300"/>
            <a:ext cx="1238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m</a:t>
            </a:r>
            <a:endParaRPr lang="en-US" sz="2800">
              <a:latin typeface="Arial" charset="0"/>
            </a:endParaRPr>
          </a:p>
        </p:txBody>
      </p:sp>
      <p:sp>
        <p:nvSpPr>
          <p:cNvPr id="832576" name="Rectangle 65"/>
          <p:cNvSpPr>
            <a:spLocks noChangeArrowheads="1"/>
          </p:cNvSpPr>
          <p:nvPr/>
        </p:nvSpPr>
        <p:spPr bwMode="auto">
          <a:xfrm>
            <a:off x="4179888" y="49530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b</a:t>
            </a:r>
            <a:endParaRPr lang="en-US" sz="2800">
              <a:latin typeface="Arial" charset="0"/>
            </a:endParaRPr>
          </a:p>
        </p:txBody>
      </p:sp>
      <p:sp>
        <p:nvSpPr>
          <p:cNvPr id="832577" name="Rectangle 66"/>
          <p:cNvSpPr>
            <a:spLocks noChangeArrowheads="1"/>
          </p:cNvSpPr>
          <p:nvPr/>
        </p:nvSpPr>
        <p:spPr bwMode="auto">
          <a:xfrm>
            <a:off x="4256088" y="495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78" name="Rectangle 67"/>
          <p:cNvSpPr>
            <a:spLocks noChangeArrowheads="1"/>
          </p:cNvSpPr>
          <p:nvPr/>
        </p:nvSpPr>
        <p:spPr bwMode="auto">
          <a:xfrm>
            <a:off x="4329113" y="495300"/>
            <a:ext cx="5397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r</a:t>
            </a:r>
            <a:endParaRPr lang="en-US" sz="2800">
              <a:latin typeface="Arial" charset="0"/>
            </a:endParaRPr>
          </a:p>
        </p:txBody>
      </p:sp>
      <p:sp>
        <p:nvSpPr>
          <p:cNvPr id="832579" name="Rectangle 68"/>
          <p:cNvSpPr>
            <a:spLocks noChangeArrowheads="1"/>
          </p:cNvSpPr>
          <p:nvPr/>
        </p:nvSpPr>
        <p:spPr bwMode="auto">
          <a:xfrm>
            <a:off x="5116513" y="1222375"/>
            <a:ext cx="93662"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580" name="Rectangle 69"/>
          <p:cNvSpPr>
            <a:spLocks noChangeArrowheads="1"/>
          </p:cNvSpPr>
          <p:nvPr/>
        </p:nvSpPr>
        <p:spPr bwMode="auto">
          <a:xfrm>
            <a:off x="5210175" y="12223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h</a:t>
            </a:r>
            <a:endParaRPr lang="en-US" sz="2800">
              <a:latin typeface="Arial" charset="0"/>
            </a:endParaRPr>
          </a:p>
        </p:txBody>
      </p:sp>
      <p:sp>
        <p:nvSpPr>
          <p:cNvPr id="832581" name="Rectangle 70"/>
          <p:cNvSpPr>
            <a:spLocks noChangeArrowheads="1"/>
          </p:cNvSpPr>
          <p:nvPr/>
        </p:nvSpPr>
        <p:spPr bwMode="auto">
          <a:xfrm>
            <a:off x="5281613" y="1222375"/>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y</a:t>
            </a:r>
            <a:endParaRPr lang="en-US" sz="2800">
              <a:latin typeface="Arial" charset="0"/>
            </a:endParaRPr>
          </a:p>
        </p:txBody>
      </p:sp>
      <p:sp>
        <p:nvSpPr>
          <p:cNvPr id="832582" name="Rectangle 71"/>
          <p:cNvSpPr>
            <a:spLocks noChangeArrowheads="1"/>
          </p:cNvSpPr>
          <p:nvPr/>
        </p:nvSpPr>
        <p:spPr bwMode="auto">
          <a:xfrm>
            <a:off x="5351463" y="1222375"/>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2800">
              <a:latin typeface="Arial" charset="0"/>
            </a:endParaRPr>
          </a:p>
        </p:txBody>
      </p:sp>
      <p:sp>
        <p:nvSpPr>
          <p:cNvPr id="832583" name="Rectangle 72"/>
          <p:cNvSpPr>
            <a:spLocks noChangeArrowheads="1"/>
          </p:cNvSpPr>
          <p:nvPr/>
        </p:nvSpPr>
        <p:spPr bwMode="auto">
          <a:xfrm>
            <a:off x="5414963" y="12223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584" name="Rectangle 73"/>
          <p:cNvSpPr>
            <a:spLocks noChangeArrowheads="1"/>
          </p:cNvSpPr>
          <p:nvPr/>
        </p:nvSpPr>
        <p:spPr bwMode="auto">
          <a:xfrm>
            <a:off x="5448300" y="12223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c</a:t>
            </a:r>
            <a:endParaRPr lang="en-US" sz="2800">
              <a:latin typeface="Arial" charset="0"/>
            </a:endParaRPr>
          </a:p>
        </p:txBody>
      </p:sp>
      <p:sp>
        <p:nvSpPr>
          <p:cNvPr id="832585" name="Rectangle 74"/>
          <p:cNvSpPr>
            <a:spLocks noChangeArrowheads="1"/>
          </p:cNvSpPr>
          <p:nvPr/>
        </p:nvSpPr>
        <p:spPr bwMode="auto">
          <a:xfrm>
            <a:off x="5516563" y="1222375"/>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86" name="Rectangle 75"/>
          <p:cNvSpPr>
            <a:spLocks noChangeArrowheads="1"/>
          </p:cNvSpPr>
          <p:nvPr/>
        </p:nvSpPr>
        <p:spPr bwMode="auto">
          <a:xfrm>
            <a:off x="5589588" y="12223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l</a:t>
            </a:r>
            <a:endParaRPr lang="en-US" sz="2800">
              <a:latin typeface="Arial" charset="0"/>
            </a:endParaRPr>
          </a:p>
        </p:txBody>
      </p:sp>
      <p:sp>
        <p:nvSpPr>
          <p:cNvPr id="832587" name="Rectangle 76"/>
          <p:cNvSpPr>
            <a:spLocks noChangeArrowheads="1"/>
          </p:cNvSpPr>
          <p:nvPr/>
        </p:nvSpPr>
        <p:spPr bwMode="auto">
          <a:xfrm>
            <a:off x="5618163" y="12223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588" name="Rectangle 77"/>
          <p:cNvSpPr>
            <a:spLocks noChangeArrowheads="1"/>
          </p:cNvSpPr>
          <p:nvPr/>
        </p:nvSpPr>
        <p:spPr bwMode="auto">
          <a:xfrm>
            <a:off x="5657850" y="12223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589" name="Rectangle 78"/>
          <p:cNvSpPr>
            <a:spLocks noChangeArrowheads="1"/>
          </p:cNvSpPr>
          <p:nvPr/>
        </p:nvSpPr>
        <p:spPr bwMode="auto">
          <a:xfrm>
            <a:off x="5730875" y="12223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590" name="Rectangle 79"/>
          <p:cNvSpPr>
            <a:spLocks noChangeArrowheads="1"/>
          </p:cNvSpPr>
          <p:nvPr/>
        </p:nvSpPr>
        <p:spPr bwMode="auto">
          <a:xfrm>
            <a:off x="5807075" y="12223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591" name="Rectangle 80"/>
          <p:cNvSpPr>
            <a:spLocks noChangeArrowheads="1"/>
          </p:cNvSpPr>
          <p:nvPr/>
        </p:nvSpPr>
        <p:spPr bwMode="auto">
          <a:xfrm>
            <a:off x="5880100" y="12223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92" name="Rectangle 81"/>
          <p:cNvSpPr>
            <a:spLocks noChangeArrowheads="1"/>
          </p:cNvSpPr>
          <p:nvPr/>
        </p:nvSpPr>
        <p:spPr bwMode="auto">
          <a:xfrm>
            <a:off x="5956300" y="12223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593" name="Rectangle 82"/>
          <p:cNvSpPr>
            <a:spLocks noChangeArrowheads="1"/>
          </p:cNvSpPr>
          <p:nvPr/>
        </p:nvSpPr>
        <p:spPr bwMode="auto">
          <a:xfrm>
            <a:off x="5992813" y="12223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n</a:t>
            </a:r>
            <a:endParaRPr lang="en-US" sz="2800">
              <a:latin typeface="Arial" charset="0"/>
            </a:endParaRPr>
          </a:p>
        </p:txBody>
      </p:sp>
      <p:sp>
        <p:nvSpPr>
          <p:cNvPr id="832594" name="Rectangle 83"/>
          <p:cNvSpPr>
            <a:spLocks noChangeArrowheads="1"/>
          </p:cNvSpPr>
          <p:nvPr/>
        </p:nvSpPr>
        <p:spPr bwMode="auto">
          <a:xfrm>
            <a:off x="6069013" y="12223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u</a:t>
            </a:r>
            <a:endParaRPr lang="en-US" sz="2800">
              <a:latin typeface="Arial" charset="0"/>
            </a:endParaRPr>
          </a:p>
        </p:txBody>
      </p:sp>
      <p:sp>
        <p:nvSpPr>
          <p:cNvPr id="832595" name="Rectangle 84"/>
          <p:cNvSpPr>
            <a:spLocks noChangeArrowheads="1"/>
          </p:cNvSpPr>
          <p:nvPr/>
        </p:nvSpPr>
        <p:spPr bwMode="auto">
          <a:xfrm>
            <a:off x="6142038" y="1222375"/>
            <a:ext cx="1238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m</a:t>
            </a:r>
            <a:endParaRPr lang="en-US" sz="2800">
              <a:latin typeface="Arial" charset="0"/>
            </a:endParaRPr>
          </a:p>
        </p:txBody>
      </p:sp>
      <p:sp>
        <p:nvSpPr>
          <p:cNvPr id="832596" name="Rectangle 85"/>
          <p:cNvSpPr>
            <a:spLocks noChangeArrowheads="1"/>
          </p:cNvSpPr>
          <p:nvPr/>
        </p:nvSpPr>
        <p:spPr bwMode="auto">
          <a:xfrm>
            <a:off x="6254750" y="12223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b</a:t>
            </a:r>
            <a:endParaRPr lang="en-US" sz="2800">
              <a:latin typeface="Arial" charset="0"/>
            </a:endParaRPr>
          </a:p>
        </p:txBody>
      </p:sp>
      <p:sp>
        <p:nvSpPr>
          <p:cNvPr id="832597" name="Rectangle 86"/>
          <p:cNvSpPr>
            <a:spLocks noChangeArrowheads="1"/>
          </p:cNvSpPr>
          <p:nvPr/>
        </p:nvSpPr>
        <p:spPr bwMode="auto">
          <a:xfrm>
            <a:off x="6327775" y="12223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598" name="Rectangle 87"/>
          <p:cNvSpPr>
            <a:spLocks noChangeArrowheads="1"/>
          </p:cNvSpPr>
          <p:nvPr/>
        </p:nvSpPr>
        <p:spPr bwMode="auto">
          <a:xfrm>
            <a:off x="6405563" y="1222375"/>
            <a:ext cx="5397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r</a:t>
            </a:r>
            <a:endParaRPr lang="en-US" sz="2800">
              <a:latin typeface="Arial" charset="0"/>
            </a:endParaRPr>
          </a:p>
        </p:txBody>
      </p:sp>
      <p:sp>
        <p:nvSpPr>
          <p:cNvPr id="832599" name="Rectangle 88"/>
          <p:cNvSpPr>
            <a:spLocks noChangeArrowheads="1"/>
          </p:cNvSpPr>
          <p:nvPr/>
        </p:nvSpPr>
        <p:spPr bwMode="auto">
          <a:xfrm>
            <a:off x="1509713" y="1222375"/>
            <a:ext cx="93662"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V</a:t>
            </a:r>
            <a:endParaRPr lang="en-US" sz="2800">
              <a:latin typeface="Arial" charset="0"/>
            </a:endParaRPr>
          </a:p>
        </p:txBody>
      </p:sp>
      <p:sp>
        <p:nvSpPr>
          <p:cNvPr id="832600" name="Rectangle 89"/>
          <p:cNvSpPr>
            <a:spLocks noChangeArrowheads="1"/>
          </p:cNvSpPr>
          <p:nvPr/>
        </p:nvSpPr>
        <p:spPr bwMode="auto">
          <a:xfrm>
            <a:off x="1598613" y="1222375"/>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601" name="Rectangle 90"/>
          <p:cNvSpPr>
            <a:spLocks noChangeArrowheads="1"/>
          </p:cNvSpPr>
          <p:nvPr/>
        </p:nvSpPr>
        <p:spPr bwMode="auto">
          <a:xfrm>
            <a:off x="1676400" y="12223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l</a:t>
            </a:r>
            <a:endParaRPr lang="en-US" sz="2800">
              <a:latin typeface="Arial" charset="0"/>
            </a:endParaRPr>
          </a:p>
        </p:txBody>
      </p:sp>
      <p:sp>
        <p:nvSpPr>
          <p:cNvPr id="832602" name="Rectangle 91"/>
          <p:cNvSpPr>
            <a:spLocks noChangeArrowheads="1"/>
          </p:cNvSpPr>
          <p:nvPr/>
        </p:nvSpPr>
        <p:spPr bwMode="auto">
          <a:xfrm>
            <a:off x="1703388" y="12223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603" name="Rectangle 92"/>
          <p:cNvSpPr>
            <a:spLocks noChangeArrowheads="1"/>
          </p:cNvSpPr>
          <p:nvPr/>
        </p:nvSpPr>
        <p:spPr bwMode="auto">
          <a:xfrm>
            <a:off x="1736725" y="12223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604" name="Freeform 93"/>
          <p:cNvSpPr>
            <a:spLocks/>
          </p:cNvSpPr>
          <p:nvPr/>
        </p:nvSpPr>
        <p:spPr bwMode="auto">
          <a:xfrm>
            <a:off x="1676400" y="1412875"/>
            <a:ext cx="5349875" cy="185738"/>
          </a:xfrm>
          <a:custGeom>
            <a:avLst/>
            <a:gdLst>
              <a:gd name="T0" fmla="*/ 2147483647 w 3370"/>
              <a:gd name="T1" fmla="*/ 294859891 h 117"/>
              <a:gd name="T2" fmla="*/ 2147483647 w 3370"/>
              <a:gd name="T3" fmla="*/ 0 h 117"/>
              <a:gd name="T4" fmla="*/ 0 w 3370"/>
              <a:gd name="T5" fmla="*/ 0 h 117"/>
              <a:gd name="T6" fmla="*/ 0 w 3370"/>
              <a:gd name="T7" fmla="*/ 294859891 h 117"/>
              <a:gd name="T8" fmla="*/ 2147483647 w 3370"/>
              <a:gd name="T9" fmla="*/ 294859891 h 117"/>
              <a:gd name="T10" fmla="*/ 2147483647 w 3370"/>
              <a:gd name="T11" fmla="*/ 294859891 h 117"/>
              <a:gd name="T12" fmla="*/ 0 60000 65536"/>
              <a:gd name="T13" fmla="*/ 0 60000 65536"/>
              <a:gd name="T14" fmla="*/ 0 60000 65536"/>
              <a:gd name="T15" fmla="*/ 0 60000 65536"/>
              <a:gd name="T16" fmla="*/ 0 60000 65536"/>
              <a:gd name="T17" fmla="*/ 0 60000 65536"/>
              <a:gd name="T18" fmla="*/ 0 w 3370"/>
              <a:gd name="T19" fmla="*/ 0 h 117"/>
              <a:gd name="T20" fmla="*/ 3370 w 3370"/>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3370" h="117">
                <a:moveTo>
                  <a:pt x="3368" y="117"/>
                </a:moveTo>
                <a:lnTo>
                  <a:pt x="3370" y="0"/>
                </a:lnTo>
                <a:lnTo>
                  <a:pt x="0" y="0"/>
                </a:lnTo>
                <a:lnTo>
                  <a:pt x="0" y="117"/>
                </a:lnTo>
                <a:lnTo>
                  <a:pt x="3370" y="117"/>
                </a:lnTo>
              </a:path>
            </a:pathLst>
          </a:custGeom>
          <a:noFill/>
          <a:ln w="15875">
            <a:solidFill>
              <a:srgbClr val="000000"/>
            </a:solidFill>
            <a:prstDash val="solid"/>
            <a:round/>
            <a:headEnd/>
            <a:tailEnd/>
          </a:ln>
        </p:spPr>
        <p:txBody>
          <a:bodyPr/>
          <a:lstStyle/>
          <a:p>
            <a:endParaRPr lang="en-US"/>
          </a:p>
        </p:txBody>
      </p:sp>
      <p:sp>
        <p:nvSpPr>
          <p:cNvPr id="832605" name="Freeform 94"/>
          <p:cNvSpPr>
            <a:spLocks/>
          </p:cNvSpPr>
          <p:nvPr/>
        </p:nvSpPr>
        <p:spPr bwMode="auto">
          <a:xfrm>
            <a:off x="1679575" y="1598613"/>
            <a:ext cx="5346700" cy="185737"/>
          </a:xfrm>
          <a:custGeom>
            <a:avLst/>
            <a:gdLst>
              <a:gd name="T0" fmla="*/ 2147483647 w 3368"/>
              <a:gd name="T1" fmla="*/ 294856716 h 117"/>
              <a:gd name="T2" fmla="*/ 2147483647 w 3368"/>
              <a:gd name="T3" fmla="*/ 0 h 117"/>
              <a:gd name="T4" fmla="*/ 0 w 3368"/>
              <a:gd name="T5" fmla="*/ 0 h 117"/>
              <a:gd name="T6" fmla="*/ 0 w 3368"/>
              <a:gd name="T7" fmla="*/ 294856716 h 117"/>
              <a:gd name="T8" fmla="*/ 2147483647 w 3368"/>
              <a:gd name="T9" fmla="*/ 294856716 h 117"/>
              <a:gd name="T10" fmla="*/ 2147483647 w 3368"/>
              <a:gd name="T11" fmla="*/ 294856716 h 117"/>
              <a:gd name="T12" fmla="*/ 0 60000 65536"/>
              <a:gd name="T13" fmla="*/ 0 60000 65536"/>
              <a:gd name="T14" fmla="*/ 0 60000 65536"/>
              <a:gd name="T15" fmla="*/ 0 60000 65536"/>
              <a:gd name="T16" fmla="*/ 0 60000 65536"/>
              <a:gd name="T17" fmla="*/ 0 60000 65536"/>
              <a:gd name="T18" fmla="*/ 0 w 3368"/>
              <a:gd name="T19" fmla="*/ 0 h 117"/>
              <a:gd name="T20" fmla="*/ 3368 w 3368"/>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3368" h="117">
                <a:moveTo>
                  <a:pt x="3366" y="117"/>
                </a:moveTo>
                <a:lnTo>
                  <a:pt x="3368" y="0"/>
                </a:lnTo>
                <a:lnTo>
                  <a:pt x="0" y="0"/>
                </a:lnTo>
                <a:lnTo>
                  <a:pt x="0" y="117"/>
                </a:lnTo>
                <a:lnTo>
                  <a:pt x="3368" y="117"/>
                </a:lnTo>
              </a:path>
            </a:pathLst>
          </a:custGeom>
          <a:noFill/>
          <a:ln w="15875">
            <a:solidFill>
              <a:srgbClr val="000000"/>
            </a:solidFill>
            <a:prstDash val="solid"/>
            <a:round/>
            <a:headEnd/>
            <a:tailEnd/>
          </a:ln>
        </p:spPr>
        <p:txBody>
          <a:bodyPr/>
          <a:lstStyle/>
          <a:p>
            <a:endParaRPr lang="en-US"/>
          </a:p>
        </p:txBody>
      </p:sp>
      <p:sp>
        <p:nvSpPr>
          <p:cNvPr id="832606" name="Freeform 95"/>
          <p:cNvSpPr>
            <a:spLocks/>
          </p:cNvSpPr>
          <p:nvPr/>
        </p:nvSpPr>
        <p:spPr bwMode="auto">
          <a:xfrm>
            <a:off x="1679575" y="1784350"/>
            <a:ext cx="5346700" cy="185738"/>
          </a:xfrm>
          <a:custGeom>
            <a:avLst/>
            <a:gdLst>
              <a:gd name="T0" fmla="*/ 2147483647 w 3368"/>
              <a:gd name="T1" fmla="*/ 294859891 h 117"/>
              <a:gd name="T2" fmla="*/ 2147483647 w 3368"/>
              <a:gd name="T3" fmla="*/ 0 h 117"/>
              <a:gd name="T4" fmla="*/ 0 w 3368"/>
              <a:gd name="T5" fmla="*/ 0 h 117"/>
              <a:gd name="T6" fmla="*/ 0 w 3368"/>
              <a:gd name="T7" fmla="*/ 294859891 h 117"/>
              <a:gd name="T8" fmla="*/ 2147483647 w 3368"/>
              <a:gd name="T9" fmla="*/ 294859891 h 117"/>
              <a:gd name="T10" fmla="*/ 2147483647 w 3368"/>
              <a:gd name="T11" fmla="*/ 294859891 h 117"/>
              <a:gd name="T12" fmla="*/ 2147483647 w 3368"/>
              <a:gd name="T13" fmla="*/ 294859891 h 117"/>
              <a:gd name="T14" fmla="*/ 0 60000 65536"/>
              <a:gd name="T15" fmla="*/ 0 60000 65536"/>
              <a:gd name="T16" fmla="*/ 0 60000 65536"/>
              <a:gd name="T17" fmla="*/ 0 60000 65536"/>
              <a:gd name="T18" fmla="*/ 0 60000 65536"/>
              <a:gd name="T19" fmla="*/ 0 60000 65536"/>
              <a:gd name="T20" fmla="*/ 0 60000 65536"/>
              <a:gd name="T21" fmla="*/ 0 w 3368"/>
              <a:gd name="T22" fmla="*/ 0 h 117"/>
              <a:gd name="T23" fmla="*/ 3368 w 336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8" h="117">
                <a:moveTo>
                  <a:pt x="3366" y="117"/>
                </a:moveTo>
                <a:lnTo>
                  <a:pt x="3368" y="0"/>
                </a:lnTo>
                <a:lnTo>
                  <a:pt x="0" y="0"/>
                </a:lnTo>
                <a:lnTo>
                  <a:pt x="0" y="117"/>
                </a:lnTo>
                <a:lnTo>
                  <a:pt x="3368" y="117"/>
                </a:lnTo>
                <a:lnTo>
                  <a:pt x="3366" y="117"/>
                </a:lnTo>
                <a:close/>
              </a:path>
            </a:pathLst>
          </a:custGeom>
          <a:solidFill>
            <a:srgbClr val="CCCCCC"/>
          </a:solidFill>
          <a:ln w="9525">
            <a:noFill/>
            <a:round/>
            <a:headEnd/>
            <a:tailEnd/>
          </a:ln>
        </p:spPr>
        <p:txBody>
          <a:bodyPr/>
          <a:lstStyle/>
          <a:p>
            <a:endParaRPr lang="en-US"/>
          </a:p>
        </p:txBody>
      </p:sp>
      <p:sp>
        <p:nvSpPr>
          <p:cNvPr id="832607" name="Freeform 96"/>
          <p:cNvSpPr>
            <a:spLocks/>
          </p:cNvSpPr>
          <p:nvPr/>
        </p:nvSpPr>
        <p:spPr bwMode="auto">
          <a:xfrm>
            <a:off x="1679575" y="1784350"/>
            <a:ext cx="5346700" cy="185738"/>
          </a:xfrm>
          <a:custGeom>
            <a:avLst/>
            <a:gdLst>
              <a:gd name="T0" fmla="*/ 2147483647 w 3368"/>
              <a:gd name="T1" fmla="*/ 294859891 h 117"/>
              <a:gd name="T2" fmla="*/ 2147483647 w 3368"/>
              <a:gd name="T3" fmla="*/ 0 h 117"/>
              <a:gd name="T4" fmla="*/ 0 w 3368"/>
              <a:gd name="T5" fmla="*/ 0 h 117"/>
              <a:gd name="T6" fmla="*/ 0 w 3368"/>
              <a:gd name="T7" fmla="*/ 294859891 h 117"/>
              <a:gd name="T8" fmla="*/ 2147483647 w 3368"/>
              <a:gd name="T9" fmla="*/ 294859891 h 117"/>
              <a:gd name="T10" fmla="*/ 2147483647 w 3368"/>
              <a:gd name="T11" fmla="*/ 294859891 h 117"/>
              <a:gd name="T12" fmla="*/ 0 60000 65536"/>
              <a:gd name="T13" fmla="*/ 0 60000 65536"/>
              <a:gd name="T14" fmla="*/ 0 60000 65536"/>
              <a:gd name="T15" fmla="*/ 0 60000 65536"/>
              <a:gd name="T16" fmla="*/ 0 60000 65536"/>
              <a:gd name="T17" fmla="*/ 0 60000 65536"/>
              <a:gd name="T18" fmla="*/ 0 w 3368"/>
              <a:gd name="T19" fmla="*/ 0 h 117"/>
              <a:gd name="T20" fmla="*/ 3368 w 3368"/>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3368" h="117">
                <a:moveTo>
                  <a:pt x="3366" y="117"/>
                </a:moveTo>
                <a:lnTo>
                  <a:pt x="3368" y="0"/>
                </a:lnTo>
                <a:lnTo>
                  <a:pt x="0" y="0"/>
                </a:lnTo>
                <a:lnTo>
                  <a:pt x="0" y="117"/>
                </a:lnTo>
                <a:lnTo>
                  <a:pt x="3368" y="117"/>
                </a:lnTo>
              </a:path>
            </a:pathLst>
          </a:custGeom>
          <a:noFill/>
          <a:ln w="15875">
            <a:solidFill>
              <a:srgbClr val="000000"/>
            </a:solidFill>
            <a:prstDash val="solid"/>
            <a:round/>
            <a:headEnd/>
            <a:tailEnd/>
          </a:ln>
        </p:spPr>
        <p:txBody>
          <a:bodyPr/>
          <a:lstStyle/>
          <a:p>
            <a:endParaRPr lang="en-US"/>
          </a:p>
        </p:txBody>
      </p:sp>
      <p:sp>
        <p:nvSpPr>
          <p:cNvPr id="832608" name="Freeform 97"/>
          <p:cNvSpPr>
            <a:spLocks/>
          </p:cNvSpPr>
          <p:nvPr/>
        </p:nvSpPr>
        <p:spPr bwMode="auto">
          <a:xfrm>
            <a:off x="1676400" y="1970088"/>
            <a:ext cx="5349875" cy="185737"/>
          </a:xfrm>
          <a:custGeom>
            <a:avLst/>
            <a:gdLst>
              <a:gd name="T0" fmla="*/ 2147483647 w 3370"/>
              <a:gd name="T1" fmla="*/ 294856716 h 117"/>
              <a:gd name="T2" fmla="*/ 2147483647 w 3370"/>
              <a:gd name="T3" fmla="*/ 0 h 117"/>
              <a:gd name="T4" fmla="*/ 0 w 3370"/>
              <a:gd name="T5" fmla="*/ 0 h 117"/>
              <a:gd name="T6" fmla="*/ 0 w 3370"/>
              <a:gd name="T7" fmla="*/ 294856716 h 117"/>
              <a:gd name="T8" fmla="*/ 2147483647 w 3370"/>
              <a:gd name="T9" fmla="*/ 294856716 h 117"/>
              <a:gd name="T10" fmla="*/ 2147483647 w 3370"/>
              <a:gd name="T11" fmla="*/ 294856716 h 117"/>
              <a:gd name="T12" fmla="*/ 0 60000 65536"/>
              <a:gd name="T13" fmla="*/ 0 60000 65536"/>
              <a:gd name="T14" fmla="*/ 0 60000 65536"/>
              <a:gd name="T15" fmla="*/ 0 60000 65536"/>
              <a:gd name="T16" fmla="*/ 0 60000 65536"/>
              <a:gd name="T17" fmla="*/ 0 60000 65536"/>
              <a:gd name="T18" fmla="*/ 0 w 3370"/>
              <a:gd name="T19" fmla="*/ 0 h 117"/>
              <a:gd name="T20" fmla="*/ 3370 w 3370"/>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3370" h="117">
                <a:moveTo>
                  <a:pt x="3368" y="117"/>
                </a:moveTo>
                <a:lnTo>
                  <a:pt x="3370" y="0"/>
                </a:lnTo>
                <a:lnTo>
                  <a:pt x="0" y="0"/>
                </a:lnTo>
                <a:lnTo>
                  <a:pt x="0" y="117"/>
                </a:lnTo>
                <a:lnTo>
                  <a:pt x="3370" y="117"/>
                </a:lnTo>
              </a:path>
            </a:pathLst>
          </a:custGeom>
          <a:noFill/>
          <a:ln w="15875">
            <a:solidFill>
              <a:srgbClr val="000000"/>
            </a:solidFill>
            <a:prstDash val="solid"/>
            <a:round/>
            <a:headEnd/>
            <a:tailEnd/>
          </a:ln>
        </p:spPr>
        <p:txBody>
          <a:bodyPr/>
          <a:lstStyle/>
          <a:p>
            <a:endParaRPr lang="en-US"/>
          </a:p>
        </p:txBody>
      </p:sp>
      <p:sp>
        <p:nvSpPr>
          <p:cNvPr id="832609" name="Freeform 98"/>
          <p:cNvSpPr>
            <a:spLocks/>
          </p:cNvSpPr>
          <p:nvPr/>
        </p:nvSpPr>
        <p:spPr bwMode="auto">
          <a:xfrm>
            <a:off x="1676400" y="2155825"/>
            <a:ext cx="5349875" cy="185738"/>
          </a:xfrm>
          <a:custGeom>
            <a:avLst/>
            <a:gdLst>
              <a:gd name="T0" fmla="*/ 2147483647 w 3370"/>
              <a:gd name="T1" fmla="*/ 294859891 h 117"/>
              <a:gd name="T2" fmla="*/ 2147483647 w 3370"/>
              <a:gd name="T3" fmla="*/ 0 h 117"/>
              <a:gd name="T4" fmla="*/ 0 w 3370"/>
              <a:gd name="T5" fmla="*/ 0 h 117"/>
              <a:gd name="T6" fmla="*/ 0 w 3370"/>
              <a:gd name="T7" fmla="*/ 294859891 h 117"/>
              <a:gd name="T8" fmla="*/ 2147483647 w 3370"/>
              <a:gd name="T9" fmla="*/ 294859891 h 117"/>
              <a:gd name="T10" fmla="*/ 2147483647 w 3370"/>
              <a:gd name="T11" fmla="*/ 294859891 h 117"/>
              <a:gd name="T12" fmla="*/ 0 60000 65536"/>
              <a:gd name="T13" fmla="*/ 0 60000 65536"/>
              <a:gd name="T14" fmla="*/ 0 60000 65536"/>
              <a:gd name="T15" fmla="*/ 0 60000 65536"/>
              <a:gd name="T16" fmla="*/ 0 60000 65536"/>
              <a:gd name="T17" fmla="*/ 0 60000 65536"/>
              <a:gd name="T18" fmla="*/ 0 w 3370"/>
              <a:gd name="T19" fmla="*/ 0 h 117"/>
              <a:gd name="T20" fmla="*/ 3370 w 3370"/>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3370" h="117">
                <a:moveTo>
                  <a:pt x="3368" y="117"/>
                </a:moveTo>
                <a:lnTo>
                  <a:pt x="3370" y="0"/>
                </a:lnTo>
                <a:lnTo>
                  <a:pt x="0" y="0"/>
                </a:lnTo>
                <a:lnTo>
                  <a:pt x="0" y="117"/>
                </a:lnTo>
                <a:lnTo>
                  <a:pt x="3370" y="117"/>
                </a:lnTo>
              </a:path>
            </a:pathLst>
          </a:custGeom>
          <a:noFill/>
          <a:ln w="15875">
            <a:solidFill>
              <a:srgbClr val="000000"/>
            </a:solidFill>
            <a:prstDash val="solid"/>
            <a:round/>
            <a:headEnd/>
            <a:tailEnd/>
          </a:ln>
        </p:spPr>
        <p:txBody>
          <a:bodyPr/>
          <a:lstStyle/>
          <a:p>
            <a:endParaRPr lang="en-US"/>
          </a:p>
        </p:txBody>
      </p:sp>
      <p:sp>
        <p:nvSpPr>
          <p:cNvPr id="832610" name="Freeform 99"/>
          <p:cNvSpPr>
            <a:spLocks/>
          </p:cNvSpPr>
          <p:nvPr/>
        </p:nvSpPr>
        <p:spPr bwMode="auto">
          <a:xfrm>
            <a:off x="1679575" y="2341563"/>
            <a:ext cx="5346700" cy="185737"/>
          </a:xfrm>
          <a:custGeom>
            <a:avLst/>
            <a:gdLst>
              <a:gd name="T0" fmla="*/ 2147483647 w 3368"/>
              <a:gd name="T1" fmla="*/ 294856716 h 117"/>
              <a:gd name="T2" fmla="*/ 2147483647 w 3368"/>
              <a:gd name="T3" fmla="*/ 0 h 117"/>
              <a:gd name="T4" fmla="*/ 0 w 3368"/>
              <a:gd name="T5" fmla="*/ 0 h 117"/>
              <a:gd name="T6" fmla="*/ 0 w 3368"/>
              <a:gd name="T7" fmla="*/ 294856716 h 117"/>
              <a:gd name="T8" fmla="*/ 2147483647 w 3368"/>
              <a:gd name="T9" fmla="*/ 294856716 h 117"/>
              <a:gd name="T10" fmla="*/ 2147483647 w 3368"/>
              <a:gd name="T11" fmla="*/ 294856716 h 117"/>
              <a:gd name="T12" fmla="*/ 0 60000 65536"/>
              <a:gd name="T13" fmla="*/ 0 60000 65536"/>
              <a:gd name="T14" fmla="*/ 0 60000 65536"/>
              <a:gd name="T15" fmla="*/ 0 60000 65536"/>
              <a:gd name="T16" fmla="*/ 0 60000 65536"/>
              <a:gd name="T17" fmla="*/ 0 60000 65536"/>
              <a:gd name="T18" fmla="*/ 0 w 3368"/>
              <a:gd name="T19" fmla="*/ 0 h 117"/>
              <a:gd name="T20" fmla="*/ 3368 w 3368"/>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3368" h="117">
                <a:moveTo>
                  <a:pt x="3366" y="117"/>
                </a:moveTo>
                <a:lnTo>
                  <a:pt x="3368" y="0"/>
                </a:lnTo>
                <a:lnTo>
                  <a:pt x="0" y="0"/>
                </a:lnTo>
                <a:lnTo>
                  <a:pt x="0" y="117"/>
                </a:lnTo>
                <a:lnTo>
                  <a:pt x="3368" y="117"/>
                </a:lnTo>
              </a:path>
            </a:pathLst>
          </a:custGeom>
          <a:noFill/>
          <a:ln w="15875">
            <a:solidFill>
              <a:srgbClr val="000000"/>
            </a:solidFill>
            <a:prstDash val="solid"/>
            <a:round/>
            <a:headEnd/>
            <a:tailEnd/>
          </a:ln>
        </p:spPr>
        <p:txBody>
          <a:bodyPr/>
          <a:lstStyle/>
          <a:p>
            <a:endParaRPr lang="en-US"/>
          </a:p>
        </p:txBody>
      </p:sp>
      <p:sp>
        <p:nvSpPr>
          <p:cNvPr id="832611" name="Line 100"/>
          <p:cNvSpPr>
            <a:spLocks noChangeShapeType="1"/>
          </p:cNvSpPr>
          <p:nvPr/>
        </p:nvSpPr>
        <p:spPr bwMode="auto">
          <a:xfrm>
            <a:off x="4498975" y="1412875"/>
            <a:ext cx="3175" cy="1109663"/>
          </a:xfrm>
          <a:prstGeom prst="line">
            <a:avLst/>
          </a:prstGeom>
          <a:noFill/>
          <a:ln w="15875">
            <a:solidFill>
              <a:srgbClr val="000000"/>
            </a:solidFill>
            <a:round/>
            <a:headEnd/>
            <a:tailEnd/>
          </a:ln>
        </p:spPr>
        <p:txBody>
          <a:bodyPr/>
          <a:lstStyle/>
          <a:p>
            <a:endParaRPr lang="en-US"/>
          </a:p>
        </p:txBody>
      </p:sp>
      <p:sp>
        <p:nvSpPr>
          <p:cNvPr id="832612" name="Freeform 101"/>
          <p:cNvSpPr>
            <a:spLocks/>
          </p:cNvSpPr>
          <p:nvPr/>
        </p:nvSpPr>
        <p:spPr bwMode="auto">
          <a:xfrm>
            <a:off x="1720850" y="1844675"/>
            <a:ext cx="60325" cy="65088"/>
          </a:xfrm>
          <a:custGeom>
            <a:avLst/>
            <a:gdLst>
              <a:gd name="T0" fmla="*/ 42843445 w 38"/>
              <a:gd name="T1" fmla="*/ 95766662 h 41"/>
              <a:gd name="T2" fmla="*/ 57962802 w 38"/>
              <a:gd name="T3" fmla="*/ 103327980 h 41"/>
              <a:gd name="T4" fmla="*/ 63003112 w 38"/>
              <a:gd name="T5" fmla="*/ 95766662 h 41"/>
              <a:gd name="T6" fmla="*/ 70564371 w 38"/>
              <a:gd name="T7" fmla="*/ 95766662 h 41"/>
              <a:gd name="T8" fmla="*/ 75604682 w 38"/>
              <a:gd name="T9" fmla="*/ 88206932 h 41"/>
              <a:gd name="T10" fmla="*/ 83165941 w 38"/>
              <a:gd name="T11" fmla="*/ 83166583 h 41"/>
              <a:gd name="T12" fmla="*/ 88206252 w 38"/>
              <a:gd name="T13" fmla="*/ 83166583 h 41"/>
              <a:gd name="T14" fmla="*/ 88206252 w 38"/>
              <a:gd name="T15" fmla="*/ 75605265 h 41"/>
              <a:gd name="T16" fmla="*/ 95765924 w 38"/>
              <a:gd name="T17" fmla="*/ 63005185 h 41"/>
              <a:gd name="T18" fmla="*/ 95765924 w 38"/>
              <a:gd name="T19" fmla="*/ 57964836 h 41"/>
              <a:gd name="T20" fmla="*/ 95765924 w 38"/>
              <a:gd name="T21" fmla="*/ 50403506 h 41"/>
              <a:gd name="T22" fmla="*/ 95765924 w 38"/>
              <a:gd name="T23" fmla="*/ 45363156 h 41"/>
              <a:gd name="T24" fmla="*/ 95765924 w 38"/>
              <a:gd name="T25" fmla="*/ 37803426 h 41"/>
              <a:gd name="T26" fmla="*/ 88206252 w 38"/>
              <a:gd name="T27" fmla="*/ 25201753 h 41"/>
              <a:gd name="T28" fmla="*/ 88206252 w 38"/>
              <a:gd name="T29" fmla="*/ 20161404 h 41"/>
              <a:gd name="T30" fmla="*/ 83165941 w 38"/>
              <a:gd name="T31" fmla="*/ 20161404 h 41"/>
              <a:gd name="T32" fmla="*/ 75604682 w 38"/>
              <a:gd name="T33" fmla="*/ 12601670 h 41"/>
              <a:gd name="T34" fmla="*/ 70564371 w 38"/>
              <a:gd name="T35" fmla="*/ 5040351 h 41"/>
              <a:gd name="T36" fmla="*/ 63003112 w 38"/>
              <a:gd name="T37" fmla="*/ 5040351 h 41"/>
              <a:gd name="T38" fmla="*/ 57962802 w 38"/>
              <a:gd name="T39" fmla="*/ 0 h 41"/>
              <a:gd name="T40" fmla="*/ 50403117 w 38"/>
              <a:gd name="T41" fmla="*/ 0 h 41"/>
              <a:gd name="T42" fmla="*/ 37801547 w 38"/>
              <a:gd name="T43" fmla="*/ 0 h 41"/>
              <a:gd name="T44" fmla="*/ 30241875 w 38"/>
              <a:gd name="T45" fmla="*/ 5040351 h 41"/>
              <a:gd name="T46" fmla="*/ 25201559 w 38"/>
              <a:gd name="T47" fmla="*/ 5040351 h 41"/>
              <a:gd name="T48" fmla="*/ 17640299 w 38"/>
              <a:gd name="T49" fmla="*/ 12601670 h 41"/>
              <a:gd name="T50" fmla="*/ 12599986 w 38"/>
              <a:gd name="T51" fmla="*/ 20161404 h 41"/>
              <a:gd name="T52" fmla="*/ 5040312 w 38"/>
              <a:gd name="T53" fmla="*/ 20161404 h 41"/>
              <a:gd name="T54" fmla="*/ 5040312 w 38"/>
              <a:gd name="T55" fmla="*/ 25201753 h 41"/>
              <a:gd name="T56" fmla="*/ 0 w 38"/>
              <a:gd name="T57" fmla="*/ 37803426 h 41"/>
              <a:gd name="T58" fmla="*/ 0 w 38"/>
              <a:gd name="T59" fmla="*/ 45363156 h 41"/>
              <a:gd name="T60" fmla="*/ 0 w 38"/>
              <a:gd name="T61" fmla="*/ 50403506 h 41"/>
              <a:gd name="T62" fmla="*/ 0 w 38"/>
              <a:gd name="T63" fmla="*/ 57964836 h 41"/>
              <a:gd name="T64" fmla="*/ 0 w 38"/>
              <a:gd name="T65" fmla="*/ 63005185 h 41"/>
              <a:gd name="T66" fmla="*/ 5040312 w 38"/>
              <a:gd name="T67" fmla="*/ 75605265 h 41"/>
              <a:gd name="T68" fmla="*/ 5040312 w 38"/>
              <a:gd name="T69" fmla="*/ 83166583 h 41"/>
              <a:gd name="T70" fmla="*/ 12599986 w 38"/>
              <a:gd name="T71" fmla="*/ 83166583 h 41"/>
              <a:gd name="T72" fmla="*/ 17640299 w 38"/>
              <a:gd name="T73" fmla="*/ 88206932 h 41"/>
              <a:gd name="T74" fmla="*/ 25201559 w 38"/>
              <a:gd name="T75" fmla="*/ 95766662 h 41"/>
              <a:gd name="T76" fmla="*/ 30241875 w 38"/>
              <a:gd name="T77" fmla="*/ 95766662 h 41"/>
              <a:gd name="T78" fmla="*/ 37801547 w 38"/>
              <a:gd name="T79" fmla="*/ 103327980 h 41"/>
              <a:gd name="T80" fmla="*/ 50403117 w 38"/>
              <a:gd name="T81" fmla="*/ 103327980 h 41"/>
              <a:gd name="T82" fmla="*/ 50403117 w 38"/>
              <a:gd name="T83" fmla="*/ 103327980 h 41"/>
              <a:gd name="T84" fmla="*/ 42843445 w 38"/>
              <a:gd name="T85" fmla="*/ 95766662 h 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
              <a:gd name="T130" fmla="*/ 0 h 41"/>
              <a:gd name="T131" fmla="*/ 38 w 38"/>
              <a:gd name="T132" fmla="*/ 41 h 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 h="41">
                <a:moveTo>
                  <a:pt x="17" y="38"/>
                </a:moveTo>
                <a:lnTo>
                  <a:pt x="23" y="41"/>
                </a:lnTo>
                <a:lnTo>
                  <a:pt x="25" y="38"/>
                </a:lnTo>
                <a:lnTo>
                  <a:pt x="28" y="38"/>
                </a:lnTo>
                <a:lnTo>
                  <a:pt x="30" y="35"/>
                </a:lnTo>
                <a:lnTo>
                  <a:pt x="33" y="33"/>
                </a:lnTo>
                <a:lnTo>
                  <a:pt x="35" y="33"/>
                </a:lnTo>
                <a:lnTo>
                  <a:pt x="35" y="30"/>
                </a:lnTo>
                <a:lnTo>
                  <a:pt x="38" y="25"/>
                </a:lnTo>
                <a:lnTo>
                  <a:pt x="38" y="23"/>
                </a:lnTo>
                <a:lnTo>
                  <a:pt x="38" y="20"/>
                </a:lnTo>
                <a:lnTo>
                  <a:pt x="38" y="18"/>
                </a:lnTo>
                <a:lnTo>
                  <a:pt x="38" y="15"/>
                </a:lnTo>
                <a:lnTo>
                  <a:pt x="35" y="10"/>
                </a:lnTo>
                <a:lnTo>
                  <a:pt x="35" y="8"/>
                </a:lnTo>
                <a:lnTo>
                  <a:pt x="33" y="8"/>
                </a:lnTo>
                <a:lnTo>
                  <a:pt x="30" y="5"/>
                </a:lnTo>
                <a:lnTo>
                  <a:pt x="28" y="2"/>
                </a:lnTo>
                <a:lnTo>
                  <a:pt x="25" y="2"/>
                </a:lnTo>
                <a:lnTo>
                  <a:pt x="23" y="0"/>
                </a:lnTo>
                <a:lnTo>
                  <a:pt x="20" y="0"/>
                </a:lnTo>
                <a:lnTo>
                  <a:pt x="15" y="0"/>
                </a:lnTo>
                <a:lnTo>
                  <a:pt x="12" y="2"/>
                </a:lnTo>
                <a:lnTo>
                  <a:pt x="10" y="2"/>
                </a:lnTo>
                <a:lnTo>
                  <a:pt x="7" y="5"/>
                </a:lnTo>
                <a:lnTo>
                  <a:pt x="5" y="8"/>
                </a:lnTo>
                <a:lnTo>
                  <a:pt x="2" y="8"/>
                </a:lnTo>
                <a:lnTo>
                  <a:pt x="2" y="10"/>
                </a:lnTo>
                <a:lnTo>
                  <a:pt x="0" y="15"/>
                </a:lnTo>
                <a:lnTo>
                  <a:pt x="0" y="18"/>
                </a:lnTo>
                <a:lnTo>
                  <a:pt x="0" y="20"/>
                </a:lnTo>
                <a:lnTo>
                  <a:pt x="0" y="23"/>
                </a:lnTo>
                <a:lnTo>
                  <a:pt x="0" y="25"/>
                </a:lnTo>
                <a:lnTo>
                  <a:pt x="2" y="30"/>
                </a:lnTo>
                <a:lnTo>
                  <a:pt x="2" y="33"/>
                </a:lnTo>
                <a:lnTo>
                  <a:pt x="5" y="33"/>
                </a:lnTo>
                <a:lnTo>
                  <a:pt x="7" y="35"/>
                </a:lnTo>
                <a:lnTo>
                  <a:pt x="10" y="38"/>
                </a:lnTo>
                <a:lnTo>
                  <a:pt x="12" y="38"/>
                </a:lnTo>
                <a:lnTo>
                  <a:pt x="15" y="41"/>
                </a:lnTo>
                <a:lnTo>
                  <a:pt x="20" y="41"/>
                </a:lnTo>
                <a:lnTo>
                  <a:pt x="17" y="38"/>
                </a:lnTo>
                <a:close/>
              </a:path>
            </a:pathLst>
          </a:custGeom>
          <a:solidFill>
            <a:srgbClr val="000000"/>
          </a:solidFill>
          <a:ln w="9525">
            <a:noFill/>
            <a:round/>
            <a:headEnd/>
            <a:tailEnd/>
          </a:ln>
        </p:spPr>
        <p:txBody>
          <a:bodyPr/>
          <a:lstStyle/>
          <a:p>
            <a:endParaRPr lang="en-US"/>
          </a:p>
        </p:txBody>
      </p:sp>
      <p:sp>
        <p:nvSpPr>
          <p:cNvPr id="832613" name="Line 102"/>
          <p:cNvSpPr>
            <a:spLocks noChangeShapeType="1"/>
          </p:cNvSpPr>
          <p:nvPr/>
        </p:nvSpPr>
        <p:spPr bwMode="auto">
          <a:xfrm>
            <a:off x="5807075" y="822325"/>
            <a:ext cx="161925" cy="93663"/>
          </a:xfrm>
          <a:prstGeom prst="line">
            <a:avLst/>
          </a:prstGeom>
          <a:noFill/>
          <a:ln w="15875">
            <a:solidFill>
              <a:srgbClr val="000000"/>
            </a:solidFill>
            <a:round/>
            <a:headEnd/>
            <a:tailEnd/>
          </a:ln>
        </p:spPr>
        <p:txBody>
          <a:bodyPr/>
          <a:lstStyle/>
          <a:p>
            <a:endParaRPr lang="en-US"/>
          </a:p>
        </p:txBody>
      </p:sp>
      <p:sp>
        <p:nvSpPr>
          <p:cNvPr id="832614" name="Rectangle 103"/>
          <p:cNvSpPr>
            <a:spLocks noChangeArrowheads="1"/>
          </p:cNvSpPr>
          <p:nvPr/>
        </p:nvSpPr>
        <p:spPr bwMode="auto">
          <a:xfrm>
            <a:off x="6008688" y="714375"/>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615" name="Rectangle 104"/>
          <p:cNvSpPr>
            <a:spLocks noChangeArrowheads="1"/>
          </p:cNvSpPr>
          <p:nvPr/>
        </p:nvSpPr>
        <p:spPr bwMode="auto">
          <a:xfrm>
            <a:off x="6086475" y="7143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2</a:t>
            </a:r>
            <a:endParaRPr lang="en-US" sz="2800">
              <a:latin typeface="Arial" charset="0"/>
            </a:endParaRPr>
          </a:p>
        </p:txBody>
      </p:sp>
      <p:sp>
        <p:nvSpPr>
          <p:cNvPr id="832616" name="Rectangle 105"/>
          <p:cNvSpPr>
            <a:spLocks noChangeArrowheads="1"/>
          </p:cNvSpPr>
          <p:nvPr/>
        </p:nvSpPr>
        <p:spPr bwMode="auto">
          <a:xfrm>
            <a:off x="2968625" y="7143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2</a:t>
            </a:r>
            <a:endParaRPr lang="en-US" sz="2800">
              <a:latin typeface="Arial" charset="0"/>
            </a:endParaRPr>
          </a:p>
        </p:txBody>
      </p:sp>
      <p:sp>
        <p:nvSpPr>
          <p:cNvPr id="832617" name="Rectangle 106"/>
          <p:cNvSpPr>
            <a:spLocks noChangeArrowheads="1"/>
          </p:cNvSpPr>
          <p:nvPr/>
        </p:nvSpPr>
        <p:spPr bwMode="auto">
          <a:xfrm>
            <a:off x="3040063" y="714375"/>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0</a:t>
            </a:r>
            <a:endParaRPr lang="en-US" sz="2800">
              <a:latin typeface="Arial" charset="0"/>
            </a:endParaRPr>
          </a:p>
        </p:txBody>
      </p:sp>
      <p:sp>
        <p:nvSpPr>
          <p:cNvPr id="832618" name="Freeform 107"/>
          <p:cNvSpPr>
            <a:spLocks/>
          </p:cNvSpPr>
          <p:nvPr/>
        </p:nvSpPr>
        <p:spPr bwMode="auto">
          <a:xfrm>
            <a:off x="5730875" y="1844675"/>
            <a:ext cx="60325" cy="65088"/>
          </a:xfrm>
          <a:custGeom>
            <a:avLst/>
            <a:gdLst>
              <a:gd name="T0" fmla="*/ 45362807 w 38"/>
              <a:gd name="T1" fmla="*/ 95766662 h 41"/>
              <a:gd name="T2" fmla="*/ 57962802 w 38"/>
              <a:gd name="T3" fmla="*/ 103327980 h 41"/>
              <a:gd name="T4" fmla="*/ 63003112 w 38"/>
              <a:gd name="T5" fmla="*/ 95766662 h 41"/>
              <a:gd name="T6" fmla="*/ 70564371 w 38"/>
              <a:gd name="T7" fmla="*/ 95766662 h 41"/>
              <a:gd name="T8" fmla="*/ 75604682 w 38"/>
              <a:gd name="T9" fmla="*/ 88206932 h 41"/>
              <a:gd name="T10" fmla="*/ 83165941 w 38"/>
              <a:gd name="T11" fmla="*/ 83166583 h 41"/>
              <a:gd name="T12" fmla="*/ 88206252 w 38"/>
              <a:gd name="T13" fmla="*/ 83166583 h 41"/>
              <a:gd name="T14" fmla="*/ 88206252 w 38"/>
              <a:gd name="T15" fmla="*/ 75605265 h 41"/>
              <a:gd name="T16" fmla="*/ 95765924 w 38"/>
              <a:gd name="T17" fmla="*/ 63005185 h 41"/>
              <a:gd name="T18" fmla="*/ 95765924 w 38"/>
              <a:gd name="T19" fmla="*/ 57964836 h 41"/>
              <a:gd name="T20" fmla="*/ 95765924 w 38"/>
              <a:gd name="T21" fmla="*/ 50403506 h 41"/>
              <a:gd name="T22" fmla="*/ 95765924 w 38"/>
              <a:gd name="T23" fmla="*/ 45363156 h 41"/>
              <a:gd name="T24" fmla="*/ 95765924 w 38"/>
              <a:gd name="T25" fmla="*/ 37803426 h 41"/>
              <a:gd name="T26" fmla="*/ 88206252 w 38"/>
              <a:gd name="T27" fmla="*/ 25201753 h 41"/>
              <a:gd name="T28" fmla="*/ 88206252 w 38"/>
              <a:gd name="T29" fmla="*/ 20161404 h 41"/>
              <a:gd name="T30" fmla="*/ 83165941 w 38"/>
              <a:gd name="T31" fmla="*/ 20161404 h 41"/>
              <a:gd name="T32" fmla="*/ 75604682 w 38"/>
              <a:gd name="T33" fmla="*/ 12601670 h 41"/>
              <a:gd name="T34" fmla="*/ 70564371 w 38"/>
              <a:gd name="T35" fmla="*/ 5040351 h 41"/>
              <a:gd name="T36" fmla="*/ 63003112 w 38"/>
              <a:gd name="T37" fmla="*/ 5040351 h 41"/>
              <a:gd name="T38" fmla="*/ 57962802 w 38"/>
              <a:gd name="T39" fmla="*/ 0 h 41"/>
              <a:gd name="T40" fmla="*/ 45362807 w 38"/>
              <a:gd name="T41" fmla="*/ 0 h 41"/>
              <a:gd name="T42" fmla="*/ 37801547 w 38"/>
              <a:gd name="T43" fmla="*/ 0 h 41"/>
              <a:gd name="T44" fmla="*/ 30241875 w 38"/>
              <a:gd name="T45" fmla="*/ 5040351 h 41"/>
              <a:gd name="T46" fmla="*/ 25201559 w 38"/>
              <a:gd name="T47" fmla="*/ 5040351 h 41"/>
              <a:gd name="T48" fmla="*/ 17640299 w 38"/>
              <a:gd name="T49" fmla="*/ 12601670 h 41"/>
              <a:gd name="T50" fmla="*/ 12599986 w 38"/>
              <a:gd name="T51" fmla="*/ 20161404 h 41"/>
              <a:gd name="T52" fmla="*/ 5040312 w 38"/>
              <a:gd name="T53" fmla="*/ 20161404 h 41"/>
              <a:gd name="T54" fmla="*/ 5040312 w 38"/>
              <a:gd name="T55" fmla="*/ 25201753 h 41"/>
              <a:gd name="T56" fmla="*/ 0 w 38"/>
              <a:gd name="T57" fmla="*/ 37803426 h 41"/>
              <a:gd name="T58" fmla="*/ 0 w 38"/>
              <a:gd name="T59" fmla="*/ 45363156 h 41"/>
              <a:gd name="T60" fmla="*/ 0 w 38"/>
              <a:gd name="T61" fmla="*/ 50403506 h 41"/>
              <a:gd name="T62" fmla="*/ 0 w 38"/>
              <a:gd name="T63" fmla="*/ 57964836 h 41"/>
              <a:gd name="T64" fmla="*/ 0 w 38"/>
              <a:gd name="T65" fmla="*/ 63005185 h 41"/>
              <a:gd name="T66" fmla="*/ 5040312 w 38"/>
              <a:gd name="T67" fmla="*/ 75605265 h 41"/>
              <a:gd name="T68" fmla="*/ 5040312 w 38"/>
              <a:gd name="T69" fmla="*/ 83166583 h 41"/>
              <a:gd name="T70" fmla="*/ 12599986 w 38"/>
              <a:gd name="T71" fmla="*/ 83166583 h 41"/>
              <a:gd name="T72" fmla="*/ 17640299 w 38"/>
              <a:gd name="T73" fmla="*/ 88206932 h 41"/>
              <a:gd name="T74" fmla="*/ 25201559 w 38"/>
              <a:gd name="T75" fmla="*/ 95766662 h 41"/>
              <a:gd name="T76" fmla="*/ 30241875 w 38"/>
              <a:gd name="T77" fmla="*/ 95766662 h 41"/>
              <a:gd name="T78" fmla="*/ 37801547 w 38"/>
              <a:gd name="T79" fmla="*/ 103327980 h 41"/>
              <a:gd name="T80" fmla="*/ 45362807 w 38"/>
              <a:gd name="T81" fmla="*/ 103327980 h 41"/>
              <a:gd name="T82" fmla="*/ 45362807 w 38"/>
              <a:gd name="T83" fmla="*/ 103327980 h 41"/>
              <a:gd name="T84" fmla="*/ 45362807 w 38"/>
              <a:gd name="T85" fmla="*/ 95766662 h 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
              <a:gd name="T130" fmla="*/ 0 h 41"/>
              <a:gd name="T131" fmla="*/ 38 w 38"/>
              <a:gd name="T132" fmla="*/ 41 h 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 h="41">
                <a:moveTo>
                  <a:pt x="18" y="38"/>
                </a:moveTo>
                <a:lnTo>
                  <a:pt x="23" y="41"/>
                </a:lnTo>
                <a:lnTo>
                  <a:pt x="25" y="38"/>
                </a:lnTo>
                <a:lnTo>
                  <a:pt x="28" y="38"/>
                </a:lnTo>
                <a:lnTo>
                  <a:pt x="30" y="35"/>
                </a:lnTo>
                <a:lnTo>
                  <a:pt x="33" y="33"/>
                </a:lnTo>
                <a:lnTo>
                  <a:pt x="35" y="33"/>
                </a:lnTo>
                <a:lnTo>
                  <a:pt x="35" y="30"/>
                </a:lnTo>
                <a:lnTo>
                  <a:pt x="38" y="25"/>
                </a:lnTo>
                <a:lnTo>
                  <a:pt x="38" y="23"/>
                </a:lnTo>
                <a:lnTo>
                  <a:pt x="38" y="20"/>
                </a:lnTo>
                <a:lnTo>
                  <a:pt x="38" y="18"/>
                </a:lnTo>
                <a:lnTo>
                  <a:pt x="38" y="15"/>
                </a:lnTo>
                <a:lnTo>
                  <a:pt x="35" y="10"/>
                </a:lnTo>
                <a:lnTo>
                  <a:pt x="35" y="8"/>
                </a:lnTo>
                <a:lnTo>
                  <a:pt x="33" y="8"/>
                </a:lnTo>
                <a:lnTo>
                  <a:pt x="30" y="5"/>
                </a:lnTo>
                <a:lnTo>
                  <a:pt x="28" y="2"/>
                </a:lnTo>
                <a:lnTo>
                  <a:pt x="25" y="2"/>
                </a:lnTo>
                <a:lnTo>
                  <a:pt x="23" y="0"/>
                </a:lnTo>
                <a:lnTo>
                  <a:pt x="18" y="0"/>
                </a:lnTo>
                <a:lnTo>
                  <a:pt x="15" y="0"/>
                </a:lnTo>
                <a:lnTo>
                  <a:pt x="12" y="2"/>
                </a:lnTo>
                <a:lnTo>
                  <a:pt x="10" y="2"/>
                </a:lnTo>
                <a:lnTo>
                  <a:pt x="7" y="5"/>
                </a:lnTo>
                <a:lnTo>
                  <a:pt x="5" y="8"/>
                </a:lnTo>
                <a:lnTo>
                  <a:pt x="2" y="8"/>
                </a:lnTo>
                <a:lnTo>
                  <a:pt x="2" y="10"/>
                </a:lnTo>
                <a:lnTo>
                  <a:pt x="0" y="15"/>
                </a:lnTo>
                <a:lnTo>
                  <a:pt x="0" y="18"/>
                </a:lnTo>
                <a:lnTo>
                  <a:pt x="0" y="20"/>
                </a:lnTo>
                <a:lnTo>
                  <a:pt x="0" y="23"/>
                </a:lnTo>
                <a:lnTo>
                  <a:pt x="0" y="25"/>
                </a:lnTo>
                <a:lnTo>
                  <a:pt x="2" y="30"/>
                </a:lnTo>
                <a:lnTo>
                  <a:pt x="2" y="33"/>
                </a:lnTo>
                <a:lnTo>
                  <a:pt x="5" y="33"/>
                </a:lnTo>
                <a:lnTo>
                  <a:pt x="7" y="35"/>
                </a:lnTo>
                <a:lnTo>
                  <a:pt x="10" y="38"/>
                </a:lnTo>
                <a:lnTo>
                  <a:pt x="12" y="38"/>
                </a:lnTo>
                <a:lnTo>
                  <a:pt x="15" y="41"/>
                </a:lnTo>
                <a:lnTo>
                  <a:pt x="18" y="41"/>
                </a:lnTo>
                <a:lnTo>
                  <a:pt x="18" y="38"/>
                </a:lnTo>
                <a:close/>
              </a:path>
            </a:pathLst>
          </a:custGeom>
          <a:solidFill>
            <a:srgbClr val="000000"/>
          </a:solidFill>
          <a:ln w="9525">
            <a:noFill/>
            <a:round/>
            <a:headEnd/>
            <a:tailEnd/>
          </a:ln>
        </p:spPr>
        <p:txBody>
          <a:bodyPr/>
          <a:lstStyle/>
          <a:p>
            <a:endParaRPr lang="en-US"/>
          </a:p>
        </p:txBody>
      </p:sp>
      <p:sp>
        <p:nvSpPr>
          <p:cNvPr id="832619" name="Line 108"/>
          <p:cNvSpPr>
            <a:spLocks noChangeShapeType="1"/>
          </p:cNvSpPr>
          <p:nvPr/>
        </p:nvSpPr>
        <p:spPr bwMode="auto">
          <a:xfrm>
            <a:off x="5678488" y="2660650"/>
            <a:ext cx="160337" cy="92075"/>
          </a:xfrm>
          <a:prstGeom prst="line">
            <a:avLst/>
          </a:prstGeom>
          <a:noFill/>
          <a:ln w="15875">
            <a:solidFill>
              <a:srgbClr val="000000"/>
            </a:solidFill>
            <a:round/>
            <a:headEnd/>
            <a:tailEnd/>
          </a:ln>
        </p:spPr>
        <p:txBody>
          <a:bodyPr/>
          <a:lstStyle/>
          <a:p>
            <a:endParaRPr lang="en-US"/>
          </a:p>
        </p:txBody>
      </p:sp>
      <p:sp>
        <p:nvSpPr>
          <p:cNvPr id="832620" name="Rectangle 109"/>
          <p:cNvSpPr>
            <a:spLocks noChangeArrowheads="1"/>
          </p:cNvSpPr>
          <p:nvPr/>
        </p:nvSpPr>
        <p:spPr bwMode="auto">
          <a:xfrm>
            <a:off x="5819775" y="2566988"/>
            <a:ext cx="69850" cy="1301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000">
                <a:solidFill>
                  <a:srgbClr val="000000"/>
                </a:solidFill>
                <a:latin typeface="Arial" charset="0"/>
              </a:rPr>
              <a:t>2</a:t>
            </a:r>
            <a:endParaRPr lang="en-US" sz="2800">
              <a:latin typeface="Arial" charset="0"/>
            </a:endParaRPr>
          </a:p>
        </p:txBody>
      </p:sp>
      <p:sp>
        <p:nvSpPr>
          <p:cNvPr id="832621" name="Rectangle 110"/>
          <p:cNvSpPr>
            <a:spLocks noChangeArrowheads="1"/>
          </p:cNvSpPr>
          <p:nvPr/>
        </p:nvSpPr>
        <p:spPr bwMode="auto">
          <a:xfrm>
            <a:off x="5888038" y="2566988"/>
            <a:ext cx="69850" cy="1301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000">
                <a:solidFill>
                  <a:srgbClr val="000000"/>
                </a:solidFill>
                <a:latin typeface="Arial" charset="0"/>
              </a:rPr>
              <a:t>0</a:t>
            </a:r>
            <a:endParaRPr lang="en-US" sz="2800">
              <a:latin typeface="Arial" charset="0"/>
            </a:endParaRPr>
          </a:p>
        </p:txBody>
      </p:sp>
      <p:sp>
        <p:nvSpPr>
          <p:cNvPr id="832622" name="Freeform 111"/>
          <p:cNvSpPr>
            <a:spLocks/>
          </p:cNvSpPr>
          <p:nvPr/>
        </p:nvSpPr>
        <p:spPr bwMode="auto">
          <a:xfrm>
            <a:off x="2887663" y="6216650"/>
            <a:ext cx="60325" cy="65088"/>
          </a:xfrm>
          <a:custGeom>
            <a:avLst/>
            <a:gdLst>
              <a:gd name="T0" fmla="*/ 95765924 w 38"/>
              <a:gd name="T1" fmla="*/ 0 h 41"/>
              <a:gd name="T2" fmla="*/ 0 w 38"/>
              <a:gd name="T3" fmla="*/ 7561321 h 41"/>
              <a:gd name="T4" fmla="*/ 50403117 w 38"/>
              <a:gd name="T5" fmla="*/ 103327980 h 41"/>
              <a:gd name="T6" fmla="*/ 95765924 w 38"/>
              <a:gd name="T7" fmla="*/ 7561321 h 41"/>
              <a:gd name="T8" fmla="*/ 95765924 w 38"/>
              <a:gd name="T9" fmla="*/ 7561321 h 41"/>
              <a:gd name="T10" fmla="*/ 95765924 w 38"/>
              <a:gd name="T11" fmla="*/ 0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38" y="0"/>
                </a:moveTo>
                <a:lnTo>
                  <a:pt x="0" y="3"/>
                </a:lnTo>
                <a:lnTo>
                  <a:pt x="20" y="41"/>
                </a:lnTo>
                <a:lnTo>
                  <a:pt x="38" y="3"/>
                </a:lnTo>
                <a:lnTo>
                  <a:pt x="38" y="0"/>
                </a:lnTo>
                <a:close/>
              </a:path>
            </a:pathLst>
          </a:custGeom>
          <a:solidFill>
            <a:srgbClr val="000000"/>
          </a:solidFill>
          <a:ln w="9525">
            <a:noFill/>
            <a:round/>
            <a:headEnd/>
            <a:tailEnd/>
          </a:ln>
        </p:spPr>
        <p:txBody>
          <a:bodyPr/>
          <a:lstStyle/>
          <a:p>
            <a:endParaRPr lang="en-US"/>
          </a:p>
        </p:txBody>
      </p:sp>
      <p:sp>
        <p:nvSpPr>
          <p:cNvPr id="832623" name="Line 112"/>
          <p:cNvSpPr>
            <a:spLocks noChangeShapeType="1"/>
          </p:cNvSpPr>
          <p:nvPr/>
        </p:nvSpPr>
        <p:spPr bwMode="auto">
          <a:xfrm>
            <a:off x="3625850" y="3903663"/>
            <a:ext cx="166688" cy="93662"/>
          </a:xfrm>
          <a:prstGeom prst="line">
            <a:avLst/>
          </a:prstGeom>
          <a:noFill/>
          <a:ln w="15875">
            <a:solidFill>
              <a:srgbClr val="000000"/>
            </a:solidFill>
            <a:round/>
            <a:headEnd/>
            <a:tailEnd/>
          </a:ln>
        </p:spPr>
        <p:txBody>
          <a:bodyPr/>
          <a:lstStyle/>
          <a:p>
            <a:endParaRPr lang="en-US"/>
          </a:p>
        </p:txBody>
      </p:sp>
      <p:sp>
        <p:nvSpPr>
          <p:cNvPr id="832624" name="Rectangle 113"/>
          <p:cNvSpPr>
            <a:spLocks noChangeArrowheads="1"/>
          </p:cNvSpPr>
          <p:nvPr/>
        </p:nvSpPr>
        <p:spPr bwMode="auto">
          <a:xfrm>
            <a:off x="3771900" y="3798888"/>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625" name="Rectangle 114"/>
          <p:cNvSpPr>
            <a:spLocks noChangeArrowheads="1"/>
          </p:cNvSpPr>
          <p:nvPr/>
        </p:nvSpPr>
        <p:spPr bwMode="auto">
          <a:xfrm>
            <a:off x="3844925" y="3798888"/>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6</a:t>
            </a:r>
            <a:endParaRPr lang="en-US" sz="2800">
              <a:latin typeface="Arial" charset="0"/>
            </a:endParaRPr>
          </a:p>
        </p:txBody>
      </p:sp>
      <p:sp>
        <p:nvSpPr>
          <p:cNvPr id="832626" name="Line 115"/>
          <p:cNvSpPr>
            <a:spLocks noChangeShapeType="1"/>
          </p:cNvSpPr>
          <p:nvPr/>
        </p:nvSpPr>
        <p:spPr bwMode="auto">
          <a:xfrm>
            <a:off x="6034088" y="3895725"/>
            <a:ext cx="165100" cy="92075"/>
          </a:xfrm>
          <a:prstGeom prst="line">
            <a:avLst/>
          </a:prstGeom>
          <a:noFill/>
          <a:ln w="15875">
            <a:solidFill>
              <a:srgbClr val="000000"/>
            </a:solidFill>
            <a:round/>
            <a:headEnd/>
            <a:tailEnd/>
          </a:ln>
        </p:spPr>
        <p:txBody>
          <a:bodyPr/>
          <a:lstStyle/>
          <a:p>
            <a:endParaRPr lang="en-US"/>
          </a:p>
        </p:txBody>
      </p:sp>
      <p:sp>
        <p:nvSpPr>
          <p:cNvPr id="832627" name="Rectangle 116"/>
          <p:cNvSpPr>
            <a:spLocks noChangeArrowheads="1"/>
          </p:cNvSpPr>
          <p:nvPr/>
        </p:nvSpPr>
        <p:spPr bwMode="auto">
          <a:xfrm>
            <a:off x="6178550" y="37909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628" name="Rectangle 117"/>
          <p:cNvSpPr>
            <a:spLocks noChangeArrowheads="1"/>
          </p:cNvSpPr>
          <p:nvPr/>
        </p:nvSpPr>
        <p:spPr bwMode="auto">
          <a:xfrm>
            <a:off x="6251575" y="37909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4</a:t>
            </a:r>
            <a:endParaRPr lang="en-US" sz="2800">
              <a:latin typeface="Arial" charset="0"/>
            </a:endParaRPr>
          </a:p>
        </p:txBody>
      </p:sp>
      <p:sp>
        <p:nvSpPr>
          <p:cNvPr id="832629" name="Freeform 118"/>
          <p:cNvSpPr>
            <a:spLocks/>
          </p:cNvSpPr>
          <p:nvPr/>
        </p:nvSpPr>
        <p:spPr bwMode="auto">
          <a:xfrm>
            <a:off x="1781175" y="5619750"/>
            <a:ext cx="60325" cy="60325"/>
          </a:xfrm>
          <a:custGeom>
            <a:avLst/>
            <a:gdLst>
              <a:gd name="T0" fmla="*/ 45362807 w 38"/>
              <a:gd name="T1" fmla="*/ 95765924 h 38"/>
              <a:gd name="T2" fmla="*/ 57962802 w 38"/>
              <a:gd name="T3" fmla="*/ 95765924 h 38"/>
              <a:gd name="T4" fmla="*/ 63003112 w 38"/>
              <a:gd name="T5" fmla="*/ 95765924 h 38"/>
              <a:gd name="T6" fmla="*/ 70564371 w 38"/>
              <a:gd name="T7" fmla="*/ 90725613 h 38"/>
              <a:gd name="T8" fmla="*/ 75604682 w 38"/>
              <a:gd name="T9" fmla="*/ 90725613 h 38"/>
              <a:gd name="T10" fmla="*/ 83165941 w 38"/>
              <a:gd name="T11" fmla="*/ 83165941 h 38"/>
              <a:gd name="T12" fmla="*/ 88206252 w 38"/>
              <a:gd name="T13" fmla="*/ 78124043 h 38"/>
              <a:gd name="T14" fmla="*/ 88206252 w 38"/>
              <a:gd name="T15" fmla="*/ 70564371 h 38"/>
              <a:gd name="T16" fmla="*/ 95765924 w 38"/>
              <a:gd name="T17" fmla="*/ 63003112 h 38"/>
              <a:gd name="T18" fmla="*/ 95765924 w 38"/>
              <a:gd name="T19" fmla="*/ 57962802 h 38"/>
              <a:gd name="T20" fmla="*/ 95765924 w 38"/>
              <a:gd name="T21" fmla="*/ 50403117 h 38"/>
              <a:gd name="T22" fmla="*/ 95765924 w 38"/>
              <a:gd name="T23" fmla="*/ 37801547 h 38"/>
              <a:gd name="T24" fmla="*/ 95765924 w 38"/>
              <a:gd name="T25" fmla="*/ 32761237 h 38"/>
              <a:gd name="T26" fmla="*/ 88206252 w 38"/>
              <a:gd name="T27" fmla="*/ 25201559 h 38"/>
              <a:gd name="T28" fmla="*/ 88206252 w 38"/>
              <a:gd name="T29" fmla="*/ 20161248 h 38"/>
              <a:gd name="T30" fmla="*/ 83165941 w 38"/>
              <a:gd name="T31" fmla="*/ 12599986 h 38"/>
              <a:gd name="T32" fmla="*/ 75604682 w 38"/>
              <a:gd name="T33" fmla="*/ 7559675 h 38"/>
              <a:gd name="T34" fmla="*/ 70564371 w 38"/>
              <a:gd name="T35" fmla="*/ 7559675 h 38"/>
              <a:gd name="T36" fmla="*/ 63003112 w 38"/>
              <a:gd name="T37" fmla="*/ 0 h 38"/>
              <a:gd name="T38" fmla="*/ 57962802 w 38"/>
              <a:gd name="T39" fmla="*/ 0 h 38"/>
              <a:gd name="T40" fmla="*/ 50403117 w 38"/>
              <a:gd name="T41" fmla="*/ 0 h 38"/>
              <a:gd name="T42" fmla="*/ 37801547 w 38"/>
              <a:gd name="T43" fmla="*/ 0 h 38"/>
              <a:gd name="T44" fmla="*/ 30241875 w 38"/>
              <a:gd name="T45" fmla="*/ 0 h 38"/>
              <a:gd name="T46" fmla="*/ 25201559 w 38"/>
              <a:gd name="T47" fmla="*/ 7559675 h 38"/>
              <a:gd name="T48" fmla="*/ 17640299 w 38"/>
              <a:gd name="T49" fmla="*/ 7559675 h 38"/>
              <a:gd name="T50" fmla="*/ 12599986 w 38"/>
              <a:gd name="T51" fmla="*/ 12599986 h 38"/>
              <a:gd name="T52" fmla="*/ 5040312 w 38"/>
              <a:gd name="T53" fmla="*/ 20161248 h 38"/>
              <a:gd name="T54" fmla="*/ 5040312 w 38"/>
              <a:gd name="T55" fmla="*/ 25201559 h 38"/>
              <a:gd name="T56" fmla="*/ 0 w 38"/>
              <a:gd name="T57" fmla="*/ 32761237 h 38"/>
              <a:gd name="T58" fmla="*/ 0 w 38"/>
              <a:gd name="T59" fmla="*/ 37801547 h 38"/>
              <a:gd name="T60" fmla="*/ 0 w 38"/>
              <a:gd name="T61" fmla="*/ 50403117 h 38"/>
              <a:gd name="T62" fmla="*/ 0 w 38"/>
              <a:gd name="T63" fmla="*/ 57962802 h 38"/>
              <a:gd name="T64" fmla="*/ 0 w 38"/>
              <a:gd name="T65" fmla="*/ 63003112 h 38"/>
              <a:gd name="T66" fmla="*/ 5040312 w 38"/>
              <a:gd name="T67" fmla="*/ 70564371 h 38"/>
              <a:gd name="T68" fmla="*/ 5040312 w 38"/>
              <a:gd name="T69" fmla="*/ 78124043 h 38"/>
              <a:gd name="T70" fmla="*/ 12599986 w 38"/>
              <a:gd name="T71" fmla="*/ 83165941 h 38"/>
              <a:gd name="T72" fmla="*/ 17640299 w 38"/>
              <a:gd name="T73" fmla="*/ 90725613 h 38"/>
              <a:gd name="T74" fmla="*/ 25201559 w 38"/>
              <a:gd name="T75" fmla="*/ 90725613 h 38"/>
              <a:gd name="T76" fmla="*/ 30241875 w 38"/>
              <a:gd name="T77" fmla="*/ 95765924 h 38"/>
              <a:gd name="T78" fmla="*/ 37801547 w 38"/>
              <a:gd name="T79" fmla="*/ 95765924 h 38"/>
              <a:gd name="T80" fmla="*/ 50403117 w 38"/>
              <a:gd name="T81" fmla="*/ 95765924 h 38"/>
              <a:gd name="T82" fmla="*/ 50403117 w 38"/>
              <a:gd name="T83" fmla="*/ 95765924 h 38"/>
              <a:gd name="T84" fmla="*/ 45362807 w 38"/>
              <a:gd name="T85" fmla="*/ 95765924 h 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
              <a:gd name="T130" fmla="*/ 0 h 38"/>
              <a:gd name="T131" fmla="*/ 38 w 38"/>
              <a:gd name="T132" fmla="*/ 38 h 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 h="38">
                <a:moveTo>
                  <a:pt x="18" y="38"/>
                </a:moveTo>
                <a:lnTo>
                  <a:pt x="23" y="38"/>
                </a:lnTo>
                <a:lnTo>
                  <a:pt x="25" y="38"/>
                </a:lnTo>
                <a:lnTo>
                  <a:pt x="28" y="36"/>
                </a:lnTo>
                <a:lnTo>
                  <a:pt x="30" y="36"/>
                </a:lnTo>
                <a:lnTo>
                  <a:pt x="33" y="33"/>
                </a:lnTo>
                <a:lnTo>
                  <a:pt x="35" y="31"/>
                </a:lnTo>
                <a:lnTo>
                  <a:pt x="35" y="28"/>
                </a:lnTo>
                <a:lnTo>
                  <a:pt x="38" y="25"/>
                </a:lnTo>
                <a:lnTo>
                  <a:pt x="38" y="23"/>
                </a:lnTo>
                <a:lnTo>
                  <a:pt x="38" y="20"/>
                </a:lnTo>
                <a:lnTo>
                  <a:pt x="38" y="15"/>
                </a:lnTo>
                <a:lnTo>
                  <a:pt x="38" y="13"/>
                </a:lnTo>
                <a:lnTo>
                  <a:pt x="35" y="10"/>
                </a:lnTo>
                <a:lnTo>
                  <a:pt x="35" y="8"/>
                </a:lnTo>
                <a:lnTo>
                  <a:pt x="33" y="5"/>
                </a:lnTo>
                <a:lnTo>
                  <a:pt x="30" y="3"/>
                </a:lnTo>
                <a:lnTo>
                  <a:pt x="28" y="3"/>
                </a:lnTo>
                <a:lnTo>
                  <a:pt x="25" y="0"/>
                </a:lnTo>
                <a:lnTo>
                  <a:pt x="23" y="0"/>
                </a:lnTo>
                <a:lnTo>
                  <a:pt x="20" y="0"/>
                </a:lnTo>
                <a:lnTo>
                  <a:pt x="15" y="0"/>
                </a:lnTo>
                <a:lnTo>
                  <a:pt x="12" y="0"/>
                </a:lnTo>
                <a:lnTo>
                  <a:pt x="10" y="3"/>
                </a:lnTo>
                <a:lnTo>
                  <a:pt x="7" y="3"/>
                </a:lnTo>
                <a:lnTo>
                  <a:pt x="5" y="5"/>
                </a:lnTo>
                <a:lnTo>
                  <a:pt x="2" y="8"/>
                </a:lnTo>
                <a:lnTo>
                  <a:pt x="2" y="10"/>
                </a:lnTo>
                <a:lnTo>
                  <a:pt x="0" y="13"/>
                </a:lnTo>
                <a:lnTo>
                  <a:pt x="0" y="15"/>
                </a:lnTo>
                <a:lnTo>
                  <a:pt x="0" y="20"/>
                </a:lnTo>
                <a:lnTo>
                  <a:pt x="0" y="23"/>
                </a:lnTo>
                <a:lnTo>
                  <a:pt x="0" y="25"/>
                </a:lnTo>
                <a:lnTo>
                  <a:pt x="2" y="28"/>
                </a:lnTo>
                <a:lnTo>
                  <a:pt x="2" y="31"/>
                </a:lnTo>
                <a:lnTo>
                  <a:pt x="5" y="33"/>
                </a:lnTo>
                <a:lnTo>
                  <a:pt x="7" y="36"/>
                </a:lnTo>
                <a:lnTo>
                  <a:pt x="10" y="36"/>
                </a:lnTo>
                <a:lnTo>
                  <a:pt x="12" y="38"/>
                </a:lnTo>
                <a:lnTo>
                  <a:pt x="15" y="38"/>
                </a:lnTo>
                <a:lnTo>
                  <a:pt x="20" y="38"/>
                </a:lnTo>
                <a:lnTo>
                  <a:pt x="18" y="38"/>
                </a:lnTo>
                <a:close/>
              </a:path>
            </a:pathLst>
          </a:custGeom>
          <a:solidFill>
            <a:srgbClr val="000000"/>
          </a:solidFill>
          <a:ln w="9525">
            <a:noFill/>
            <a:round/>
            <a:headEnd/>
            <a:tailEnd/>
          </a:ln>
        </p:spPr>
        <p:txBody>
          <a:bodyPr/>
          <a:lstStyle/>
          <a:p>
            <a:endParaRPr lang="en-US"/>
          </a:p>
        </p:txBody>
      </p:sp>
      <p:sp>
        <p:nvSpPr>
          <p:cNvPr id="832630" name="Freeform 119"/>
          <p:cNvSpPr>
            <a:spLocks/>
          </p:cNvSpPr>
          <p:nvPr/>
        </p:nvSpPr>
        <p:spPr bwMode="auto">
          <a:xfrm>
            <a:off x="2887663" y="5611813"/>
            <a:ext cx="60325" cy="60325"/>
          </a:xfrm>
          <a:custGeom>
            <a:avLst/>
            <a:gdLst>
              <a:gd name="T0" fmla="*/ 45362807 w 38"/>
              <a:gd name="T1" fmla="*/ 95765924 h 38"/>
              <a:gd name="T2" fmla="*/ 57962802 w 38"/>
              <a:gd name="T3" fmla="*/ 95765924 h 38"/>
              <a:gd name="T4" fmla="*/ 63003112 w 38"/>
              <a:gd name="T5" fmla="*/ 95765924 h 38"/>
              <a:gd name="T6" fmla="*/ 70564371 w 38"/>
              <a:gd name="T7" fmla="*/ 90725613 h 38"/>
              <a:gd name="T8" fmla="*/ 75604682 w 38"/>
              <a:gd name="T9" fmla="*/ 90725613 h 38"/>
              <a:gd name="T10" fmla="*/ 83165941 w 38"/>
              <a:gd name="T11" fmla="*/ 83165941 h 38"/>
              <a:gd name="T12" fmla="*/ 88206252 w 38"/>
              <a:gd name="T13" fmla="*/ 75604682 h 38"/>
              <a:gd name="T14" fmla="*/ 95765924 w 38"/>
              <a:gd name="T15" fmla="*/ 70564371 h 38"/>
              <a:gd name="T16" fmla="*/ 95765924 w 38"/>
              <a:gd name="T17" fmla="*/ 63003112 h 38"/>
              <a:gd name="T18" fmla="*/ 95765924 w 38"/>
              <a:gd name="T19" fmla="*/ 57962802 h 38"/>
              <a:gd name="T20" fmla="*/ 95765924 w 38"/>
              <a:gd name="T21" fmla="*/ 45362807 h 38"/>
              <a:gd name="T22" fmla="*/ 95765924 w 38"/>
              <a:gd name="T23" fmla="*/ 37801547 h 38"/>
              <a:gd name="T24" fmla="*/ 95765924 w 38"/>
              <a:gd name="T25" fmla="*/ 32761237 h 38"/>
              <a:gd name="T26" fmla="*/ 95765924 w 38"/>
              <a:gd name="T27" fmla="*/ 25201559 h 38"/>
              <a:gd name="T28" fmla="*/ 88206252 w 38"/>
              <a:gd name="T29" fmla="*/ 20161248 h 38"/>
              <a:gd name="T30" fmla="*/ 83165941 w 38"/>
              <a:gd name="T31" fmla="*/ 12599986 h 38"/>
              <a:gd name="T32" fmla="*/ 75604682 w 38"/>
              <a:gd name="T33" fmla="*/ 5040312 h 38"/>
              <a:gd name="T34" fmla="*/ 70564371 w 38"/>
              <a:gd name="T35" fmla="*/ 5040312 h 38"/>
              <a:gd name="T36" fmla="*/ 63003112 w 38"/>
              <a:gd name="T37" fmla="*/ 0 h 38"/>
              <a:gd name="T38" fmla="*/ 57962802 w 38"/>
              <a:gd name="T39" fmla="*/ 0 h 38"/>
              <a:gd name="T40" fmla="*/ 50403117 w 38"/>
              <a:gd name="T41" fmla="*/ 0 h 38"/>
              <a:gd name="T42" fmla="*/ 45362807 w 38"/>
              <a:gd name="T43" fmla="*/ 0 h 38"/>
              <a:gd name="T44" fmla="*/ 32761237 w 38"/>
              <a:gd name="T45" fmla="*/ 0 h 38"/>
              <a:gd name="T46" fmla="*/ 25201559 w 38"/>
              <a:gd name="T47" fmla="*/ 5040312 h 38"/>
              <a:gd name="T48" fmla="*/ 17640299 w 38"/>
              <a:gd name="T49" fmla="*/ 5040312 h 38"/>
              <a:gd name="T50" fmla="*/ 12599986 w 38"/>
              <a:gd name="T51" fmla="*/ 12599986 h 38"/>
              <a:gd name="T52" fmla="*/ 12599986 w 38"/>
              <a:gd name="T53" fmla="*/ 20161248 h 38"/>
              <a:gd name="T54" fmla="*/ 5040312 w 38"/>
              <a:gd name="T55" fmla="*/ 25201559 h 38"/>
              <a:gd name="T56" fmla="*/ 5040312 w 38"/>
              <a:gd name="T57" fmla="*/ 32761237 h 38"/>
              <a:gd name="T58" fmla="*/ 0 w 38"/>
              <a:gd name="T59" fmla="*/ 37801547 h 38"/>
              <a:gd name="T60" fmla="*/ 0 w 38"/>
              <a:gd name="T61" fmla="*/ 45362807 h 38"/>
              <a:gd name="T62" fmla="*/ 0 w 38"/>
              <a:gd name="T63" fmla="*/ 57962802 h 38"/>
              <a:gd name="T64" fmla="*/ 5040312 w 38"/>
              <a:gd name="T65" fmla="*/ 63003112 h 38"/>
              <a:gd name="T66" fmla="*/ 5040312 w 38"/>
              <a:gd name="T67" fmla="*/ 70564371 h 38"/>
              <a:gd name="T68" fmla="*/ 12599986 w 38"/>
              <a:gd name="T69" fmla="*/ 75604682 h 38"/>
              <a:gd name="T70" fmla="*/ 12599986 w 38"/>
              <a:gd name="T71" fmla="*/ 83165941 h 38"/>
              <a:gd name="T72" fmla="*/ 17640299 w 38"/>
              <a:gd name="T73" fmla="*/ 90725613 h 38"/>
              <a:gd name="T74" fmla="*/ 25201559 w 38"/>
              <a:gd name="T75" fmla="*/ 90725613 h 38"/>
              <a:gd name="T76" fmla="*/ 32761237 w 38"/>
              <a:gd name="T77" fmla="*/ 95765924 h 38"/>
              <a:gd name="T78" fmla="*/ 45362807 w 38"/>
              <a:gd name="T79" fmla="*/ 95765924 h 38"/>
              <a:gd name="T80" fmla="*/ 50403117 w 38"/>
              <a:gd name="T81" fmla="*/ 95765924 h 38"/>
              <a:gd name="T82" fmla="*/ 50403117 w 38"/>
              <a:gd name="T83" fmla="*/ 95765924 h 38"/>
              <a:gd name="T84" fmla="*/ 45362807 w 38"/>
              <a:gd name="T85" fmla="*/ 95765924 h 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
              <a:gd name="T130" fmla="*/ 0 h 38"/>
              <a:gd name="T131" fmla="*/ 38 w 38"/>
              <a:gd name="T132" fmla="*/ 38 h 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 h="38">
                <a:moveTo>
                  <a:pt x="18" y="38"/>
                </a:moveTo>
                <a:lnTo>
                  <a:pt x="23" y="38"/>
                </a:lnTo>
                <a:lnTo>
                  <a:pt x="25" y="38"/>
                </a:lnTo>
                <a:lnTo>
                  <a:pt x="28" y="36"/>
                </a:lnTo>
                <a:lnTo>
                  <a:pt x="30" y="36"/>
                </a:lnTo>
                <a:lnTo>
                  <a:pt x="33" y="33"/>
                </a:lnTo>
                <a:lnTo>
                  <a:pt x="35" y="30"/>
                </a:lnTo>
                <a:lnTo>
                  <a:pt x="38" y="28"/>
                </a:lnTo>
                <a:lnTo>
                  <a:pt x="38" y="25"/>
                </a:lnTo>
                <a:lnTo>
                  <a:pt x="38" y="23"/>
                </a:lnTo>
                <a:lnTo>
                  <a:pt x="38" y="18"/>
                </a:lnTo>
                <a:lnTo>
                  <a:pt x="38" y="15"/>
                </a:lnTo>
                <a:lnTo>
                  <a:pt x="38" y="13"/>
                </a:lnTo>
                <a:lnTo>
                  <a:pt x="38" y="10"/>
                </a:lnTo>
                <a:lnTo>
                  <a:pt x="35" y="8"/>
                </a:lnTo>
                <a:lnTo>
                  <a:pt x="33" y="5"/>
                </a:lnTo>
                <a:lnTo>
                  <a:pt x="30" y="2"/>
                </a:lnTo>
                <a:lnTo>
                  <a:pt x="28" y="2"/>
                </a:lnTo>
                <a:lnTo>
                  <a:pt x="25" y="0"/>
                </a:lnTo>
                <a:lnTo>
                  <a:pt x="23" y="0"/>
                </a:lnTo>
                <a:lnTo>
                  <a:pt x="20" y="0"/>
                </a:lnTo>
                <a:lnTo>
                  <a:pt x="18" y="0"/>
                </a:lnTo>
                <a:lnTo>
                  <a:pt x="13" y="0"/>
                </a:lnTo>
                <a:lnTo>
                  <a:pt x="10" y="2"/>
                </a:lnTo>
                <a:lnTo>
                  <a:pt x="7" y="2"/>
                </a:lnTo>
                <a:lnTo>
                  <a:pt x="5" y="5"/>
                </a:lnTo>
                <a:lnTo>
                  <a:pt x="5" y="8"/>
                </a:lnTo>
                <a:lnTo>
                  <a:pt x="2" y="10"/>
                </a:lnTo>
                <a:lnTo>
                  <a:pt x="2" y="13"/>
                </a:lnTo>
                <a:lnTo>
                  <a:pt x="0" y="15"/>
                </a:lnTo>
                <a:lnTo>
                  <a:pt x="0" y="18"/>
                </a:lnTo>
                <a:lnTo>
                  <a:pt x="0" y="23"/>
                </a:lnTo>
                <a:lnTo>
                  <a:pt x="2" y="25"/>
                </a:lnTo>
                <a:lnTo>
                  <a:pt x="2" y="28"/>
                </a:lnTo>
                <a:lnTo>
                  <a:pt x="5" y="30"/>
                </a:lnTo>
                <a:lnTo>
                  <a:pt x="5" y="33"/>
                </a:lnTo>
                <a:lnTo>
                  <a:pt x="7" y="36"/>
                </a:lnTo>
                <a:lnTo>
                  <a:pt x="10" y="36"/>
                </a:lnTo>
                <a:lnTo>
                  <a:pt x="13" y="38"/>
                </a:lnTo>
                <a:lnTo>
                  <a:pt x="18" y="38"/>
                </a:lnTo>
                <a:lnTo>
                  <a:pt x="20" y="38"/>
                </a:lnTo>
                <a:lnTo>
                  <a:pt x="18" y="38"/>
                </a:lnTo>
                <a:close/>
              </a:path>
            </a:pathLst>
          </a:custGeom>
          <a:solidFill>
            <a:srgbClr val="000000"/>
          </a:solidFill>
          <a:ln w="9525">
            <a:noFill/>
            <a:round/>
            <a:headEnd/>
            <a:tailEnd/>
          </a:ln>
        </p:spPr>
        <p:txBody>
          <a:bodyPr/>
          <a:lstStyle/>
          <a:p>
            <a:endParaRPr lang="en-US"/>
          </a:p>
        </p:txBody>
      </p:sp>
      <p:sp>
        <p:nvSpPr>
          <p:cNvPr id="832631" name="Freeform 120"/>
          <p:cNvSpPr>
            <a:spLocks/>
          </p:cNvSpPr>
          <p:nvPr/>
        </p:nvSpPr>
        <p:spPr bwMode="auto">
          <a:xfrm>
            <a:off x="5969000" y="5619750"/>
            <a:ext cx="60325" cy="65088"/>
          </a:xfrm>
          <a:custGeom>
            <a:avLst/>
            <a:gdLst>
              <a:gd name="T0" fmla="*/ 45362807 w 38"/>
              <a:gd name="T1" fmla="*/ 95766662 h 41"/>
              <a:gd name="T2" fmla="*/ 57962802 w 38"/>
              <a:gd name="T3" fmla="*/ 103327980 h 41"/>
              <a:gd name="T4" fmla="*/ 63003112 w 38"/>
              <a:gd name="T5" fmla="*/ 95766662 h 41"/>
              <a:gd name="T6" fmla="*/ 70564371 w 38"/>
              <a:gd name="T7" fmla="*/ 95766662 h 41"/>
              <a:gd name="T8" fmla="*/ 75604682 w 38"/>
              <a:gd name="T9" fmla="*/ 90726313 h 41"/>
              <a:gd name="T10" fmla="*/ 83165941 w 38"/>
              <a:gd name="T11" fmla="*/ 83166583 h 41"/>
              <a:gd name="T12" fmla="*/ 88206252 w 38"/>
              <a:gd name="T13" fmla="*/ 78126233 h 41"/>
              <a:gd name="T14" fmla="*/ 88206252 w 38"/>
              <a:gd name="T15" fmla="*/ 70564916 h 41"/>
              <a:gd name="T16" fmla="*/ 95765924 w 38"/>
              <a:gd name="T17" fmla="*/ 63005185 h 41"/>
              <a:gd name="T18" fmla="*/ 95765924 w 38"/>
              <a:gd name="T19" fmla="*/ 57964836 h 41"/>
              <a:gd name="T20" fmla="*/ 95765924 w 38"/>
              <a:gd name="T21" fmla="*/ 50403506 h 41"/>
              <a:gd name="T22" fmla="*/ 95765924 w 38"/>
              <a:gd name="T23" fmla="*/ 45363156 h 41"/>
              <a:gd name="T24" fmla="*/ 95765924 w 38"/>
              <a:gd name="T25" fmla="*/ 37803426 h 41"/>
              <a:gd name="T26" fmla="*/ 88206252 w 38"/>
              <a:gd name="T27" fmla="*/ 25201753 h 41"/>
              <a:gd name="T28" fmla="*/ 88206252 w 38"/>
              <a:gd name="T29" fmla="*/ 20161404 h 41"/>
              <a:gd name="T30" fmla="*/ 83165941 w 38"/>
              <a:gd name="T31" fmla="*/ 20161404 h 41"/>
              <a:gd name="T32" fmla="*/ 75604682 w 38"/>
              <a:gd name="T33" fmla="*/ 12601670 h 41"/>
              <a:gd name="T34" fmla="*/ 70564371 w 38"/>
              <a:gd name="T35" fmla="*/ 7561321 h 41"/>
              <a:gd name="T36" fmla="*/ 63003112 w 38"/>
              <a:gd name="T37" fmla="*/ 7561321 h 41"/>
              <a:gd name="T38" fmla="*/ 57962802 w 38"/>
              <a:gd name="T39" fmla="*/ 0 h 41"/>
              <a:gd name="T40" fmla="*/ 45362807 w 38"/>
              <a:gd name="T41" fmla="*/ 0 h 41"/>
              <a:gd name="T42" fmla="*/ 37801547 w 38"/>
              <a:gd name="T43" fmla="*/ 0 h 41"/>
              <a:gd name="T44" fmla="*/ 32761237 w 38"/>
              <a:gd name="T45" fmla="*/ 7561321 h 41"/>
              <a:gd name="T46" fmla="*/ 25201559 w 38"/>
              <a:gd name="T47" fmla="*/ 7561321 h 41"/>
              <a:gd name="T48" fmla="*/ 17640299 w 38"/>
              <a:gd name="T49" fmla="*/ 12601670 h 41"/>
              <a:gd name="T50" fmla="*/ 12599986 w 38"/>
              <a:gd name="T51" fmla="*/ 20161404 h 41"/>
              <a:gd name="T52" fmla="*/ 5040312 w 38"/>
              <a:gd name="T53" fmla="*/ 20161404 h 41"/>
              <a:gd name="T54" fmla="*/ 5040312 w 38"/>
              <a:gd name="T55" fmla="*/ 25201753 h 41"/>
              <a:gd name="T56" fmla="*/ 0 w 38"/>
              <a:gd name="T57" fmla="*/ 37803426 h 41"/>
              <a:gd name="T58" fmla="*/ 0 w 38"/>
              <a:gd name="T59" fmla="*/ 45363156 h 41"/>
              <a:gd name="T60" fmla="*/ 0 w 38"/>
              <a:gd name="T61" fmla="*/ 50403506 h 41"/>
              <a:gd name="T62" fmla="*/ 0 w 38"/>
              <a:gd name="T63" fmla="*/ 57964836 h 41"/>
              <a:gd name="T64" fmla="*/ 0 w 38"/>
              <a:gd name="T65" fmla="*/ 63005185 h 41"/>
              <a:gd name="T66" fmla="*/ 5040312 w 38"/>
              <a:gd name="T67" fmla="*/ 70564916 h 41"/>
              <a:gd name="T68" fmla="*/ 5040312 w 38"/>
              <a:gd name="T69" fmla="*/ 78126233 h 41"/>
              <a:gd name="T70" fmla="*/ 12599986 w 38"/>
              <a:gd name="T71" fmla="*/ 83166583 h 41"/>
              <a:gd name="T72" fmla="*/ 17640299 w 38"/>
              <a:gd name="T73" fmla="*/ 90726313 h 41"/>
              <a:gd name="T74" fmla="*/ 25201559 w 38"/>
              <a:gd name="T75" fmla="*/ 95766662 h 41"/>
              <a:gd name="T76" fmla="*/ 32761237 w 38"/>
              <a:gd name="T77" fmla="*/ 95766662 h 41"/>
              <a:gd name="T78" fmla="*/ 37801547 w 38"/>
              <a:gd name="T79" fmla="*/ 103327980 h 41"/>
              <a:gd name="T80" fmla="*/ 45362807 w 38"/>
              <a:gd name="T81" fmla="*/ 103327980 h 41"/>
              <a:gd name="T82" fmla="*/ 45362807 w 38"/>
              <a:gd name="T83" fmla="*/ 103327980 h 41"/>
              <a:gd name="T84" fmla="*/ 45362807 w 38"/>
              <a:gd name="T85" fmla="*/ 95766662 h 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
              <a:gd name="T130" fmla="*/ 0 h 41"/>
              <a:gd name="T131" fmla="*/ 38 w 38"/>
              <a:gd name="T132" fmla="*/ 41 h 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 h="41">
                <a:moveTo>
                  <a:pt x="18" y="38"/>
                </a:moveTo>
                <a:lnTo>
                  <a:pt x="23" y="41"/>
                </a:lnTo>
                <a:lnTo>
                  <a:pt x="25" y="38"/>
                </a:lnTo>
                <a:lnTo>
                  <a:pt x="28" y="38"/>
                </a:lnTo>
                <a:lnTo>
                  <a:pt x="30" y="36"/>
                </a:lnTo>
                <a:lnTo>
                  <a:pt x="33" y="33"/>
                </a:lnTo>
                <a:lnTo>
                  <a:pt x="35" y="31"/>
                </a:lnTo>
                <a:lnTo>
                  <a:pt x="35" y="28"/>
                </a:lnTo>
                <a:lnTo>
                  <a:pt x="38" y="25"/>
                </a:lnTo>
                <a:lnTo>
                  <a:pt x="38" y="23"/>
                </a:lnTo>
                <a:lnTo>
                  <a:pt x="38" y="20"/>
                </a:lnTo>
                <a:lnTo>
                  <a:pt x="38" y="18"/>
                </a:lnTo>
                <a:lnTo>
                  <a:pt x="38" y="15"/>
                </a:lnTo>
                <a:lnTo>
                  <a:pt x="35" y="10"/>
                </a:lnTo>
                <a:lnTo>
                  <a:pt x="35" y="8"/>
                </a:lnTo>
                <a:lnTo>
                  <a:pt x="33" y="8"/>
                </a:lnTo>
                <a:lnTo>
                  <a:pt x="30" y="5"/>
                </a:lnTo>
                <a:lnTo>
                  <a:pt x="28" y="3"/>
                </a:lnTo>
                <a:lnTo>
                  <a:pt x="25" y="3"/>
                </a:lnTo>
                <a:lnTo>
                  <a:pt x="23" y="0"/>
                </a:lnTo>
                <a:lnTo>
                  <a:pt x="18" y="0"/>
                </a:lnTo>
                <a:lnTo>
                  <a:pt x="15" y="0"/>
                </a:lnTo>
                <a:lnTo>
                  <a:pt x="13" y="3"/>
                </a:lnTo>
                <a:lnTo>
                  <a:pt x="10" y="3"/>
                </a:lnTo>
                <a:lnTo>
                  <a:pt x="7" y="5"/>
                </a:lnTo>
                <a:lnTo>
                  <a:pt x="5" y="8"/>
                </a:lnTo>
                <a:lnTo>
                  <a:pt x="2" y="8"/>
                </a:lnTo>
                <a:lnTo>
                  <a:pt x="2" y="10"/>
                </a:lnTo>
                <a:lnTo>
                  <a:pt x="0" y="15"/>
                </a:lnTo>
                <a:lnTo>
                  <a:pt x="0" y="18"/>
                </a:lnTo>
                <a:lnTo>
                  <a:pt x="0" y="20"/>
                </a:lnTo>
                <a:lnTo>
                  <a:pt x="0" y="23"/>
                </a:lnTo>
                <a:lnTo>
                  <a:pt x="0" y="25"/>
                </a:lnTo>
                <a:lnTo>
                  <a:pt x="2" y="28"/>
                </a:lnTo>
                <a:lnTo>
                  <a:pt x="2" y="31"/>
                </a:lnTo>
                <a:lnTo>
                  <a:pt x="5" y="33"/>
                </a:lnTo>
                <a:lnTo>
                  <a:pt x="7" y="36"/>
                </a:lnTo>
                <a:lnTo>
                  <a:pt x="10" y="38"/>
                </a:lnTo>
                <a:lnTo>
                  <a:pt x="13" y="38"/>
                </a:lnTo>
                <a:lnTo>
                  <a:pt x="15" y="41"/>
                </a:lnTo>
                <a:lnTo>
                  <a:pt x="18" y="41"/>
                </a:lnTo>
                <a:lnTo>
                  <a:pt x="18" y="38"/>
                </a:lnTo>
                <a:close/>
              </a:path>
            </a:pathLst>
          </a:custGeom>
          <a:solidFill>
            <a:srgbClr val="000000"/>
          </a:solidFill>
          <a:ln w="9525">
            <a:noFill/>
            <a:round/>
            <a:headEnd/>
            <a:tailEnd/>
          </a:ln>
        </p:spPr>
        <p:txBody>
          <a:bodyPr/>
          <a:lstStyle/>
          <a:p>
            <a:endParaRPr lang="en-US"/>
          </a:p>
        </p:txBody>
      </p:sp>
      <p:sp>
        <p:nvSpPr>
          <p:cNvPr id="832632" name="Rectangle 121"/>
          <p:cNvSpPr>
            <a:spLocks noChangeArrowheads="1"/>
          </p:cNvSpPr>
          <p:nvPr/>
        </p:nvSpPr>
        <p:spPr bwMode="auto">
          <a:xfrm>
            <a:off x="5924550" y="3524250"/>
            <a:ext cx="1016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C</a:t>
            </a:r>
            <a:endParaRPr lang="en-US" sz="2800">
              <a:latin typeface="Arial" charset="0"/>
            </a:endParaRPr>
          </a:p>
        </p:txBody>
      </p:sp>
      <p:sp>
        <p:nvSpPr>
          <p:cNvPr id="832633" name="Rectangle 122"/>
          <p:cNvSpPr>
            <a:spLocks noChangeArrowheads="1"/>
          </p:cNvSpPr>
          <p:nvPr/>
        </p:nvSpPr>
        <p:spPr bwMode="auto">
          <a:xfrm>
            <a:off x="6021388"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634" name="Rectangle 123"/>
          <p:cNvSpPr>
            <a:spLocks noChangeArrowheads="1"/>
          </p:cNvSpPr>
          <p:nvPr/>
        </p:nvSpPr>
        <p:spPr bwMode="auto">
          <a:xfrm>
            <a:off x="6097588"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c</a:t>
            </a:r>
            <a:endParaRPr lang="en-US" sz="2800">
              <a:latin typeface="Arial" charset="0"/>
            </a:endParaRPr>
          </a:p>
        </p:txBody>
      </p:sp>
      <p:sp>
        <p:nvSpPr>
          <p:cNvPr id="832635" name="Rectangle 124"/>
          <p:cNvSpPr>
            <a:spLocks noChangeArrowheads="1"/>
          </p:cNvSpPr>
          <p:nvPr/>
        </p:nvSpPr>
        <p:spPr bwMode="auto">
          <a:xfrm>
            <a:off x="6167438" y="352425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h</a:t>
            </a:r>
            <a:endParaRPr lang="en-US" sz="2800">
              <a:latin typeface="Arial" charset="0"/>
            </a:endParaRPr>
          </a:p>
        </p:txBody>
      </p:sp>
      <p:sp>
        <p:nvSpPr>
          <p:cNvPr id="832636" name="Rectangle 125"/>
          <p:cNvSpPr>
            <a:spLocks noChangeArrowheads="1"/>
          </p:cNvSpPr>
          <p:nvPr/>
        </p:nvSpPr>
        <p:spPr bwMode="auto">
          <a:xfrm>
            <a:off x="6238875" y="35242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637" name="Rectangle 126"/>
          <p:cNvSpPr>
            <a:spLocks noChangeArrowheads="1"/>
          </p:cNvSpPr>
          <p:nvPr/>
        </p:nvSpPr>
        <p:spPr bwMode="auto">
          <a:xfrm>
            <a:off x="6316663" y="352425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638" name="Rectangle 127"/>
          <p:cNvSpPr>
            <a:spLocks noChangeArrowheads="1"/>
          </p:cNvSpPr>
          <p:nvPr/>
        </p:nvSpPr>
        <p:spPr bwMode="auto">
          <a:xfrm>
            <a:off x="6353175" y="352425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639" name="Rectangle 128"/>
          <p:cNvSpPr>
            <a:spLocks noChangeArrowheads="1"/>
          </p:cNvSpPr>
          <p:nvPr/>
        </p:nvSpPr>
        <p:spPr bwMode="auto">
          <a:xfrm>
            <a:off x="6380163" y="352425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n</a:t>
            </a:r>
            <a:endParaRPr lang="en-US" sz="2800">
              <a:latin typeface="Arial" charset="0"/>
            </a:endParaRPr>
          </a:p>
        </p:txBody>
      </p:sp>
      <p:sp>
        <p:nvSpPr>
          <p:cNvPr id="832640" name="Rectangle 129"/>
          <p:cNvSpPr>
            <a:spLocks noChangeArrowheads="1"/>
          </p:cNvSpPr>
          <p:nvPr/>
        </p:nvSpPr>
        <p:spPr bwMode="auto">
          <a:xfrm>
            <a:off x="6457950" y="352425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641" name="Rectangle 130"/>
          <p:cNvSpPr>
            <a:spLocks noChangeArrowheads="1"/>
          </p:cNvSpPr>
          <p:nvPr/>
        </p:nvSpPr>
        <p:spPr bwMode="auto">
          <a:xfrm>
            <a:off x="6529388"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642" name="Rectangle 131"/>
          <p:cNvSpPr>
            <a:spLocks noChangeArrowheads="1"/>
          </p:cNvSpPr>
          <p:nvPr/>
        </p:nvSpPr>
        <p:spPr bwMode="auto">
          <a:xfrm>
            <a:off x="6607175" y="35242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x</a:t>
            </a:r>
            <a:endParaRPr lang="en-US" sz="2800">
              <a:latin typeface="Arial" charset="0"/>
            </a:endParaRPr>
          </a:p>
        </p:txBody>
      </p:sp>
      <p:sp>
        <p:nvSpPr>
          <p:cNvPr id="832643" name="Freeform 132"/>
          <p:cNvSpPr>
            <a:spLocks/>
          </p:cNvSpPr>
          <p:nvPr/>
        </p:nvSpPr>
        <p:spPr bwMode="auto">
          <a:xfrm>
            <a:off x="1658938" y="5619750"/>
            <a:ext cx="65087" cy="65088"/>
          </a:xfrm>
          <a:custGeom>
            <a:avLst/>
            <a:gdLst>
              <a:gd name="T0" fmla="*/ 0 w 41"/>
              <a:gd name="T1" fmla="*/ 0 h 41"/>
              <a:gd name="T2" fmla="*/ 7559617 w 41"/>
              <a:gd name="T3" fmla="*/ 103327980 h 41"/>
              <a:gd name="T4" fmla="*/ 103324805 w 41"/>
              <a:gd name="T5" fmla="*/ 50403506 h 41"/>
              <a:gd name="T6" fmla="*/ 7559617 w 41"/>
              <a:gd name="T7" fmla="*/ 0 h 41"/>
              <a:gd name="T8" fmla="*/ 7559617 w 41"/>
              <a:gd name="T9" fmla="*/ 0 h 41"/>
              <a:gd name="T10" fmla="*/ 0 w 41"/>
              <a:gd name="T11" fmla="*/ 0 h 41"/>
              <a:gd name="T12" fmla="*/ 0 60000 65536"/>
              <a:gd name="T13" fmla="*/ 0 60000 65536"/>
              <a:gd name="T14" fmla="*/ 0 60000 65536"/>
              <a:gd name="T15" fmla="*/ 0 60000 65536"/>
              <a:gd name="T16" fmla="*/ 0 60000 65536"/>
              <a:gd name="T17" fmla="*/ 0 60000 65536"/>
              <a:gd name="T18" fmla="*/ 0 w 41"/>
              <a:gd name="T19" fmla="*/ 0 h 41"/>
              <a:gd name="T20" fmla="*/ 41 w 41"/>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41" h="41">
                <a:moveTo>
                  <a:pt x="0" y="0"/>
                </a:moveTo>
                <a:lnTo>
                  <a:pt x="3" y="41"/>
                </a:lnTo>
                <a:lnTo>
                  <a:pt x="41" y="20"/>
                </a:lnTo>
                <a:lnTo>
                  <a:pt x="3" y="0"/>
                </a:lnTo>
                <a:lnTo>
                  <a:pt x="0" y="0"/>
                </a:lnTo>
                <a:close/>
              </a:path>
            </a:pathLst>
          </a:custGeom>
          <a:solidFill>
            <a:srgbClr val="000000"/>
          </a:solidFill>
          <a:ln w="9525">
            <a:noFill/>
            <a:round/>
            <a:headEnd/>
            <a:tailEnd/>
          </a:ln>
        </p:spPr>
        <p:txBody>
          <a:bodyPr/>
          <a:lstStyle/>
          <a:p>
            <a:endParaRPr lang="en-US"/>
          </a:p>
        </p:txBody>
      </p:sp>
      <p:sp>
        <p:nvSpPr>
          <p:cNvPr id="832644" name="Freeform 133"/>
          <p:cNvSpPr>
            <a:spLocks/>
          </p:cNvSpPr>
          <p:nvPr/>
        </p:nvSpPr>
        <p:spPr bwMode="auto">
          <a:xfrm>
            <a:off x="1587500" y="3757613"/>
            <a:ext cx="4530725" cy="1893887"/>
          </a:xfrm>
          <a:custGeom>
            <a:avLst/>
            <a:gdLst>
              <a:gd name="T0" fmla="*/ 2147483647 w 2854"/>
              <a:gd name="T1" fmla="*/ 0 h 1193"/>
              <a:gd name="T2" fmla="*/ 2147483647 w 2854"/>
              <a:gd name="T3" fmla="*/ 1096266834 h 1193"/>
              <a:gd name="T4" fmla="*/ 0 w 2854"/>
              <a:gd name="T5" fmla="*/ 1096266834 h 1193"/>
              <a:gd name="T6" fmla="*/ 0 w 2854"/>
              <a:gd name="T7" fmla="*/ 2147483647 h 1193"/>
              <a:gd name="T8" fmla="*/ 128527181 w 2854"/>
              <a:gd name="T9" fmla="*/ 2147483647 h 1193"/>
              <a:gd name="T10" fmla="*/ 0 60000 65536"/>
              <a:gd name="T11" fmla="*/ 0 60000 65536"/>
              <a:gd name="T12" fmla="*/ 0 60000 65536"/>
              <a:gd name="T13" fmla="*/ 0 60000 65536"/>
              <a:gd name="T14" fmla="*/ 0 60000 65536"/>
              <a:gd name="T15" fmla="*/ 0 w 2854"/>
              <a:gd name="T16" fmla="*/ 0 h 1193"/>
              <a:gd name="T17" fmla="*/ 2854 w 2854"/>
              <a:gd name="T18" fmla="*/ 1193 h 1193"/>
            </a:gdLst>
            <a:ahLst/>
            <a:cxnLst>
              <a:cxn ang="T10">
                <a:pos x="T0" y="T1"/>
              </a:cxn>
              <a:cxn ang="T11">
                <a:pos x="T2" y="T3"/>
              </a:cxn>
              <a:cxn ang="T12">
                <a:pos x="T4" y="T5"/>
              </a:cxn>
              <a:cxn ang="T13">
                <a:pos x="T6" y="T7"/>
              </a:cxn>
              <a:cxn ang="T14">
                <a:pos x="T8" y="T9"/>
              </a:cxn>
            </a:cxnLst>
            <a:rect l="T15" t="T16" r="T17" b="T18"/>
            <a:pathLst>
              <a:path w="2854" h="1193">
                <a:moveTo>
                  <a:pt x="2851" y="0"/>
                </a:moveTo>
                <a:lnTo>
                  <a:pt x="2854" y="435"/>
                </a:lnTo>
                <a:lnTo>
                  <a:pt x="0" y="435"/>
                </a:lnTo>
                <a:lnTo>
                  <a:pt x="0" y="1193"/>
                </a:lnTo>
                <a:lnTo>
                  <a:pt x="51" y="1193"/>
                </a:lnTo>
              </a:path>
            </a:pathLst>
          </a:custGeom>
          <a:noFill/>
          <a:ln w="28575">
            <a:solidFill>
              <a:srgbClr val="000000"/>
            </a:solidFill>
            <a:prstDash val="solid"/>
            <a:round/>
            <a:headEnd/>
            <a:tailEnd/>
          </a:ln>
        </p:spPr>
        <p:txBody>
          <a:bodyPr/>
          <a:lstStyle/>
          <a:p>
            <a:endParaRPr lang="en-US"/>
          </a:p>
        </p:txBody>
      </p:sp>
      <p:sp>
        <p:nvSpPr>
          <p:cNvPr id="832645" name="Freeform 134"/>
          <p:cNvSpPr>
            <a:spLocks/>
          </p:cNvSpPr>
          <p:nvPr/>
        </p:nvSpPr>
        <p:spPr bwMode="auto">
          <a:xfrm>
            <a:off x="1470025" y="6564313"/>
            <a:ext cx="295275" cy="242887"/>
          </a:xfrm>
          <a:custGeom>
            <a:avLst/>
            <a:gdLst>
              <a:gd name="T0" fmla="*/ 186491551 w 186"/>
              <a:gd name="T1" fmla="*/ 0 h 153"/>
              <a:gd name="T2" fmla="*/ 158769048 w 186"/>
              <a:gd name="T3" fmla="*/ 0 h 153"/>
              <a:gd name="T4" fmla="*/ 128527182 w 186"/>
              <a:gd name="T5" fmla="*/ 12599960 h 153"/>
              <a:gd name="T6" fmla="*/ 103327191 w 186"/>
              <a:gd name="T7" fmla="*/ 20161207 h 153"/>
              <a:gd name="T8" fmla="*/ 75604687 w 186"/>
              <a:gd name="T9" fmla="*/ 37801470 h 153"/>
              <a:gd name="T10" fmla="*/ 57964393 w 186"/>
              <a:gd name="T11" fmla="*/ 57962682 h 153"/>
              <a:gd name="T12" fmla="*/ 37801550 w 186"/>
              <a:gd name="T13" fmla="*/ 78123883 h 153"/>
              <a:gd name="T14" fmla="*/ 25201560 w 186"/>
              <a:gd name="T15" fmla="*/ 103325383 h 153"/>
              <a:gd name="T16" fmla="*/ 12601574 w 186"/>
              <a:gd name="T17" fmla="*/ 136088153 h 153"/>
              <a:gd name="T18" fmla="*/ 5040312 w 186"/>
              <a:gd name="T19" fmla="*/ 161289653 h 153"/>
              <a:gd name="T20" fmla="*/ 0 w 186"/>
              <a:gd name="T21" fmla="*/ 194050810 h 153"/>
              <a:gd name="T22" fmla="*/ 5040312 w 186"/>
              <a:gd name="T23" fmla="*/ 224292661 h 153"/>
              <a:gd name="T24" fmla="*/ 12601574 w 186"/>
              <a:gd name="T25" fmla="*/ 257055405 h 153"/>
              <a:gd name="T26" fmla="*/ 25201560 w 186"/>
              <a:gd name="T27" fmla="*/ 282256906 h 153"/>
              <a:gd name="T28" fmla="*/ 37801550 w 186"/>
              <a:gd name="T29" fmla="*/ 307458406 h 153"/>
              <a:gd name="T30" fmla="*/ 57964393 w 186"/>
              <a:gd name="T31" fmla="*/ 327619607 h 153"/>
              <a:gd name="T32" fmla="*/ 75604687 w 186"/>
              <a:gd name="T33" fmla="*/ 347780807 h 153"/>
              <a:gd name="T34" fmla="*/ 103327191 w 186"/>
              <a:gd name="T35" fmla="*/ 365421064 h 153"/>
              <a:gd name="T36" fmla="*/ 128527182 w 186"/>
              <a:gd name="T37" fmla="*/ 378022608 h 153"/>
              <a:gd name="T38" fmla="*/ 158769048 w 186"/>
              <a:gd name="T39" fmla="*/ 385582264 h 153"/>
              <a:gd name="T40" fmla="*/ 191531862 w 186"/>
              <a:gd name="T41" fmla="*/ 385582264 h 153"/>
              <a:gd name="T42" fmla="*/ 468749107 w 186"/>
              <a:gd name="T43" fmla="*/ 385582264 h 153"/>
              <a:gd name="T44" fmla="*/ 468749107 w 186"/>
              <a:gd name="T45" fmla="*/ 0 h 153"/>
              <a:gd name="T46" fmla="*/ 191531862 w 186"/>
              <a:gd name="T47" fmla="*/ 0 h 153"/>
              <a:gd name="T48" fmla="*/ 191531862 w 186"/>
              <a:gd name="T49" fmla="*/ 0 h 15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6"/>
              <a:gd name="T76" fmla="*/ 0 h 153"/>
              <a:gd name="T77" fmla="*/ 186 w 186"/>
              <a:gd name="T78" fmla="*/ 153 h 15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6" h="153">
                <a:moveTo>
                  <a:pt x="74" y="0"/>
                </a:moveTo>
                <a:lnTo>
                  <a:pt x="63" y="0"/>
                </a:lnTo>
                <a:lnTo>
                  <a:pt x="51" y="5"/>
                </a:lnTo>
                <a:lnTo>
                  <a:pt x="41" y="8"/>
                </a:lnTo>
                <a:lnTo>
                  <a:pt x="30" y="15"/>
                </a:lnTo>
                <a:lnTo>
                  <a:pt x="23" y="23"/>
                </a:lnTo>
                <a:lnTo>
                  <a:pt x="15" y="31"/>
                </a:lnTo>
                <a:lnTo>
                  <a:pt x="10" y="41"/>
                </a:lnTo>
                <a:lnTo>
                  <a:pt x="5" y="54"/>
                </a:lnTo>
                <a:lnTo>
                  <a:pt x="2" y="64"/>
                </a:lnTo>
                <a:lnTo>
                  <a:pt x="0" y="77"/>
                </a:lnTo>
                <a:lnTo>
                  <a:pt x="2" y="89"/>
                </a:lnTo>
                <a:lnTo>
                  <a:pt x="5" y="102"/>
                </a:lnTo>
                <a:lnTo>
                  <a:pt x="10" y="112"/>
                </a:lnTo>
                <a:lnTo>
                  <a:pt x="15" y="122"/>
                </a:lnTo>
                <a:lnTo>
                  <a:pt x="23" y="130"/>
                </a:lnTo>
                <a:lnTo>
                  <a:pt x="30" y="138"/>
                </a:lnTo>
                <a:lnTo>
                  <a:pt x="41" y="145"/>
                </a:lnTo>
                <a:lnTo>
                  <a:pt x="51" y="150"/>
                </a:lnTo>
                <a:lnTo>
                  <a:pt x="63" y="153"/>
                </a:lnTo>
                <a:lnTo>
                  <a:pt x="76" y="153"/>
                </a:lnTo>
                <a:lnTo>
                  <a:pt x="186" y="153"/>
                </a:lnTo>
                <a:lnTo>
                  <a:pt x="186" y="0"/>
                </a:lnTo>
                <a:lnTo>
                  <a:pt x="76" y="0"/>
                </a:lnTo>
              </a:path>
            </a:pathLst>
          </a:custGeom>
          <a:noFill/>
          <a:ln w="15875">
            <a:solidFill>
              <a:srgbClr val="000000"/>
            </a:solidFill>
            <a:prstDash val="solid"/>
            <a:round/>
            <a:headEnd/>
            <a:tailEnd/>
          </a:ln>
        </p:spPr>
        <p:txBody>
          <a:bodyPr/>
          <a:lstStyle/>
          <a:p>
            <a:endParaRPr lang="en-US"/>
          </a:p>
        </p:txBody>
      </p:sp>
      <p:sp>
        <p:nvSpPr>
          <p:cNvPr id="832646" name="Freeform 135"/>
          <p:cNvSpPr>
            <a:spLocks/>
          </p:cNvSpPr>
          <p:nvPr/>
        </p:nvSpPr>
        <p:spPr bwMode="auto">
          <a:xfrm>
            <a:off x="2782888" y="6302375"/>
            <a:ext cx="277812" cy="277813"/>
          </a:xfrm>
          <a:custGeom>
            <a:avLst/>
            <a:gdLst>
              <a:gd name="T0" fmla="*/ 216733071 w 175"/>
              <a:gd name="T1" fmla="*/ 435988656 h 175"/>
              <a:gd name="T2" fmla="*/ 254534540 w 175"/>
              <a:gd name="T3" fmla="*/ 435988656 h 175"/>
              <a:gd name="T4" fmla="*/ 287297294 w 175"/>
              <a:gd name="T5" fmla="*/ 428427383 h 175"/>
              <a:gd name="T6" fmla="*/ 320058462 w 175"/>
              <a:gd name="T7" fmla="*/ 415827278 h 175"/>
              <a:gd name="T8" fmla="*/ 345259970 w 175"/>
              <a:gd name="T9" fmla="*/ 398185364 h 175"/>
              <a:gd name="T10" fmla="*/ 370461478 w 175"/>
              <a:gd name="T11" fmla="*/ 370464399 h 175"/>
              <a:gd name="T12" fmla="*/ 395662987 w 175"/>
              <a:gd name="T13" fmla="*/ 345262800 h 175"/>
              <a:gd name="T14" fmla="*/ 415824193 w 175"/>
              <a:gd name="T15" fmla="*/ 320061201 h 175"/>
              <a:gd name="T16" fmla="*/ 428425840 w 175"/>
              <a:gd name="T17" fmla="*/ 287298329 h 175"/>
              <a:gd name="T18" fmla="*/ 435985499 w 175"/>
              <a:gd name="T19" fmla="*/ 257056410 h 175"/>
              <a:gd name="T20" fmla="*/ 441025801 w 175"/>
              <a:gd name="T21" fmla="*/ 216733851 h 175"/>
              <a:gd name="T22" fmla="*/ 435985499 w 175"/>
              <a:gd name="T23" fmla="*/ 186491883 h 175"/>
              <a:gd name="T24" fmla="*/ 428425840 w 175"/>
              <a:gd name="T25" fmla="*/ 146169324 h 175"/>
              <a:gd name="T26" fmla="*/ 415824193 w 175"/>
              <a:gd name="T27" fmla="*/ 115927405 h 175"/>
              <a:gd name="T28" fmla="*/ 395662987 w 175"/>
              <a:gd name="T29" fmla="*/ 88206415 h 175"/>
              <a:gd name="T30" fmla="*/ 370461478 w 175"/>
              <a:gd name="T31" fmla="*/ 63004816 h 175"/>
              <a:gd name="T32" fmla="*/ 345259970 w 175"/>
              <a:gd name="T33" fmla="*/ 37803205 h 175"/>
              <a:gd name="T34" fmla="*/ 320058462 w 175"/>
              <a:gd name="T35" fmla="*/ 20161285 h 175"/>
              <a:gd name="T36" fmla="*/ 287297294 w 175"/>
              <a:gd name="T37" fmla="*/ 5040321 h 175"/>
              <a:gd name="T38" fmla="*/ 254534540 w 175"/>
              <a:gd name="T39" fmla="*/ 0 h 175"/>
              <a:gd name="T40" fmla="*/ 216733071 w 175"/>
              <a:gd name="T41" fmla="*/ 0 h 175"/>
              <a:gd name="T42" fmla="*/ 178929965 w 175"/>
              <a:gd name="T43" fmla="*/ 0 h 175"/>
              <a:gd name="T44" fmla="*/ 146168798 w 175"/>
              <a:gd name="T45" fmla="*/ 5040321 h 175"/>
              <a:gd name="T46" fmla="*/ 113406043 w 175"/>
              <a:gd name="T47" fmla="*/ 20161285 h 175"/>
              <a:gd name="T48" fmla="*/ 88204510 w 175"/>
              <a:gd name="T49" fmla="*/ 37803205 h 175"/>
              <a:gd name="T50" fmla="*/ 63003002 w 175"/>
              <a:gd name="T51" fmla="*/ 63004816 h 175"/>
              <a:gd name="T52" fmla="*/ 37801481 w 175"/>
              <a:gd name="T53" fmla="*/ 88206415 h 175"/>
              <a:gd name="T54" fmla="*/ 17640268 w 175"/>
              <a:gd name="T55" fmla="*/ 115927405 h 175"/>
              <a:gd name="T56" fmla="*/ 5040303 w 175"/>
              <a:gd name="T57" fmla="*/ 146169324 h 175"/>
              <a:gd name="T58" fmla="*/ 0 w 175"/>
              <a:gd name="T59" fmla="*/ 186491883 h 175"/>
              <a:gd name="T60" fmla="*/ 0 w 175"/>
              <a:gd name="T61" fmla="*/ 216733851 h 175"/>
              <a:gd name="T62" fmla="*/ 0 w 175"/>
              <a:gd name="T63" fmla="*/ 257056410 h 175"/>
              <a:gd name="T64" fmla="*/ 5040303 w 175"/>
              <a:gd name="T65" fmla="*/ 287298329 h 175"/>
              <a:gd name="T66" fmla="*/ 17640268 w 175"/>
              <a:gd name="T67" fmla="*/ 320061201 h 175"/>
              <a:gd name="T68" fmla="*/ 37801481 w 175"/>
              <a:gd name="T69" fmla="*/ 345262800 h 175"/>
              <a:gd name="T70" fmla="*/ 63003002 w 175"/>
              <a:gd name="T71" fmla="*/ 370464399 h 175"/>
              <a:gd name="T72" fmla="*/ 88204510 w 175"/>
              <a:gd name="T73" fmla="*/ 398185364 h 175"/>
              <a:gd name="T74" fmla="*/ 113406043 w 175"/>
              <a:gd name="T75" fmla="*/ 415827278 h 175"/>
              <a:gd name="T76" fmla="*/ 146168798 w 175"/>
              <a:gd name="T77" fmla="*/ 428427383 h 175"/>
              <a:gd name="T78" fmla="*/ 178929965 w 175"/>
              <a:gd name="T79" fmla="*/ 435988656 h 175"/>
              <a:gd name="T80" fmla="*/ 216733071 w 175"/>
              <a:gd name="T81" fmla="*/ 441028976 h 175"/>
              <a:gd name="T82" fmla="*/ 216733071 w 175"/>
              <a:gd name="T83" fmla="*/ 441028976 h 1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5"/>
              <a:gd name="T127" fmla="*/ 0 h 175"/>
              <a:gd name="T128" fmla="*/ 175 w 175"/>
              <a:gd name="T129" fmla="*/ 175 h 1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5" h="175">
                <a:moveTo>
                  <a:pt x="86" y="173"/>
                </a:moveTo>
                <a:lnTo>
                  <a:pt x="101" y="173"/>
                </a:lnTo>
                <a:lnTo>
                  <a:pt x="114" y="170"/>
                </a:lnTo>
                <a:lnTo>
                  <a:pt x="127" y="165"/>
                </a:lnTo>
                <a:lnTo>
                  <a:pt x="137" y="158"/>
                </a:lnTo>
                <a:lnTo>
                  <a:pt x="147" y="147"/>
                </a:lnTo>
                <a:lnTo>
                  <a:pt x="157" y="137"/>
                </a:lnTo>
                <a:lnTo>
                  <a:pt x="165" y="127"/>
                </a:lnTo>
                <a:lnTo>
                  <a:pt x="170" y="114"/>
                </a:lnTo>
                <a:lnTo>
                  <a:pt x="173" y="102"/>
                </a:lnTo>
                <a:lnTo>
                  <a:pt x="175" y="86"/>
                </a:lnTo>
                <a:lnTo>
                  <a:pt x="173" y="74"/>
                </a:lnTo>
                <a:lnTo>
                  <a:pt x="170" y="58"/>
                </a:lnTo>
                <a:lnTo>
                  <a:pt x="165" y="46"/>
                </a:lnTo>
                <a:lnTo>
                  <a:pt x="157" y="35"/>
                </a:lnTo>
                <a:lnTo>
                  <a:pt x="147" y="25"/>
                </a:lnTo>
                <a:lnTo>
                  <a:pt x="137" y="15"/>
                </a:lnTo>
                <a:lnTo>
                  <a:pt x="127" y="8"/>
                </a:lnTo>
                <a:lnTo>
                  <a:pt x="114" y="2"/>
                </a:lnTo>
                <a:lnTo>
                  <a:pt x="101" y="0"/>
                </a:lnTo>
                <a:lnTo>
                  <a:pt x="86" y="0"/>
                </a:lnTo>
                <a:lnTo>
                  <a:pt x="71" y="0"/>
                </a:lnTo>
                <a:lnTo>
                  <a:pt x="58" y="2"/>
                </a:lnTo>
                <a:lnTo>
                  <a:pt x="45" y="8"/>
                </a:lnTo>
                <a:lnTo>
                  <a:pt x="35" y="15"/>
                </a:lnTo>
                <a:lnTo>
                  <a:pt x="25" y="25"/>
                </a:lnTo>
                <a:lnTo>
                  <a:pt x="15" y="35"/>
                </a:lnTo>
                <a:lnTo>
                  <a:pt x="7" y="46"/>
                </a:lnTo>
                <a:lnTo>
                  <a:pt x="2" y="58"/>
                </a:lnTo>
                <a:lnTo>
                  <a:pt x="0" y="74"/>
                </a:lnTo>
                <a:lnTo>
                  <a:pt x="0" y="86"/>
                </a:lnTo>
                <a:lnTo>
                  <a:pt x="0" y="102"/>
                </a:lnTo>
                <a:lnTo>
                  <a:pt x="2" y="114"/>
                </a:lnTo>
                <a:lnTo>
                  <a:pt x="7" y="127"/>
                </a:lnTo>
                <a:lnTo>
                  <a:pt x="15" y="137"/>
                </a:lnTo>
                <a:lnTo>
                  <a:pt x="25" y="147"/>
                </a:lnTo>
                <a:lnTo>
                  <a:pt x="35" y="158"/>
                </a:lnTo>
                <a:lnTo>
                  <a:pt x="45" y="165"/>
                </a:lnTo>
                <a:lnTo>
                  <a:pt x="58" y="170"/>
                </a:lnTo>
                <a:lnTo>
                  <a:pt x="71" y="173"/>
                </a:lnTo>
                <a:lnTo>
                  <a:pt x="86" y="175"/>
                </a:lnTo>
              </a:path>
            </a:pathLst>
          </a:custGeom>
          <a:noFill/>
          <a:ln w="15875">
            <a:solidFill>
              <a:srgbClr val="000000"/>
            </a:solidFill>
            <a:prstDash val="solid"/>
            <a:round/>
            <a:headEnd/>
            <a:tailEnd/>
          </a:ln>
        </p:spPr>
        <p:txBody>
          <a:bodyPr/>
          <a:lstStyle/>
          <a:p>
            <a:endParaRPr lang="en-US"/>
          </a:p>
        </p:txBody>
      </p:sp>
      <p:sp>
        <p:nvSpPr>
          <p:cNvPr id="832647" name="Line 136"/>
          <p:cNvSpPr>
            <a:spLocks noChangeShapeType="1"/>
          </p:cNvSpPr>
          <p:nvPr/>
        </p:nvSpPr>
        <p:spPr bwMode="auto">
          <a:xfrm>
            <a:off x="2916238" y="5640388"/>
            <a:ext cx="3175" cy="593725"/>
          </a:xfrm>
          <a:prstGeom prst="line">
            <a:avLst/>
          </a:prstGeom>
          <a:noFill/>
          <a:ln w="28575">
            <a:solidFill>
              <a:srgbClr val="000000"/>
            </a:solidFill>
            <a:round/>
            <a:headEnd/>
            <a:tailEnd/>
          </a:ln>
        </p:spPr>
        <p:txBody>
          <a:bodyPr/>
          <a:lstStyle/>
          <a:p>
            <a:endParaRPr lang="en-US"/>
          </a:p>
        </p:txBody>
      </p:sp>
      <p:sp>
        <p:nvSpPr>
          <p:cNvPr id="832648" name="Freeform 137"/>
          <p:cNvSpPr>
            <a:spLocks noEditPoints="1"/>
          </p:cNvSpPr>
          <p:nvPr/>
        </p:nvSpPr>
        <p:spPr bwMode="auto">
          <a:xfrm>
            <a:off x="2879725" y="6419850"/>
            <a:ext cx="80963" cy="39688"/>
          </a:xfrm>
          <a:custGeom>
            <a:avLst/>
            <a:gdLst>
              <a:gd name="T0" fmla="*/ 0 w 51"/>
              <a:gd name="T1" fmla="*/ 0 h 25"/>
              <a:gd name="T2" fmla="*/ 128529567 w 51"/>
              <a:gd name="T3" fmla="*/ 0 h 25"/>
              <a:gd name="T4" fmla="*/ 128529567 w 51"/>
              <a:gd name="T5" fmla="*/ 17642111 h 25"/>
              <a:gd name="T6" fmla="*/ 0 w 51"/>
              <a:gd name="T7" fmla="*/ 17642111 h 25"/>
              <a:gd name="T8" fmla="*/ 0 w 51"/>
              <a:gd name="T9" fmla="*/ 0 h 25"/>
              <a:gd name="T10" fmla="*/ 0 w 51"/>
              <a:gd name="T11" fmla="*/ 0 h 25"/>
              <a:gd name="T12" fmla="*/ 0 w 51"/>
              <a:gd name="T13" fmla="*/ 50403757 h 25"/>
              <a:gd name="T14" fmla="*/ 128529567 w 51"/>
              <a:gd name="T15" fmla="*/ 50403757 h 25"/>
              <a:gd name="T16" fmla="*/ 128529567 w 51"/>
              <a:gd name="T17" fmla="*/ 63005499 h 25"/>
              <a:gd name="T18" fmla="*/ 0 w 51"/>
              <a:gd name="T19" fmla="*/ 63005499 h 25"/>
              <a:gd name="T20" fmla="*/ 0 w 51"/>
              <a:gd name="T21" fmla="*/ 50403757 h 25"/>
              <a:gd name="T22" fmla="*/ 0 w 51"/>
              <a:gd name="T23" fmla="*/ 50403757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1"/>
              <a:gd name="T37" fmla="*/ 0 h 25"/>
              <a:gd name="T38" fmla="*/ 51 w 51"/>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1" h="25">
                <a:moveTo>
                  <a:pt x="0" y="0"/>
                </a:moveTo>
                <a:lnTo>
                  <a:pt x="51" y="0"/>
                </a:lnTo>
                <a:lnTo>
                  <a:pt x="51" y="7"/>
                </a:lnTo>
                <a:lnTo>
                  <a:pt x="0" y="7"/>
                </a:lnTo>
                <a:lnTo>
                  <a:pt x="0" y="0"/>
                </a:lnTo>
                <a:close/>
                <a:moveTo>
                  <a:pt x="0" y="20"/>
                </a:moveTo>
                <a:lnTo>
                  <a:pt x="51" y="20"/>
                </a:lnTo>
                <a:lnTo>
                  <a:pt x="51" y="25"/>
                </a:lnTo>
                <a:lnTo>
                  <a:pt x="0" y="25"/>
                </a:lnTo>
                <a:lnTo>
                  <a:pt x="0" y="20"/>
                </a:lnTo>
                <a:close/>
              </a:path>
            </a:pathLst>
          </a:custGeom>
          <a:solidFill>
            <a:srgbClr val="000000"/>
          </a:solidFill>
          <a:ln w="9525">
            <a:noFill/>
            <a:round/>
            <a:headEnd/>
            <a:tailEnd/>
          </a:ln>
        </p:spPr>
        <p:txBody>
          <a:bodyPr/>
          <a:lstStyle/>
          <a:p>
            <a:endParaRPr lang="en-US"/>
          </a:p>
        </p:txBody>
      </p:sp>
      <p:sp>
        <p:nvSpPr>
          <p:cNvPr id="832649" name="Freeform 138"/>
          <p:cNvSpPr>
            <a:spLocks/>
          </p:cNvSpPr>
          <p:nvPr/>
        </p:nvSpPr>
        <p:spPr bwMode="auto">
          <a:xfrm>
            <a:off x="1765300" y="5648325"/>
            <a:ext cx="44450" cy="960438"/>
          </a:xfrm>
          <a:custGeom>
            <a:avLst/>
            <a:gdLst>
              <a:gd name="T0" fmla="*/ 70564381 w 28"/>
              <a:gd name="T1" fmla="*/ 0 h 605"/>
              <a:gd name="T2" fmla="*/ 70564381 w 28"/>
              <a:gd name="T3" fmla="*/ 1524695900 h 605"/>
              <a:gd name="T4" fmla="*/ 0 w 28"/>
              <a:gd name="T5" fmla="*/ 1524695900 h 605"/>
              <a:gd name="T6" fmla="*/ 0 60000 65536"/>
              <a:gd name="T7" fmla="*/ 0 60000 65536"/>
              <a:gd name="T8" fmla="*/ 0 60000 65536"/>
              <a:gd name="T9" fmla="*/ 0 w 28"/>
              <a:gd name="T10" fmla="*/ 0 h 605"/>
              <a:gd name="T11" fmla="*/ 28 w 28"/>
              <a:gd name="T12" fmla="*/ 605 h 605"/>
            </a:gdLst>
            <a:ahLst/>
            <a:cxnLst>
              <a:cxn ang="T6">
                <a:pos x="T0" y="T1"/>
              </a:cxn>
              <a:cxn ang="T7">
                <a:pos x="T2" y="T3"/>
              </a:cxn>
              <a:cxn ang="T8">
                <a:pos x="T4" y="T5"/>
              </a:cxn>
            </a:cxnLst>
            <a:rect l="T9" t="T10" r="T11" b="T12"/>
            <a:pathLst>
              <a:path w="28" h="605">
                <a:moveTo>
                  <a:pt x="28" y="0"/>
                </a:moveTo>
                <a:lnTo>
                  <a:pt x="28" y="605"/>
                </a:lnTo>
                <a:lnTo>
                  <a:pt x="0" y="605"/>
                </a:lnTo>
              </a:path>
            </a:pathLst>
          </a:custGeom>
          <a:noFill/>
          <a:ln w="15875">
            <a:solidFill>
              <a:srgbClr val="000000"/>
            </a:solidFill>
            <a:prstDash val="solid"/>
            <a:round/>
            <a:headEnd/>
            <a:tailEnd/>
          </a:ln>
        </p:spPr>
        <p:txBody>
          <a:bodyPr/>
          <a:lstStyle/>
          <a:p>
            <a:endParaRPr lang="en-US"/>
          </a:p>
        </p:txBody>
      </p:sp>
      <p:sp>
        <p:nvSpPr>
          <p:cNvPr id="832650" name="Freeform 139"/>
          <p:cNvSpPr>
            <a:spLocks/>
          </p:cNvSpPr>
          <p:nvPr/>
        </p:nvSpPr>
        <p:spPr bwMode="auto">
          <a:xfrm>
            <a:off x="1765300" y="6577013"/>
            <a:ext cx="1154113" cy="188912"/>
          </a:xfrm>
          <a:custGeom>
            <a:avLst/>
            <a:gdLst>
              <a:gd name="T0" fmla="*/ 1827115047 w 727"/>
              <a:gd name="T1" fmla="*/ 0 h 119"/>
              <a:gd name="T2" fmla="*/ 1832155360 w 727"/>
              <a:gd name="T3" fmla="*/ 299897029 h 119"/>
              <a:gd name="T4" fmla="*/ 0 w 727"/>
              <a:gd name="T5" fmla="*/ 299897029 h 119"/>
              <a:gd name="T6" fmla="*/ 0 60000 65536"/>
              <a:gd name="T7" fmla="*/ 0 60000 65536"/>
              <a:gd name="T8" fmla="*/ 0 60000 65536"/>
              <a:gd name="T9" fmla="*/ 0 w 727"/>
              <a:gd name="T10" fmla="*/ 0 h 119"/>
              <a:gd name="T11" fmla="*/ 727 w 727"/>
              <a:gd name="T12" fmla="*/ 119 h 119"/>
            </a:gdLst>
            <a:ahLst/>
            <a:cxnLst>
              <a:cxn ang="T6">
                <a:pos x="T0" y="T1"/>
              </a:cxn>
              <a:cxn ang="T7">
                <a:pos x="T2" y="T3"/>
              </a:cxn>
              <a:cxn ang="T8">
                <a:pos x="T4" y="T5"/>
              </a:cxn>
            </a:cxnLst>
            <a:rect l="T9" t="T10" r="T11" b="T12"/>
            <a:pathLst>
              <a:path w="727" h="119">
                <a:moveTo>
                  <a:pt x="725" y="0"/>
                </a:moveTo>
                <a:lnTo>
                  <a:pt x="727" y="119"/>
                </a:lnTo>
                <a:lnTo>
                  <a:pt x="0" y="119"/>
                </a:lnTo>
              </a:path>
            </a:pathLst>
          </a:custGeom>
          <a:noFill/>
          <a:ln w="28575">
            <a:solidFill>
              <a:srgbClr val="000000"/>
            </a:solidFill>
            <a:prstDash val="solid"/>
            <a:round/>
            <a:headEnd/>
            <a:tailEnd/>
          </a:ln>
        </p:spPr>
        <p:txBody>
          <a:bodyPr/>
          <a:lstStyle/>
          <a:p>
            <a:endParaRPr lang="en-US"/>
          </a:p>
        </p:txBody>
      </p:sp>
      <p:sp>
        <p:nvSpPr>
          <p:cNvPr id="832651" name="Freeform 140"/>
          <p:cNvSpPr>
            <a:spLocks/>
          </p:cNvSpPr>
          <p:nvPr/>
        </p:nvSpPr>
        <p:spPr bwMode="auto">
          <a:xfrm>
            <a:off x="2709863" y="6399213"/>
            <a:ext cx="60325" cy="60325"/>
          </a:xfrm>
          <a:custGeom>
            <a:avLst/>
            <a:gdLst>
              <a:gd name="T0" fmla="*/ 0 w 38"/>
              <a:gd name="T1" fmla="*/ 0 h 38"/>
              <a:gd name="T2" fmla="*/ 0 w 38"/>
              <a:gd name="T3" fmla="*/ 95765924 h 38"/>
              <a:gd name="T4" fmla="*/ 95765924 w 38"/>
              <a:gd name="T5" fmla="*/ 50403117 h 38"/>
              <a:gd name="T6" fmla="*/ 0 w 38"/>
              <a:gd name="T7" fmla="*/ 0 h 38"/>
              <a:gd name="T8" fmla="*/ 0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0"/>
                </a:moveTo>
                <a:lnTo>
                  <a:pt x="0" y="38"/>
                </a:lnTo>
                <a:lnTo>
                  <a:pt x="38" y="20"/>
                </a:lnTo>
                <a:lnTo>
                  <a:pt x="0" y="0"/>
                </a:lnTo>
                <a:close/>
              </a:path>
            </a:pathLst>
          </a:custGeom>
          <a:solidFill>
            <a:srgbClr val="000000"/>
          </a:solidFill>
          <a:ln w="9525">
            <a:noFill/>
            <a:round/>
            <a:headEnd/>
            <a:tailEnd/>
          </a:ln>
        </p:spPr>
        <p:txBody>
          <a:bodyPr/>
          <a:lstStyle/>
          <a:p>
            <a:endParaRPr lang="en-US"/>
          </a:p>
        </p:txBody>
      </p:sp>
      <p:sp>
        <p:nvSpPr>
          <p:cNvPr id="832652" name="Freeform 141"/>
          <p:cNvSpPr>
            <a:spLocks/>
          </p:cNvSpPr>
          <p:nvPr/>
        </p:nvSpPr>
        <p:spPr bwMode="auto">
          <a:xfrm>
            <a:off x="1457325" y="3757613"/>
            <a:ext cx="2254250" cy="2681287"/>
          </a:xfrm>
          <a:custGeom>
            <a:avLst/>
            <a:gdLst>
              <a:gd name="T0" fmla="*/ 2147483647 w 1420"/>
              <a:gd name="T1" fmla="*/ 0 h 1689"/>
              <a:gd name="T2" fmla="*/ 2147483647 w 1420"/>
              <a:gd name="T3" fmla="*/ 675401752 h 1689"/>
              <a:gd name="T4" fmla="*/ 0 w 1420"/>
              <a:gd name="T5" fmla="*/ 675401752 h 1689"/>
              <a:gd name="T6" fmla="*/ 0 w 1420"/>
              <a:gd name="T7" fmla="*/ 2147483647 h 1689"/>
              <a:gd name="T8" fmla="*/ 2033765394 w 1420"/>
              <a:gd name="T9" fmla="*/ 2147483647 h 1689"/>
              <a:gd name="T10" fmla="*/ 0 60000 65536"/>
              <a:gd name="T11" fmla="*/ 0 60000 65536"/>
              <a:gd name="T12" fmla="*/ 0 60000 65536"/>
              <a:gd name="T13" fmla="*/ 0 60000 65536"/>
              <a:gd name="T14" fmla="*/ 0 60000 65536"/>
              <a:gd name="T15" fmla="*/ 0 w 1420"/>
              <a:gd name="T16" fmla="*/ 0 h 1689"/>
              <a:gd name="T17" fmla="*/ 1420 w 1420"/>
              <a:gd name="T18" fmla="*/ 1689 h 1689"/>
            </a:gdLst>
            <a:ahLst/>
            <a:cxnLst>
              <a:cxn ang="T10">
                <a:pos x="T0" y="T1"/>
              </a:cxn>
              <a:cxn ang="T11">
                <a:pos x="T2" y="T3"/>
              </a:cxn>
              <a:cxn ang="T12">
                <a:pos x="T4" y="T5"/>
              </a:cxn>
              <a:cxn ang="T13">
                <a:pos x="T6" y="T7"/>
              </a:cxn>
              <a:cxn ang="T14">
                <a:pos x="T8" y="T9"/>
              </a:cxn>
            </a:cxnLst>
            <a:rect l="T15" t="T16" r="T17" b="T18"/>
            <a:pathLst>
              <a:path w="1420" h="1689">
                <a:moveTo>
                  <a:pt x="1417" y="0"/>
                </a:moveTo>
                <a:lnTo>
                  <a:pt x="1420" y="268"/>
                </a:lnTo>
                <a:lnTo>
                  <a:pt x="0" y="268"/>
                </a:lnTo>
                <a:lnTo>
                  <a:pt x="0" y="1689"/>
                </a:lnTo>
                <a:lnTo>
                  <a:pt x="807" y="1684"/>
                </a:lnTo>
              </a:path>
            </a:pathLst>
          </a:custGeom>
          <a:noFill/>
          <a:ln w="28575">
            <a:solidFill>
              <a:srgbClr val="000000"/>
            </a:solidFill>
            <a:prstDash val="solid"/>
            <a:round/>
            <a:headEnd/>
            <a:tailEnd/>
          </a:ln>
        </p:spPr>
        <p:txBody>
          <a:bodyPr/>
          <a:lstStyle/>
          <a:p>
            <a:endParaRPr lang="en-US"/>
          </a:p>
        </p:txBody>
      </p:sp>
      <p:sp>
        <p:nvSpPr>
          <p:cNvPr id="832653" name="Line 142"/>
          <p:cNvSpPr>
            <a:spLocks noChangeShapeType="1"/>
          </p:cNvSpPr>
          <p:nvPr/>
        </p:nvSpPr>
        <p:spPr bwMode="auto">
          <a:xfrm>
            <a:off x="5997575" y="5651500"/>
            <a:ext cx="1588" cy="831850"/>
          </a:xfrm>
          <a:prstGeom prst="line">
            <a:avLst/>
          </a:prstGeom>
          <a:noFill/>
          <a:ln w="28575">
            <a:solidFill>
              <a:srgbClr val="000000"/>
            </a:solidFill>
            <a:round/>
            <a:headEnd/>
            <a:tailEnd/>
          </a:ln>
        </p:spPr>
        <p:txBody>
          <a:bodyPr/>
          <a:lstStyle/>
          <a:p>
            <a:endParaRPr lang="en-US"/>
          </a:p>
        </p:txBody>
      </p:sp>
      <p:sp>
        <p:nvSpPr>
          <p:cNvPr id="832654" name="Line 143"/>
          <p:cNvSpPr>
            <a:spLocks noChangeShapeType="1"/>
          </p:cNvSpPr>
          <p:nvPr/>
        </p:nvSpPr>
        <p:spPr bwMode="auto">
          <a:xfrm>
            <a:off x="5916613" y="6249988"/>
            <a:ext cx="161925" cy="92075"/>
          </a:xfrm>
          <a:prstGeom prst="line">
            <a:avLst/>
          </a:prstGeom>
          <a:noFill/>
          <a:ln w="15875">
            <a:solidFill>
              <a:srgbClr val="000000"/>
            </a:solidFill>
            <a:round/>
            <a:headEnd/>
            <a:tailEnd/>
          </a:ln>
        </p:spPr>
        <p:txBody>
          <a:bodyPr/>
          <a:lstStyle/>
          <a:p>
            <a:endParaRPr lang="en-US"/>
          </a:p>
        </p:txBody>
      </p:sp>
      <p:sp>
        <p:nvSpPr>
          <p:cNvPr id="832655" name="Rectangle 144"/>
          <p:cNvSpPr>
            <a:spLocks noChangeArrowheads="1"/>
          </p:cNvSpPr>
          <p:nvPr/>
        </p:nvSpPr>
        <p:spPr bwMode="auto">
          <a:xfrm>
            <a:off x="6057900" y="61452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3</a:t>
            </a:r>
            <a:endParaRPr lang="en-US" sz="2800">
              <a:latin typeface="Arial" charset="0"/>
            </a:endParaRPr>
          </a:p>
        </p:txBody>
      </p:sp>
      <p:sp>
        <p:nvSpPr>
          <p:cNvPr id="832656" name="Rectangle 145"/>
          <p:cNvSpPr>
            <a:spLocks noChangeArrowheads="1"/>
          </p:cNvSpPr>
          <p:nvPr/>
        </p:nvSpPr>
        <p:spPr bwMode="auto">
          <a:xfrm>
            <a:off x="6134100" y="61452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2</a:t>
            </a:r>
            <a:endParaRPr lang="en-US" sz="2800">
              <a:latin typeface="Arial" charset="0"/>
            </a:endParaRPr>
          </a:p>
        </p:txBody>
      </p:sp>
      <p:sp>
        <p:nvSpPr>
          <p:cNvPr id="832657" name="Freeform 146"/>
          <p:cNvSpPr>
            <a:spLocks/>
          </p:cNvSpPr>
          <p:nvPr/>
        </p:nvSpPr>
        <p:spPr bwMode="auto">
          <a:xfrm>
            <a:off x="5964238" y="6475413"/>
            <a:ext cx="65087" cy="65087"/>
          </a:xfrm>
          <a:custGeom>
            <a:avLst/>
            <a:gdLst>
              <a:gd name="T0" fmla="*/ 95765191 w 41"/>
              <a:gd name="T1" fmla="*/ 0 h 41"/>
              <a:gd name="T2" fmla="*/ 0 w 41"/>
              <a:gd name="T3" fmla="*/ 7559617 h 41"/>
              <a:gd name="T4" fmla="*/ 52922086 w 41"/>
              <a:gd name="T5" fmla="*/ 103324805 h 41"/>
              <a:gd name="T6" fmla="*/ 103324805 w 41"/>
              <a:gd name="T7" fmla="*/ 7559617 h 41"/>
              <a:gd name="T8" fmla="*/ 103324805 w 41"/>
              <a:gd name="T9" fmla="*/ 7559617 h 41"/>
              <a:gd name="T10" fmla="*/ 95765191 w 41"/>
              <a:gd name="T11" fmla="*/ 0 h 41"/>
              <a:gd name="T12" fmla="*/ 0 60000 65536"/>
              <a:gd name="T13" fmla="*/ 0 60000 65536"/>
              <a:gd name="T14" fmla="*/ 0 60000 65536"/>
              <a:gd name="T15" fmla="*/ 0 60000 65536"/>
              <a:gd name="T16" fmla="*/ 0 60000 65536"/>
              <a:gd name="T17" fmla="*/ 0 60000 65536"/>
              <a:gd name="T18" fmla="*/ 0 w 41"/>
              <a:gd name="T19" fmla="*/ 0 h 41"/>
              <a:gd name="T20" fmla="*/ 41 w 41"/>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41" h="41">
                <a:moveTo>
                  <a:pt x="38" y="0"/>
                </a:moveTo>
                <a:lnTo>
                  <a:pt x="0" y="3"/>
                </a:lnTo>
                <a:lnTo>
                  <a:pt x="21" y="41"/>
                </a:lnTo>
                <a:lnTo>
                  <a:pt x="41" y="3"/>
                </a:lnTo>
                <a:lnTo>
                  <a:pt x="38" y="0"/>
                </a:lnTo>
                <a:close/>
              </a:path>
            </a:pathLst>
          </a:custGeom>
          <a:solidFill>
            <a:srgbClr val="000000"/>
          </a:solidFill>
          <a:ln w="9525">
            <a:noFill/>
            <a:round/>
            <a:headEnd/>
            <a:tailEnd/>
          </a:ln>
        </p:spPr>
        <p:txBody>
          <a:bodyPr/>
          <a:lstStyle/>
          <a:p>
            <a:endParaRPr lang="en-US"/>
          </a:p>
        </p:txBody>
      </p:sp>
      <p:sp>
        <p:nvSpPr>
          <p:cNvPr id="832658" name="Rectangle 147"/>
          <p:cNvSpPr>
            <a:spLocks noChangeArrowheads="1"/>
          </p:cNvSpPr>
          <p:nvPr/>
        </p:nvSpPr>
        <p:spPr bwMode="auto">
          <a:xfrm>
            <a:off x="5859463" y="6551613"/>
            <a:ext cx="1016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659" name="Rectangle 148"/>
          <p:cNvSpPr>
            <a:spLocks noChangeArrowheads="1"/>
          </p:cNvSpPr>
          <p:nvPr/>
        </p:nvSpPr>
        <p:spPr bwMode="auto">
          <a:xfrm>
            <a:off x="5956300" y="65516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660" name="Rectangle 149"/>
          <p:cNvSpPr>
            <a:spLocks noChangeArrowheads="1"/>
          </p:cNvSpPr>
          <p:nvPr/>
        </p:nvSpPr>
        <p:spPr bwMode="auto">
          <a:xfrm>
            <a:off x="6034088" y="6551613"/>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661" name="Rectangle 150"/>
          <p:cNvSpPr>
            <a:spLocks noChangeArrowheads="1"/>
          </p:cNvSpPr>
          <p:nvPr/>
        </p:nvSpPr>
        <p:spPr bwMode="auto">
          <a:xfrm>
            <a:off x="6069013" y="6551613"/>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662" name="Freeform 151"/>
          <p:cNvSpPr>
            <a:spLocks/>
          </p:cNvSpPr>
          <p:nvPr/>
        </p:nvSpPr>
        <p:spPr bwMode="auto">
          <a:xfrm>
            <a:off x="1292225" y="6657975"/>
            <a:ext cx="65088" cy="60325"/>
          </a:xfrm>
          <a:custGeom>
            <a:avLst/>
            <a:gdLst>
              <a:gd name="T0" fmla="*/ 95766662 w 41"/>
              <a:gd name="T1" fmla="*/ 88206252 h 38"/>
              <a:gd name="T2" fmla="*/ 103327980 w 41"/>
              <a:gd name="T3" fmla="*/ 0 h 38"/>
              <a:gd name="T4" fmla="*/ 0 w 41"/>
              <a:gd name="T5" fmla="*/ 45362807 h 38"/>
              <a:gd name="T6" fmla="*/ 103327980 w 41"/>
              <a:gd name="T7" fmla="*/ 95765924 h 38"/>
              <a:gd name="T8" fmla="*/ 103327980 w 41"/>
              <a:gd name="T9" fmla="*/ 95765924 h 38"/>
              <a:gd name="T10" fmla="*/ 95766662 w 41"/>
              <a:gd name="T11" fmla="*/ 88206252 h 38"/>
              <a:gd name="T12" fmla="*/ 0 60000 65536"/>
              <a:gd name="T13" fmla="*/ 0 60000 65536"/>
              <a:gd name="T14" fmla="*/ 0 60000 65536"/>
              <a:gd name="T15" fmla="*/ 0 60000 65536"/>
              <a:gd name="T16" fmla="*/ 0 60000 65536"/>
              <a:gd name="T17" fmla="*/ 0 60000 65536"/>
              <a:gd name="T18" fmla="*/ 0 w 41"/>
              <a:gd name="T19" fmla="*/ 0 h 38"/>
              <a:gd name="T20" fmla="*/ 41 w 41"/>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1" h="38">
                <a:moveTo>
                  <a:pt x="38" y="35"/>
                </a:moveTo>
                <a:lnTo>
                  <a:pt x="41" y="0"/>
                </a:lnTo>
                <a:lnTo>
                  <a:pt x="0" y="18"/>
                </a:lnTo>
                <a:lnTo>
                  <a:pt x="41" y="38"/>
                </a:lnTo>
                <a:lnTo>
                  <a:pt x="38" y="35"/>
                </a:lnTo>
                <a:close/>
              </a:path>
            </a:pathLst>
          </a:custGeom>
          <a:solidFill>
            <a:srgbClr val="000000"/>
          </a:solidFill>
          <a:ln w="9525">
            <a:noFill/>
            <a:round/>
            <a:headEnd/>
            <a:tailEnd/>
          </a:ln>
        </p:spPr>
        <p:txBody>
          <a:bodyPr/>
          <a:lstStyle/>
          <a:p>
            <a:endParaRPr lang="en-US"/>
          </a:p>
        </p:txBody>
      </p:sp>
      <p:sp>
        <p:nvSpPr>
          <p:cNvPr id="832663" name="Line 152"/>
          <p:cNvSpPr>
            <a:spLocks noChangeShapeType="1"/>
          </p:cNvSpPr>
          <p:nvPr/>
        </p:nvSpPr>
        <p:spPr bwMode="auto">
          <a:xfrm flipH="1">
            <a:off x="1339850" y="6686550"/>
            <a:ext cx="130175" cy="1588"/>
          </a:xfrm>
          <a:prstGeom prst="line">
            <a:avLst/>
          </a:prstGeom>
          <a:noFill/>
          <a:ln w="15875">
            <a:solidFill>
              <a:srgbClr val="000000"/>
            </a:solidFill>
            <a:round/>
            <a:headEnd/>
            <a:tailEnd/>
          </a:ln>
        </p:spPr>
        <p:txBody>
          <a:bodyPr/>
          <a:lstStyle/>
          <a:p>
            <a:endParaRPr lang="en-US"/>
          </a:p>
        </p:txBody>
      </p:sp>
      <p:sp>
        <p:nvSpPr>
          <p:cNvPr id="832664" name="Rectangle 153"/>
          <p:cNvSpPr>
            <a:spLocks noChangeArrowheads="1"/>
          </p:cNvSpPr>
          <p:nvPr/>
        </p:nvSpPr>
        <p:spPr bwMode="auto">
          <a:xfrm>
            <a:off x="706438" y="6600825"/>
            <a:ext cx="1016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C</a:t>
            </a:r>
            <a:endParaRPr lang="en-US" sz="2800">
              <a:latin typeface="Arial" charset="0"/>
            </a:endParaRPr>
          </a:p>
        </p:txBody>
      </p:sp>
      <p:sp>
        <p:nvSpPr>
          <p:cNvPr id="832665" name="Rectangle 154"/>
          <p:cNvSpPr>
            <a:spLocks noChangeArrowheads="1"/>
          </p:cNvSpPr>
          <p:nvPr/>
        </p:nvSpPr>
        <p:spPr bwMode="auto">
          <a:xfrm>
            <a:off x="803275" y="660082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666" name="Rectangle 155"/>
          <p:cNvSpPr>
            <a:spLocks noChangeArrowheads="1"/>
          </p:cNvSpPr>
          <p:nvPr/>
        </p:nvSpPr>
        <p:spPr bwMode="auto">
          <a:xfrm>
            <a:off x="879475" y="660082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c</a:t>
            </a:r>
            <a:endParaRPr lang="en-US" sz="2800">
              <a:latin typeface="Arial" charset="0"/>
            </a:endParaRPr>
          </a:p>
        </p:txBody>
      </p:sp>
      <p:sp>
        <p:nvSpPr>
          <p:cNvPr id="832667" name="Rectangle 156"/>
          <p:cNvSpPr>
            <a:spLocks noChangeArrowheads="1"/>
          </p:cNvSpPr>
          <p:nvPr/>
        </p:nvSpPr>
        <p:spPr bwMode="auto">
          <a:xfrm>
            <a:off x="944563" y="660082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h</a:t>
            </a:r>
            <a:endParaRPr lang="en-US" sz="2800">
              <a:latin typeface="Arial" charset="0"/>
            </a:endParaRPr>
          </a:p>
        </p:txBody>
      </p:sp>
      <p:sp>
        <p:nvSpPr>
          <p:cNvPr id="832668" name="Rectangle 157"/>
          <p:cNvSpPr>
            <a:spLocks noChangeArrowheads="1"/>
          </p:cNvSpPr>
          <p:nvPr/>
        </p:nvSpPr>
        <p:spPr bwMode="auto">
          <a:xfrm>
            <a:off x="1022350" y="660082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669" name="Rectangle 158"/>
          <p:cNvSpPr>
            <a:spLocks noChangeArrowheads="1"/>
          </p:cNvSpPr>
          <p:nvPr/>
        </p:nvSpPr>
        <p:spPr bwMode="auto">
          <a:xfrm>
            <a:off x="1093788" y="660082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670" name="Rectangle 159"/>
          <p:cNvSpPr>
            <a:spLocks noChangeArrowheads="1"/>
          </p:cNvSpPr>
          <p:nvPr/>
        </p:nvSpPr>
        <p:spPr bwMode="auto">
          <a:xfrm>
            <a:off x="1135063" y="660082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h</a:t>
            </a:r>
            <a:endParaRPr lang="en-US" sz="2800">
              <a:latin typeface="Arial" charset="0"/>
            </a:endParaRPr>
          </a:p>
        </p:txBody>
      </p:sp>
      <p:sp>
        <p:nvSpPr>
          <p:cNvPr id="832671" name="Rectangle 160"/>
          <p:cNvSpPr>
            <a:spLocks noChangeArrowheads="1"/>
          </p:cNvSpPr>
          <p:nvPr/>
        </p:nvSpPr>
        <p:spPr bwMode="auto">
          <a:xfrm>
            <a:off x="1208088" y="660082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672" name="Rectangle 161"/>
          <p:cNvSpPr>
            <a:spLocks noChangeArrowheads="1"/>
          </p:cNvSpPr>
          <p:nvPr/>
        </p:nvSpPr>
        <p:spPr bwMode="auto">
          <a:xfrm>
            <a:off x="1235075" y="6600825"/>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673" name="Line 162"/>
          <p:cNvSpPr>
            <a:spLocks noChangeShapeType="1"/>
          </p:cNvSpPr>
          <p:nvPr/>
        </p:nvSpPr>
        <p:spPr bwMode="auto">
          <a:xfrm>
            <a:off x="7337425" y="3754438"/>
            <a:ext cx="1588" cy="379412"/>
          </a:xfrm>
          <a:prstGeom prst="line">
            <a:avLst/>
          </a:prstGeom>
          <a:noFill/>
          <a:ln w="28575">
            <a:solidFill>
              <a:srgbClr val="000000"/>
            </a:solidFill>
            <a:round/>
            <a:headEnd/>
            <a:tailEnd/>
          </a:ln>
        </p:spPr>
        <p:txBody>
          <a:bodyPr/>
          <a:lstStyle/>
          <a:p>
            <a:endParaRPr lang="en-US"/>
          </a:p>
        </p:txBody>
      </p:sp>
      <p:sp>
        <p:nvSpPr>
          <p:cNvPr id="832674" name="Line 163"/>
          <p:cNvSpPr>
            <a:spLocks noChangeShapeType="1"/>
          </p:cNvSpPr>
          <p:nvPr/>
        </p:nvSpPr>
        <p:spPr bwMode="auto">
          <a:xfrm>
            <a:off x="7256463" y="3900488"/>
            <a:ext cx="161925" cy="92075"/>
          </a:xfrm>
          <a:prstGeom prst="line">
            <a:avLst/>
          </a:prstGeom>
          <a:noFill/>
          <a:ln w="15875">
            <a:solidFill>
              <a:srgbClr val="000000"/>
            </a:solidFill>
            <a:round/>
            <a:headEnd/>
            <a:tailEnd/>
          </a:ln>
        </p:spPr>
        <p:txBody>
          <a:bodyPr/>
          <a:lstStyle/>
          <a:p>
            <a:endParaRPr lang="en-US"/>
          </a:p>
        </p:txBody>
      </p:sp>
      <p:sp>
        <p:nvSpPr>
          <p:cNvPr id="832675" name="Rectangle 164"/>
          <p:cNvSpPr>
            <a:spLocks noChangeArrowheads="1"/>
          </p:cNvSpPr>
          <p:nvPr/>
        </p:nvSpPr>
        <p:spPr bwMode="auto">
          <a:xfrm>
            <a:off x="7397750" y="379412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2</a:t>
            </a:r>
            <a:endParaRPr lang="en-US" sz="2800">
              <a:latin typeface="Arial" charset="0"/>
            </a:endParaRPr>
          </a:p>
        </p:txBody>
      </p:sp>
      <p:sp>
        <p:nvSpPr>
          <p:cNvPr id="832676" name="Freeform 165"/>
          <p:cNvSpPr>
            <a:spLocks/>
          </p:cNvSpPr>
          <p:nvPr/>
        </p:nvSpPr>
        <p:spPr bwMode="auto">
          <a:xfrm>
            <a:off x="7308850" y="4110038"/>
            <a:ext cx="61913" cy="60325"/>
          </a:xfrm>
          <a:custGeom>
            <a:avLst/>
            <a:gdLst>
              <a:gd name="T0" fmla="*/ 98287668 w 39"/>
              <a:gd name="T1" fmla="*/ 0 h 38"/>
              <a:gd name="T2" fmla="*/ 0 w 39"/>
              <a:gd name="T3" fmla="*/ 0 h 38"/>
              <a:gd name="T4" fmla="*/ 45363174 w 39"/>
              <a:gd name="T5" fmla="*/ 95765924 h 38"/>
              <a:gd name="T6" fmla="*/ 98287668 w 39"/>
              <a:gd name="T7" fmla="*/ 0 h 38"/>
              <a:gd name="T8" fmla="*/ 98287668 w 39"/>
              <a:gd name="T9" fmla="*/ 0 h 38"/>
              <a:gd name="T10" fmla="*/ 0 60000 65536"/>
              <a:gd name="T11" fmla="*/ 0 60000 65536"/>
              <a:gd name="T12" fmla="*/ 0 60000 65536"/>
              <a:gd name="T13" fmla="*/ 0 60000 65536"/>
              <a:gd name="T14" fmla="*/ 0 60000 65536"/>
              <a:gd name="T15" fmla="*/ 0 w 39"/>
              <a:gd name="T16" fmla="*/ 0 h 38"/>
              <a:gd name="T17" fmla="*/ 39 w 39"/>
              <a:gd name="T18" fmla="*/ 38 h 38"/>
            </a:gdLst>
            <a:ahLst/>
            <a:cxnLst>
              <a:cxn ang="T10">
                <a:pos x="T0" y="T1"/>
              </a:cxn>
              <a:cxn ang="T11">
                <a:pos x="T2" y="T3"/>
              </a:cxn>
              <a:cxn ang="T12">
                <a:pos x="T4" y="T5"/>
              </a:cxn>
              <a:cxn ang="T13">
                <a:pos x="T6" y="T7"/>
              </a:cxn>
              <a:cxn ang="T14">
                <a:pos x="T8" y="T9"/>
              </a:cxn>
            </a:cxnLst>
            <a:rect l="T15" t="T16" r="T17" b="T18"/>
            <a:pathLst>
              <a:path w="39" h="38">
                <a:moveTo>
                  <a:pt x="39" y="0"/>
                </a:moveTo>
                <a:lnTo>
                  <a:pt x="0" y="0"/>
                </a:lnTo>
                <a:lnTo>
                  <a:pt x="18" y="38"/>
                </a:lnTo>
                <a:lnTo>
                  <a:pt x="39" y="0"/>
                </a:lnTo>
                <a:close/>
              </a:path>
            </a:pathLst>
          </a:custGeom>
          <a:solidFill>
            <a:srgbClr val="000000"/>
          </a:solidFill>
          <a:ln w="9525">
            <a:noFill/>
            <a:round/>
            <a:headEnd/>
            <a:tailEnd/>
          </a:ln>
        </p:spPr>
        <p:txBody>
          <a:bodyPr/>
          <a:lstStyle/>
          <a:p>
            <a:endParaRPr lang="en-US"/>
          </a:p>
        </p:txBody>
      </p:sp>
      <p:sp>
        <p:nvSpPr>
          <p:cNvPr id="832677" name="Freeform 166"/>
          <p:cNvSpPr>
            <a:spLocks/>
          </p:cNvSpPr>
          <p:nvPr/>
        </p:nvSpPr>
        <p:spPr bwMode="auto">
          <a:xfrm>
            <a:off x="4554538" y="3100388"/>
            <a:ext cx="61912" cy="60325"/>
          </a:xfrm>
          <a:custGeom>
            <a:avLst/>
            <a:gdLst>
              <a:gd name="T0" fmla="*/ 98284493 w 39"/>
              <a:gd name="T1" fmla="*/ 0 h 38"/>
              <a:gd name="T2" fmla="*/ 0 w 39"/>
              <a:gd name="T3" fmla="*/ 0 h 38"/>
              <a:gd name="T4" fmla="*/ 45362441 w 39"/>
              <a:gd name="T5" fmla="*/ 95765924 h 38"/>
              <a:gd name="T6" fmla="*/ 98284493 w 39"/>
              <a:gd name="T7" fmla="*/ 0 h 38"/>
              <a:gd name="T8" fmla="*/ 98284493 w 39"/>
              <a:gd name="T9" fmla="*/ 0 h 38"/>
              <a:gd name="T10" fmla="*/ 0 60000 65536"/>
              <a:gd name="T11" fmla="*/ 0 60000 65536"/>
              <a:gd name="T12" fmla="*/ 0 60000 65536"/>
              <a:gd name="T13" fmla="*/ 0 60000 65536"/>
              <a:gd name="T14" fmla="*/ 0 60000 65536"/>
              <a:gd name="T15" fmla="*/ 0 w 39"/>
              <a:gd name="T16" fmla="*/ 0 h 38"/>
              <a:gd name="T17" fmla="*/ 39 w 39"/>
              <a:gd name="T18" fmla="*/ 38 h 38"/>
            </a:gdLst>
            <a:ahLst/>
            <a:cxnLst>
              <a:cxn ang="T10">
                <a:pos x="T0" y="T1"/>
              </a:cxn>
              <a:cxn ang="T11">
                <a:pos x="T2" y="T3"/>
              </a:cxn>
              <a:cxn ang="T12">
                <a:pos x="T4" y="T5"/>
              </a:cxn>
              <a:cxn ang="T13">
                <a:pos x="T6" y="T7"/>
              </a:cxn>
              <a:cxn ang="T14">
                <a:pos x="T8" y="T9"/>
              </a:cxn>
            </a:cxnLst>
            <a:rect l="T15" t="T16" r="T17" b="T18"/>
            <a:pathLst>
              <a:path w="39" h="38">
                <a:moveTo>
                  <a:pt x="39" y="0"/>
                </a:moveTo>
                <a:lnTo>
                  <a:pt x="0" y="0"/>
                </a:lnTo>
                <a:lnTo>
                  <a:pt x="18" y="38"/>
                </a:lnTo>
                <a:lnTo>
                  <a:pt x="39" y="0"/>
                </a:lnTo>
                <a:close/>
              </a:path>
            </a:pathLst>
          </a:custGeom>
          <a:solidFill>
            <a:srgbClr val="000000"/>
          </a:solidFill>
          <a:ln w="9525">
            <a:noFill/>
            <a:round/>
            <a:headEnd/>
            <a:tailEnd/>
          </a:ln>
        </p:spPr>
        <p:txBody>
          <a:bodyPr/>
          <a:lstStyle/>
          <a:p>
            <a:endParaRPr lang="en-US"/>
          </a:p>
        </p:txBody>
      </p:sp>
      <p:sp>
        <p:nvSpPr>
          <p:cNvPr id="832678" name="Freeform 167"/>
          <p:cNvSpPr>
            <a:spLocks/>
          </p:cNvSpPr>
          <p:nvPr/>
        </p:nvSpPr>
        <p:spPr bwMode="auto">
          <a:xfrm>
            <a:off x="5892800" y="701675"/>
            <a:ext cx="1239838" cy="2419350"/>
          </a:xfrm>
          <a:custGeom>
            <a:avLst/>
            <a:gdLst>
              <a:gd name="T0" fmla="*/ 878670541 w 900"/>
              <a:gd name="T1" fmla="*/ 2147483647 h 1524"/>
              <a:gd name="T2" fmla="*/ 882465822 w 900"/>
              <a:gd name="T3" fmla="*/ 2147483647 h 1524"/>
              <a:gd name="T4" fmla="*/ 1704203018 w 900"/>
              <a:gd name="T5" fmla="*/ 2147483647 h 1524"/>
              <a:gd name="T6" fmla="*/ 1707998299 w 900"/>
              <a:gd name="T7" fmla="*/ 468749111 h 1524"/>
              <a:gd name="T8" fmla="*/ 0 w 900"/>
              <a:gd name="T9" fmla="*/ 468749111 h 1524"/>
              <a:gd name="T10" fmla="*/ 0 w 900"/>
              <a:gd name="T11" fmla="*/ 0 h 1524"/>
              <a:gd name="T12" fmla="*/ 0 60000 65536"/>
              <a:gd name="T13" fmla="*/ 0 60000 65536"/>
              <a:gd name="T14" fmla="*/ 0 60000 65536"/>
              <a:gd name="T15" fmla="*/ 0 60000 65536"/>
              <a:gd name="T16" fmla="*/ 0 60000 65536"/>
              <a:gd name="T17" fmla="*/ 0 60000 65536"/>
              <a:gd name="T18" fmla="*/ 0 w 900"/>
              <a:gd name="T19" fmla="*/ 0 h 1524"/>
              <a:gd name="T20" fmla="*/ 900 w 900"/>
              <a:gd name="T21" fmla="*/ 1524 h 1524"/>
            </a:gdLst>
            <a:ahLst/>
            <a:cxnLst>
              <a:cxn ang="T12">
                <a:pos x="T0" y="T1"/>
              </a:cxn>
              <a:cxn ang="T13">
                <a:pos x="T2" y="T3"/>
              </a:cxn>
              <a:cxn ang="T14">
                <a:pos x="T4" y="T5"/>
              </a:cxn>
              <a:cxn ang="T15">
                <a:pos x="T6" y="T7"/>
              </a:cxn>
              <a:cxn ang="T16">
                <a:pos x="T8" y="T9"/>
              </a:cxn>
              <a:cxn ang="T17">
                <a:pos x="T10" y="T11"/>
              </a:cxn>
            </a:cxnLst>
            <a:rect l="T18" t="T19" r="T20" b="T21"/>
            <a:pathLst>
              <a:path w="900" h="1524">
                <a:moveTo>
                  <a:pt x="463" y="1524"/>
                </a:moveTo>
                <a:lnTo>
                  <a:pt x="465" y="1363"/>
                </a:lnTo>
                <a:lnTo>
                  <a:pt x="898" y="1363"/>
                </a:lnTo>
                <a:lnTo>
                  <a:pt x="900" y="186"/>
                </a:lnTo>
                <a:lnTo>
                  <a:pt x="0" y="186"/>
                </a:lnTo>
                <a:lnTo>
                  <a:pt x="0" y="0"/>
                </a:lnTo>
              </a:path>
            </a:pathLst>
          </a:custGeom>
          <a:noFill/>
          <a:ln w="28575">
            <a:solidFill>
              <a:srgbClr val="000000"/>
            </a:solidFill>
            <a:prstDash val="solid"/>
            <a:round/>
            <a:headEnd/>
            <a:tailEnd/>
          </a:ln>
        </p:spPr>
        <p:txBody>
          <a:bodyPr/>
          <a:lstStyle/>
          <a:p>
            <a:endParaRPr lang="en-US"/>
          </a:p>
        </p:txBody>
      </p:sp>
      <p:sp>
        <p:nvSpPr>
          <p:cNvPr id="832679" name="Freeform 168"/>
          <p:cNvSpPr>
            <a:spLocks/>
          </p:cNvSpPr>
          <p:nvPr/>
        </p:nvSpPr>
        <p:spPr bwMode="auto">
          <a:xfrm>
            <a:off x="6503988" y="3100388"/>
            <a:ext cx="60325" cy="60325"/>
          </a:xfrm>
          <a:custGeom>
            <a:avLst/>
            <a:gdLst>
              <a:gd name="T0" fmla="*/ 95765924 w 38"/>
              <a:gd name="T1" fmla="*/ 0 h 38"/>
              <a:gd name="T2" fmla="*/ 0 w 38"/>
              <a:gd name="T3" fmla="*/ 0 h 38"/>
              <a:gd name="T4" fmla="*/ 50403117 w 38"/>
              <a:gd name="T5" fmla="*/ 95765924 h 38"/>
              <a:gd name="T6" fmla="*/ 95765924 w 38"/>
              <a:gd name="T7" fmla="*/ 0 h 38"/>
              <a:gd name="T8" fmla="*/ 95765924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38" y="0"/>
                </a:moveTo>
                <a:lnTo>
                  <a:pt x="0" y="0"/>
                </a:lnTo>
                <a:lnTo>
                  <a:pt x="20" y="38"/>
                </a:lnTo>
                <a:lnTo>
                  <a:pt x="38" y="0"/>
                </a:lnTo>
                <a:close/>
              </a:path>
            </a:pathLst>
          </a:custGeom>
          <a:solidFill>
            <a:srgbClr val="000000"/>
          </a:solidFill>
          <a:ln w="9525">
            <a:noFill/>
            <a:round/>
            <a:headEnd/>
            <a:tailEnd/>
          </a:ln>
        </p:spPr>
        <p:txBody>
          <a:bodyPr/>
          <a:lstStyle/>
          <a:p>
            <a:endParaRPr lang="en-US"/>
          </a:p>
        </p:txBody>
      </p:sp>
      <p:sp>
        <p:nvSpPr>
          <p:cNvPr id="832680" name="Freeform 169"/>
          <p:cNvSpPr>
            <a:spLocks/>
          </p:cNvSpPr>
          <p:nvPr/>
        </p:nvSpPr>
        <p:spPr bwMode="auto">
          <a:xfrm>
            <a:off x="4583113" y="1876425"/>
            <a:ext cx="1179512" cy="1244600"/>
          </a:xfrm>
          <a:custGeom>
            <a:avLst/>
            <a:gdLst>
              <a:gd name="T0" fmla="*/ 0 w 743"/>
              <a:gd name="T1" fmla="*/ 1975802678 h 784"/>
              <a:gd name="T2" fmla="*/ 7559672 w 743"/>
              <a:gd name="T3" fmla="*/ 1635582088 h 784"/>
              <a:gd name="T4" fmla="*/ 1872474685 w 743"/>
              <a:gd name="T5" fmla="*/ 1635582088 h 784"/>
              <a:gd name="T6" fmla="*/ 1867434376 w 743"/>
              <a:gd name="T7" fmla="*/ 0 h 784"/>
              <a:gd name="T8" fmla="*/ 0 60000 65536"/>
              <a:gd name="T9" fmla="*/ 0 60000 65536"/>
              <a:gd name="T10" fmla="*/ 0 60000 65536"/>
              <a:gd name="T11" fmla="*/ 0 60000 65536"/>
              <a:gd name="T12" fmla="*/ 0 w 743"/>
              <a:gd name="T13" fmla="*/ 0 h 784"/>
              <a:gd name="T14" fmla="*/ 743 w 743"/>
              <a:gd name="T15" fmla="*/ 784 h 784"/>
            </a:gdLst>
            <a:ahLst/>
            <a:cxnLst>
              <a:cxn ang="T8">
                <a:pos x="T0" y="T1"/>
              </a:cxn>
              <a:cxn ang="T9">
                <a:pos x="T2" y="T3"/>
              </a:cxn>
              <a:cxn ang="T10">
                <a:pos x="T4" y="T5"/>
              </a:cxn>
              <a:cxn ang="T11">
                <a:pos x="T6" y="T7"/>
              </a:cxn>
            </a:cxnLst>
            <a:rect l="T12" t="T13" r="T14" b="T15"/>
            <a:pathLst>
              <a:path w="743" h="784">
                <a:moveTo>
                  <a:pt x="0" y="784"/>
                </a:moveTo>
                <a:lnTo>
                  <a:pt x="3" y="649"/>
                </a:lnTo>
                <a:lnTo>
                  <a:pt x="743" y="649"/>
                </a:lnTo>
                <a:lnTo>
                  <a:pt x="741" y="0"/>
                </a:lnTo>
              </a:path>
            </a:pathLst>
          </a:custGeom>
          <a:noFill/>
          <a:ln w="28575">
            <a:solidFill>
              <a:srgbClr val="000000"/>
            </a:solidFill>
            <a:prstDash val="solid"/>
            <a:round/>
            <a:headEnd/>
            <a:tailEnd/>
          </a:ln>
        </p:spPr>
        <p:txBody>
          <a:bodyPr/>
          <a:lstStyle/>
          <a:p>
            <a:endParaRPr lang="en-US"/>
          </a:p>
        </p:txBody>
      </p:sp>
      <p:sp>
        <p:nvSpPr>
          <p:cNvPr id="832681" name="Rectangle 170"/>
          <p:cNvSpPr>
            <a:spLocks noChangeArrowheads="1"/>
          </p:cNvSpPr>
          <p:nvPr/>
        </p:nvSpPr>
        <p:spPr bwMode="auto">
          <a:xfrm>
            <a:off x="7551738" y="3665538"/>
            <a:ext cx="1016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B</a:t>
            </a:r>
            <a:endParaRPr lang="en-US" sz="1100">
              <a:latin typeface="Arial" charset="0"/>
            </a:endParaRPr>
          </a:p>
        </p:txBody>
      </p:sp>
      <p:sp>
        <p:nvSpPr>
          <p:cNvPr id="832682" name="Rectangle 171"/>
          <p:cNvSpPr>
            <a:spLocks noChangeArrowheads="1"/>
          </p:cNvSpPr>
          <p:nvPr/>
        </p:nvSpPr>
        <p:spPr bwMode="auto">
          <a:xfrm>
            <a:off x="7640638" y="3665538"/>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y</a:t>
            </a:r>
            <a:endParaRPr lang="en-US" sz="1100">
              <a:latin typeface="Arial" charset="0"/>
            </a:endParaRPr>
          </a:p>
        </p:txBody>
      </p:sp>
      <p:sp>
        <p:nvSpPr>
          <p:cNvPr id="832683" name="Rectangle 172"/>
          <p:cNvSpPr>
            <a:spLocks noChangeArrowheads="1"/>
          </p:cNvSpPr>
          <p:nvPr/>
        </p:nvSpPr>
        <p:spPr bwMode="auto">
          <a:xfrm>
            <a:off x="7708900" y="3665538"/>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1100">
              <a:latin typeface="Arial" charset="0"/>
            </a:endParaRPr>
          </a:p>
        </p:txBody>
      </p:sp>
      <p:sp>
        <p:nvSpPr>
          <p:cNvPr id="832684" name="Rectangle 173"/>
          <p:cNvSpPr>
            <a:spLocks noChangeArrowheads="1"/>
          </p:cNvSpPr>
          <p:nvPr/>
        </p:nvSpPr>
        <p:spPr bwMode="auto">
          <a:xfrm>
            <a:off x="7745413" y="3665538"/>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1100">
              <a:latin typeface="Arial" charset="0"/>
            </a:endParaRPr>
          </a:p>
        </p:txBody>
      </p:sp>
      <p:sp>
        <p:nvSpPr>
          <p:cNvPr id="832685" name="Rectangle 174"/>
          <p:cNvSpPr>
            <a:spLocks noChangeArrowheads="1"/>
          </p:cNvSpPr>
          <p:nvPr/>
        </p:nvSpPr>
        <p:spPr bwMode="auto">
          <a:xfrm>
            <a:off x="8039100" y="3475038"/>
            <a:ext cx="0" cy="363537"/>
          </a:xfrm>
          <a:prstGeom prst="rect">
            <a:avLst/>
          </a:prstGeom>
          <a:noFill/>
          <a:ln w="9525">
            <a:noFill/>
            <a:miter lim="800000"/>
            <a:headEnd/>
            <a:tailEnd/>
          </a:ln>
        </p:spPr>
        <p:txBody>
          <a:bodyPr wrap="none" lIns="0" tIns="0" rIns="0" bIns="0">
            <a:spAutoFit/>
          </a:bodyPr>
          <a:lstStyle/>
          <a:p>
            <a:pPr eaLnBrk="0" hangingPunct="0">
              <a:lnSpc>
                <a:spcPct val="85000"/>
              </a:lnSpc>
            </a:pPr>
            <a:endParaRPr lang="en-US" sz="2800">
              <a:latin typeface="Arial" charset="0"/>
            </a:endParaRPr>
          </a:p>
        </p:txBody>
      </p:sp>
      <p:sp>
        <p:nvSpPr>
          <p:cNvPr id="832686" name="Rectangle 175"/>
          <p:cNvSpPr>
            <a:spLocks noChangeArrowheads="1"/>
          </p:cNvSpPr>
          <p:nvPr/>
        </p:nvSpPr>
        <p:spPr bwMode="auto">
          <a:xfrm>
            <a:off x="7512050" y="3798888"/>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o</a:t>
            </a:r>
            <a:endParaRPr lang="en-US" sz="1100">
              <a:latin typeface="Arial" charset="0"/>
            </a:endParaRPr>
          </a:p>
        </p:txBody>
      </p:sp>
      <p:sp>
        <p:nvSpPr>
          <p:cNvPr id="832687" name="Rectangle 176"/>
          <p:cNvSpPr>
            <a:spLocks noChangeArrowheads="1"/>
          </p:cNvSpPr>
          <p:nvPr/>
        </p:nvSpPr>
        <p:spPr bwMode="auto">
          <a:xfrm>
            <a:off x="7583488" y="3798888"/>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f</a:t>
            </a:r>
            <a:endParaRPr lang="en-US" sz="1100">
              <a:latin typeface="Arial" charset="0"/>
            </a:endParaRPr>
          </a:p>
        </p:txBody>
      </p:sp>
      <p:sp>
        <p:nvSpPr>
          <p:cNvPr id="832688" name="Rectangle 177"/>
          <p:cNvSpPr>
            <a:spLocks noChangeArrowheads="1"/>
          </p:cNvSpPr>
          <p:nvPr/>
        </p:nvSpPr>
        <p:spPr bwMode="auto">
          <a:xfrm>
            <a:off x="7620000" y="3798888"/>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f</a:t>
            </a:r>
            <a:endParaRPr lang="en-US" sz="1100">
              <a:latin typeface="Arial" charset="0"/>
            </a:endParaRPr>
          </a:p>
        </p:txBody>
      </p:sp>
      <p:sp>
        <p:nvSpPr>
          <p:cNvPr id="832689" name="Rectangle 178"/>
          <p:cNvSpPr>
            <a:spLocks noChangeArrowheads="1"/>
          </p:cNvSpPr>
          <p:nvPr/>
        </p:nvSpPr>
        <p:spPr bwMode="auto">
          <a:xfrm>
            <a:off x="7661275" y="3798888"/>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1100">
              <a:latin typeface="Arial" charset="0"/>
            </a:endParaRPr>
          </a:p>
        </p:txBody>
      </p:sp>
      <p:sp>
        <p:nvSpPr>
          <p:cNvPr id="832690" name="Rectangle 179"/>
          <p:cNvSpPr>
            <a:spLocks noChangeArrowheads="1"/>
          </p:cNvSpPr>
          <p:nvPr/>
        </p:nvSpPr>
        <p:spPr bwMode="auto">
          <a:xfrm>
            <a:off x="7724775" y="3798888"/>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1100">
              <a:latin typeface="Arial" charset="0"/>
            </a:endParaRPr>
          </a:p>
        </p:txBody>
      </p:sp>
      <p:sp>
        <p:nvSpPr>
          <p:cNvPr id="832691" name="Rectangle 180"/>
          <p:cNvSpPr>
            <a:spLocks noChangeArrowheads="1"/>
          </p:cNvSpPr>
          <p:nvPr/>
        </p:nvSpPr>
        <p:spPr bwMode="auto">
          <a:xfrm>
            <a:off x="7802563" y="3798888"/>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1100">
              <a:latin typeface="Arial" charset="0"/>
            </a:endParaRPr>
          </a:p>
        </p:txBody>
      </p:sp>
      <p:sp>
        <p:nvSpPr>
          <p:cNvPr id="832692" name="Rectangle 181"/>
          <p:cNvSpPr>
            <a:spLocks noChangeArrowheads="1"/>
          </p:cNvSpPr>
          <p:nvPr/>
        </p:nvSpPr>
        <p:spPr bwMode="auto">
          <a:xfrm>
            <a:off x="1833563" y="1222375"/>
            <a:ext cx="1016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693" name="Rectangle 182"/>
          <p:cNvSpPr>
            <a:spLocks noChangeArrowheads="1"/>
          </p:cNvSpPr>
          <p:nvPr/>
        </p:nvSpPr>
        <p:spPr bwMode="auto">
          <a:xfrm>
            <a:off x="1930400" y="1222375"/>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694" name="Rectangle 183"/>
          <p:cNvSpPr>
            <a:spLocks noChangeArrowheads="1"/>
          </p:cNvSpPr>
          <p:nvPr/>
        </p:nvSpPr>
        <p:spPr bwMode="auto">
          <a:xfrm>
            <a:off x="1962150" y="1222375"/>
            <a:ext cx="5397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r</a:t>
            </a:r>
            <a:endParaRPr lang="en-US" sz="2800">
              <a:latin typeface="Arial" charset="0"/>
            </a:endParaRPr>
          </a:p>
        </p:txBody>
      </p:sp>
      <p:sp>
        <p:nvSpPr>
          <p:cNvPr id="832695" name="Rectangle 184"/>
          <p:cNvSpPr>
            <a:spLocks noChangeArrowheads="1"/>
          </p:cNvSpPr>
          <p:nvPr/>
        </p:nvSpPr>
        <p:spPr bwMode="auto">
          <a:xfrm>
            <a:off x="2006600" y="1222375"/>
            <a:ext cx="4603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696" name="Rectangle 185"/>
          <p:cNvSpPr>
            <a:spLocks noChangeArrowheads="1"/>
          </p:cNvSpPr>
          <p:nvPr/>
        </p:nvSpPr>
        <p:spPr bwMode="auto">
          <a:xfrm>
            <a:off x="2043113" y="1222375"/>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y</a:t>
            </a:r>
            <a:endParaRPr lang="en-US" sz="2800">
              <a:latin typeface="Arial" charset="0"/>
            </a:endParaRPr>
          </a:p>
        </p:txBody>
      </p:sp>
      <p:sp>
        <p:nvSpPr>
          <p:cNvPr id="832697" name="Rectangle 186"/>
          <p:cNvSpPr>
            <a:spLocks noChangeArrowheads="1"/>
          </p:cNvSpPr>
          <p:nvPr/>
        </p:nvSpPr>
        <p:spPr bwMode="auto">
          <a:xfrm>
            <a:off x="3303588" y="12350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698" name="Rectangle 187"/>
          <p:cNvSpPr>
            <a:spLocks noChangeArrowheads="1"/>
          </p:cNvSpPr>
          <p:nvPr/>
        </p:nvSpPr>
        <p:spPr bwMode="auto">
          <a:xfrm>
            <a:off x="3384550" y="1235075"/>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699" name="Rectangle 188"/>
          <p:cNvSpPr>
            <a:spLocks noChangeArrowheads="1"/>
          </p:cNvSpPr>
          <p:nvPr/>
        </p:nvSpPr>
        <p:spPr bwMode="auto">
          <a:xfrm>
            <a:off x="3460750" y="1235075"/>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700" name="Line 189"/>
          <p:cNvSpPr>
            <a:spLocks noChangeShapeType="1"/>
          </p:cNvSpPr>
          <p:nvPr/>
        </p:nvSpPr>
        <p:spPr bwMode="auto">
          <a:xfrm>
            <a:off x="2774950" y="835025"/>
            <a:ext cx="160338" cy="93663"/>
          </a:xfrm>
          <a:prstGeom prst="line">
            <a:avLst/>
          </a:prstGeom>
          <a:noFill/>
          <a:ln w="15875">
            <a:solidFill>
              <a:srgbClr val="000000"/>
            </a:solidFill>
            <a:round/>
            <a:headEnd/>
            <a:tailEnd/>
          </a:ln>
        </p:spPr>
        <p:txBody>
          <a:bodyPr/>
          <a:lstStyle/>
          <a:p>
            <a:endParaRPr lang="en-US"/>
          </a:p>
        </p:txBody>
      </p:sp>
      <p:sp>
        <p:nvSpPr>
          <p:cNvPr id="832701" name="Freeform 190"/>
          <p:cNvSpPr>
            <a:spLocks/>
          </p:cNvSpPr>
          <p:nvPr/>
        </p:nvSpPr>
        <p:spPr bwMode="auto">
          <a:xfrm>
            <a:off x="1433513" y="1844675"/>
            <a:ext cx="60325" cy="65088"/>
          </a:xfrm>
          <a:custGeom>
            <a:avLst/>
            <a:gdLst>
              <a:gd name="T0" fmla="*/ 95765924 w 38"/>
              <a:gd name="T1" fmla="*/ 95766662 h 41"/>
              <a:gd name="T2" fmla="*/ 95765924 w 38"/>
              <a:gd name="T3" fmla="*/ 0 h 41"/>
              <a:gd name="T4" fmla="*/ 0 w 38"/>
              <a:gd name="T5" fmla="*/ 50403506 h 41"/>
              <a:gd name="T6" fmla="*/ 95765924 w 38"/>
              <a:gd name="T7" fmla="*/ 103327980 h 41"/>
              <a:gd name="T8" fmla="*/ 95765924 w 38"/>
              <a:gd name="T9" fmla="*/ 103327980 h 41"/>
              <a:gd name="T10" fmla="*/ 95765924 w 38"/>
              <a:gd name="T11" fmla="*/ 95766662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38" y="38"/>
                </a:moveTo>
                <a:lnTo>
                  <a:pt x="38" y="0"/>
                </a:lnTo>
                <a:lnTo>
                  <a:pt x="0" y="20"/>
                </a:lnTo>
                <a:lnTo>
                  <a:pt x="38" y="41"/>
                </a:lnTo>
                <a:lnTo>
                  <a:pt x="38" y="38"/>
                </a:lnTo>
                <a:close/>
              </a:path>
            </a:pathLst>
          </a:custGeom>
          <a:solidFill>
            <a:srgbClr val="000000"/>
          </a:solidFill>
          <a:ln w="9525">
            <a:noFill/>
            <a:round/>
            <a:headEnd/>
            <a:tailEnd/>
          </a:ln>
        </p:spPr>
        <p:txBody>
          <a:bodyPr/>
          <a:lstStyle/>
          <a:p>
            <a:endParaRPr lang="en-US"/>
          </a:p>
        </p:txBody>
      </p:sp>
      <p:sp>
        <p:nvSpPr>
          <p:cNvPr id="832702" name="Freeform 191"/>
          <p:cNvSpPr>
            <a:spLocks/>
          </p:cNvSpPr>
          <p:nvPr/>
        </p:nvSpPr>
        <p:spPr bwMode="auto">
          <a:xfrm>
            <a:off x="2620963" y="2401888"/>
            <a:ext cx="60325" cy="65087"/>
          </a:xfrm>
          <a:custGeom>
            <a:avLst/>
            <a:gdLst>
              <a:gd name="T0" fmla="*/ 95765924 w 38"/>
              <a:gd name="T1" fmla="*/ 95765191 h 41"/>
              <a:gd name="T2" fmla="*/ 95765924 w 38"/>
              <a:gd name="T3" fmla="*/ 0 h 41"/>
              <a:gd name="T4" fmla="*/ 0 w 38"/>
              <a:gd name="T5" fmla="*/ 50402731 h 41"/>
              <a:gd name="T6" fmla="*/ 95765924 w 38"/>
              <a:gd name="T7" fmla="*/ 103324805 h 41"/>
              <a:gd name="T8" fmla="*/ 95765924 w 38"/>
              <a:gd name="T9" fmla="*/ 103324805 h 41"/>
              <a:gd name="T10" fmla="*/ 95765924 w 38"/>
              <a:gd name="T11" fmla="*/ 95765191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38" y="38"/>
                </a:moveTo>
                <a:lnTo>
                  <a:pt x="38" y="0"/>
                </a:lnTo>
                <a:lnTo>
                  <a:pt x="0" y="20"/>
                </a:lnTo>
                <a:lnTo>
                  <a:pt x="38" y="41"/>
                </a:lnTo>
                <a:lnTo>
                  <a:pt x="38" y="38"/>
                </a:lnTo>
                <a:close/>
              </a:path>
            </a:pathLst>
          </a:custGeom>
          <a:solidFill>
            <a:srgbClr val="000000"/>
          </a:solidFill>
          <a:ln w="9525">
            <a:noFill/>
            <a:round/>
            <a:headEnd/>
            <a:tailEnd/>
          </a:ln>
        </p:spPr>
        <p:txBody>
          <a:bodyPr/>
          <a:lstStyle/>
          <a:p>
            <a:endParaRPr lang="en-US"/>
          </a:p>
        </p:txBody>
      </p:sp>
      <p:sp>
        <p:nvSpPr>
          <p:cNvPr id="832703" name="Freeform 192"/>
          <p:cNvSpPr>
            <a:spLocks/>
          </p:cNvSpPr>
          <p:nvPr/>
        </p:nvSpPr>
        <p:spPr bwMode="auto">
          <a:xfrm>
            <a:off x="2620963" y="2216150"/>
            <a:ext cx="60325" cy="60325"/>
          </a:xfrm>
          <a:custGeom>
            <a:avLst/>
            <a:gdLst>
              <a:gd name="T0" fmla="*/ 95765924 w 38"/>
              <a:gd name="T1" fmla="*/ 88206252 h 38"/>
              <a:gd name="T2" fmla="*/ 95765924 w 38"/>
              <a:gd name="T3" fmla="*/ 0 h 38"/>
              <a:gd name="T4" fmla="*/ 0 w 38"/>
              <a:gd name="T5" fmla="*/ 45362807 h 38"/>
              <a:gd name="T6" fmla="*/ 95765924 w 38"/>
              <a:gd name="T7" fmla="*/ 95765924 h 38"/>
              <a:gd name="T8" fmla="*/ 95765924 w 38"/>
              <a:gd name="T9" fmla="*/ 95765924 h 38"/>
              <a:gd name="T10" fmla="*/ 95765924 w 38"/>
              <a:gd name="T11" fmla="*/ 88206252 h 38"/>
              <a:gd name="T12" fmla="*/ 0 60000 65536"/>
              <a:gd name="T13" fmla="*/ 0 60000 65536"/>
              <a:gd name="T14" fmla="*/ 0 60000 65536"/>
              <a:gd name="T15" fmla="*/ 0 60000 65536"/>
              <a:gd name="T16" fmla="*/ 0 60000 65536"/>
              <a:gd name="T17" fmla="*/ 0 60000 65536"/>
              <a:gd name="T18" fmla="*/ 0 w 38"/>
              <a:gd name="T19" fmla="*/ 0 h 38"/>
              <a:gd name="T20" fmla="*/ 38 w 38"/>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8" h="38">
                <a:moveTo>
                  <a:pt x="38" y="35"/>
                </a:moveTo>
                <a:lnTo>
                  <a:pt x="38" y="0"/>
                </a:lnTo>
                <a:lnTo>
                  <a:pt x="0" y="18"/>
                </a:lnTo>
                <a:lnTo>
                  <a:pt x="38" y="38"/>
                </a:lnTo>
                <a:lnTo>
                  <a:pt x="38" y="35"/>
                </a:lnTo>
                <a:close/>
              </a:path>
            </a:pathLst>
          </a:custGeom>
          <a:solidFill>
            <a:srgbClr val="000000"/>
          </a:solidFill>
          <a:ln w="9525">
            <a:noFill/>
            <a:round/>
            <a:headEnd/>
            <a:tailEnd/>
          </a:ln>
        </p:spPr>
        <p:txBody>
          <a:bodyPr/>
          <a:lstStyle/>
          <a:p>
            <a:endParaRPr lang="en-US"/>
          </a:p>
        </p:txBody>
      </p:sp>
      <p:sp>
        <p:nvSpPr>
          <p:cNvPr id="832704" name="Freeform 193"/>
          <p:cNvSpPr>
            <a:spLocks/>
          </p:cNvSpPr>
          <p:nvPr/>
        </p:nvSpPr>
        <p:spPr bwMode="auto">
          <a:xfrm>
            <a:off x="2620963" y="2030413"/>
            <a:ext cx="60325" cy="60325"/>
          </a:xfrm>
          <a:custGeom>
            <a:avLst/>
            <a:gdLst>
              <a:gd name="T0" fmla="*/ 95765924 w 38"/>
              <a:gd name="T1" fmla="*/ 95765924 h 38"/>
              <a:gd name="T2" fmla="*/ 95765924 w 38"/>
              <a:gd name="T3" fmla="*/ 0 h 38"/>
              <a:gd name="T4" fmla="*/ 0 w 38"/>
              <a:gd name="T5" fmla="*/ 50403117 h 38"/>
              <a:gd name="T6" fmla="*/ 95765924 w 38"/>
              <a:gd name="T7" fmla="*/ 95765924 h 38"/>
              <a:gd name="T8" fmla="*/ 95765924 w 38"/>
              <a:gd name="T9" fmla="*/ 95765924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38" y="38"/>
                </a:moveTo>
                <a:lnTo>
                  <a:pt x="38" y="0"/>
                </a:lnTo>
                <a:lnTo>
                  <a:pt x="0" y="20"/>
                </a:lnTo>
                <a:lnTo>
                  <a:pt x="38" y="38"/>
                </a:lnTo>
                <a:close/>
              </a:path>
            </a:pathLst>
          </a:custGeom>
          <a:solidFill>
            <a:srgbClr val="000000"/>
          </a:solidFill>
          <a:ln w="9525">
            <a:noFill/>
            <a:round/>
            <a:headEnd/>
            <a:tailEnd/>
          </a:ln>
        </p:spPr>
        <p:txBody>
          <a:bodyPr/>
          <a:lstStyle/>
          <a:p>
            <a:endParaRPr lang="en-US"/>
          </a:p>
        </p:txBody>
      </p:sp>
      <p:sp>
        <p:nvSpPr>
          <p:cNvPr id="832705" name="Freeform 194"/>
          <p:cNvSpPr>
            <a:spLocks/>
          </p:cNvSpPr>
          <p:nvPr/>
        </p:nvSpPr>
        <p:spPr bwMode="auto">
          <a:xfrm>
            <a:off x="2620963" y="1839913"/>
            <a:ext cx="60325" cy="65087"/>
          </a:xfrm>
          <a:custGeom>
            <a:avLst/>
            <a:gdLst>
              <a:gd name="T0" fmla="*/ 95765924 w 38"/>
              <a:gd name="T1" fmla="*/ 95765191 h 41"/>
              <a:gd name="T2" fmla="*/ 95765924 w 38"/>
              <a:gd name="T3" fmla="*/ 0 h 41"/>
              <a:gd name="T4" fmla="*/ 0 w 38"/>
              <a:gd name="T5" fmla="*/ 52922086 h 41"/>
              <a:gd name="T6" fmla="*/ 95765924 w 38"/>
              <a:gd name="T7" fmla="*/ 103324805 h 41"/>
              <a:gd name="T8" fmla="*/ 95765924 w 38"/>
              <a:gd name="T9" fmla="*/ 103324805 h 41"/>
              <a:gd name="T10" fmla="*/ 95765924 w 38"/>
              <a:gd name="T11" fmla="*/ 95765191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38" y="38"/>
                </a:moveTo>
                <a:lnTo>
                  <a:pt x="38" y="0"/>
                </a:lnTo>
                <a:lnTo>
                  <a:pt x="0" y="21"/>
                </a:lnTo>
                <a:lnTo>
                  <a:pt x="38" y="41"/>
                </a:lnTo>
                <a:lnTo>
                  <a:pt x="38" y="38"/>
                </a:lnTo>
                <a:close/>
              </a:path>
            </a:pathLst>
          </a:custGeom>
          <a:solidFill>
            <a:srgbClr val="000000"/>
          </a:solidFill>
          <a:ln w="9525">
            <a:noFill/>
            <a:round/>
            <a:headEnd/>
            <a:tailEnd/>
          </a:ln>
        </p:spPr>
        <p:txBody>
          <a:bodyPr/>
          <a:lstStyle/>
          <a:p>
            <a:endParaRPr lang="en-US"/>
          </a:p>
        </p:txBody>
      </p:sp>
      <p:sp>
        <p:nvSpPr>
          <p:cNvPr id="832706" name="Freeform 195"/>
          <p:cNvSpPr>
            <a:spLocks/>
          </p:cNvSpPr>
          <p:nvPr/>
        </p:nvSpPr>
        <p:spPr bwMode="auto">
          <a:xfrm>
            <a:off x="2620963" y="1658938"/>
            <a:ext cx="60325" cy="65087"/>
          </a:xfrm>
          <a:custGeom>
            <a:avLst/>
            <a:gdLst>
              <a:gd name="T0" fmla="*/ 95765924 w 38"/>
              <a:gd name="T1" fmla="*/ 95765191 h 41"/>
              <a:gd name="T2" fmla="*/ 95765924 w 38"/>
              <a:gd name="T3" fmla="*/ 0 h 41"/>
              <a:gd name="T4" fmla="*/ 0 w 38"/>
              <a:gd name="T5" fmla="*/ 50402731 h 41"/>
              <a:gd name="T6" fmla="*/ 95765924 w 38"/>
              <a:gd name="T7" fmla="*/ 103324805 h 41"/>
              <a:gd name="T8" fmla="*/ 95765924 w 38"/>
              <a:gd name="T9" fmla="*/ 103324805 h 41"/>
              <a:gd name="T10" fmla="*/ 95765924 w 38"/>
              <a:gd name="T11" fmla="*/ 95765191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38" y="38"/>
                </a:moveTo>
                <a:lnTo>
                  <a:pt x="38" y="0"/>
                </a:lnTo>
                <a:lnTo>
                  <a:pt x="0" y="20"/>
                </a:lnTo>
                <a:lnTo>
                  <a:pt x="38" y="41"/>
                </a:lnTo>
                <a:lnTo>
                  <a:pt x="38" y="38"/>
                </a:lnTo>
                <a:close/>
              </a:path>
            </a:pathLst>
          </a:custGeom>
          <a:solidFill>
            <a:srgbClr val="000000"/>
          </a:solidFill>
          <a:ln w="9525">
            <a:noFill/>
            <a:round/>
            <a:headEnd/>
            <a:tailEnd/>
          </a:ln>
        </p:spPr>
        <p:txBody>
          <a:bodyPr/>
          <a:lstStyle/>
          <a:p>
            <a:endParaRPr lang="en-US"/>
          </a:p>
        </p:txBody>
      </p:sp>
      <p:sp>
        <p:nvSpPr>
          <p:cNvPr id="832707" name="Freeform 196"/>
          <p:cNvSpPr>
            <a:spLocks/>
          </p:cNvSpPr>
          <p:nvPr/>
        </p:nvSpPr>
        <p:spPr bwMode="auto">
          <a:xfrm>
            <a:off x="2620963" y="1476375"/>
            <a:ext cx="60325" cy="61913"/>
          </a:xfrm>
          <a:custGeom>
            <a:avLst/>
            <a:gdLst>
              <a:gd name="T0" fmla="*/ 95765924 w 38"/>
              <a:gd name="T1" fmla="*/ 98287668 h 39"/>
              <a:gd name="T2" fmla="*/ 95765924 w 38"/>
              <a:gd name="T3" fmla="*/ 0 h 39"/>
              <a:gd name="T4" fmla="*/ 0 w 38"/>
              <a:gd name="T5" fmla="*/ 52924507 h 39"/>
              <a:gd name="T6" fmla="*/ 95765924 w 38"/>
              <a:gd name="T7" fmla="*/ 98287668 h 39"/>
              <a:gd name="T8" fmla="*/ 95765924 w 38"/>
              <a:gd name="T9" fmla="*/ 98287668 h 39"/>
              <a:gd name="T10" fmla="*/ 0 60000 65536"/>
              <a:gd name="T11" fmla="*/ 0 60000 65536"/>
              <a:gd name="T12" fmla="*/ 0 60000 65536"/>
              <a:gd name="T13" fmla="*/ 0 60000 65536"/>
              <a:gd name="T14" fmla="*/ 0 60000 65536"/>
              <a:gd name="T15" fmla="*/ 0 w 38"/>
              <a:gd name="T16" fmla="*/ 0 h 39"/>
              <a:gd name="T17" fmla="*/ 38 w 38"/>
              <a:gd name="T18" fmla="*/ 39 h 39"/>
            </a:gdLst>
            <a:ahLst/>
            <a:cxnLst>
              <a:cxn ang="T10">
                <a:pos x="T0" y="T1"/>
              </a:cxn>
              <a:cxn ang="T11">
                <a:pos x="T2" y="T3"/>
              </a:cxn>
              <a:cxn ang="T12">
                <a:pos x="T4" y="T5"/>
              </a:cxn>
              <a:cxn ang="T13">
                <a:pos x="T6" y="T7"/>
              </a:cxn>
              <a:cxn ang="T14">
                <a:pos x="T8" y="T9"/>
              </a:cxn>
            </a:cxnLst>
            <a:rect l="T15" t="T16" r="T17" b="T18"/>
            <a:pathLst>
              <a:path w="38" h="39">
                <a:moveTo>
                  <a:pt x="38" y="39"/>
                </a:moveTo>
                <a:lnTo>
                  <a:pt x="38" y="0"/>
                </a:lnTo>
                <a:lnTo>
                  <a:pt x="0" y="21"/>
                </a:lnTo>
                <a:lnTo>
                  <a:pt x="38" y="39"/>
                </a:lnTo>
                <a:close/>
              </a:path>
            </a:pathLst>
          </a:custGeom>
          <a:solidFill>
            <a:srgbClr val="000000"/>
          </a:solidFill>
          <a:ln w="9525">
            <a:noFill/>
            <a:round/>
            <a:headEnd/>
            <a:tailEnd/>
          </a:ln>
        </p:spPr>
        <p:txBody>
          <a:bodyPr/>
          <a:lstStyle/>
          <a:p>
            <a:endParaRPr lang="en-US"/>
          </a:p>
        </p:txBody>
      </p:sp>
      <p:sp>
        <p:nvSpPr>
          <p:cNvPr id="832708" name="Line 197"/>
          <p:cNvSpPr>
            <a:spLocks noChangeShapeType="1"/>
          </p:cNvSpPr>
          <p:nvPr/>
        </p:nvSpPr>
        <p:spPr bwMode="auto">
          <a:xfrm flipH="1">
            <a:off x="1490663" y="1876425"/>
            <a:ext cx="269875" cy="1588"/>
          </a:xfrm>
          <a:prstGeom prst="line">
            <a:avLst/>
          </a:prstGeom>
          <a:noFill/>
          <a:ln w="15875">
            <a:solidFill>
              <a:srgbClr val="000000"/>
            </a:solidFill>
            <a:round/>
            <a:headEnd/>
            <a:tailEnd/>
          </a:ln>
        </p:spPr>
        <p:txBody>
          <a:bodyPr/>
          <a:lstStyle/>
          <a:p>
            <a:endParaRPr lang="en-US"/>
          </a:p>
        </p:txBody>
      </p:sp>
      <p:sp>
        <p:nvSpPr>
          <p:cNvPr id="832709" name="Rectangle 198"/>
          <p:cNvSpPr>
            <a:spLocks noChangeArrowheads="1"/>
          </p:cNvSpPr>
          <p:nvPr/>
        </p:nvSpPr>
        <p:spPr bwMode="auto">
          <a:xfrm>
            <a:off x="985838" y="179546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710" name="Rectangle 199"/>
          <p:cNvSpPr>
            <a:spLocks noChangeArrowheads="1"/>
          </p:cNvSpPr>
          <p:nvPr/>
        </p:nvSpPr>
        <p:spPr bwMode="auto">
          <a:xfrm>
            <a:off x="1065213" y="179546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L</a:t>
            </a:r>
            <a:endParaRPr lang="en-US" sz="2800">
              <a:latin typeface="Arial" charset="0"/>
            </a:endParaRPr>
          </a:p>
        </p:txBody>
      </p:sp>
      <p:sp>
        <p:nvSpPr>
          <p:cNvPr id="832711" name="Rectangle 200"/>
          <p:cNvSpPr>
            <a:spLocks noChangeArrowheads="1"/>
          </p:cNvSpPr>
          <p:nvPr/>
        </p:nvSpPr>
        <p:spPr bwMode="auto">
          <a:xfrm>
            <a:off x="1143000" y="1795463"/>
            <a:ext cx="1016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B</a:t>
            </a:r>
            <a:endParaRPr lang="en-US" sz="2800">
              <a:latin typeface="Arial" charset="0"/>
            </a:endParaRPr>
          </a:p>
        </p:txBody>
      </p:sp>
      <p:sp>
        <p:nvSpPr>
          <p:cNvPr id="832712" name="Rectangle 201"/>
          <p:cNvSpPr>
            <a:spLocks noChangeArrowheads="1"/>
          </p:cNvSpPr>
          <p:nvPr/>
        </p:nvSpPr>
        <p:spPr bwMode="auto">
          <a:xfrm>
            <a:off x="1231900" y="1795463"/>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13" name="Rectangle 202"/>
          <p:cNvSpPr>
            <a:spLocks noChangeArrowheads="1"/>
          </p:cNvSpPr>
          <p:nvPr/>
        </p:nvSpPr>
        <p:spPr bwMode="auto">
          <a:xfrm>
            <a:off x="1268413" y="179546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h</a:t>
            </a:r>
            <a:endParaRPr lang="en-US" sz="2800">
              <a:latin typeface="Arial" charset="0"/>
            </a:endParaRPr>
          </a:p>
        </p:txBody>
      </p:sp>
      <p:sp>
        <p:nvSpPr>
          <p:cNvPr id="832714" name="Rectangle 203"/>
          <p:cNvSpPr>
            <a:spLocks noChangeArrowheads="1"/>
          </p:cNvSpPr>
          <p:nvPr/>
        </p:nvSpPr>
        <p:spPr bwMode="auto">
          <a:xfrm>
            <a:off x="1344613" y="1795463"/>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715" name="Rectangle 204"/>
          <p:cNvSpPr>
            <a:spLocks noChangeArrowheads="1"/>
          </p:cNvSpPr>
          <p:nvPr/>
        </p:nvSpPr>
        <p:spPr bwMode="auto">
          <a:xfrm>
            <a:off x="1373188" y="1795463"/>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716" name="Rectangle 205"/>
          <p:cNvSpPr>
            <a:spLocks noChangeArrowheads="1"/>
          </p:cNvSpPr>
          <p:nvPr/>
        </p:nvSpPr>
        <p:spPr bwMode="auto">
          <a:xfrm>
            <a:off x="3881438" y="3236913"/>
            <a:ext cx="93662"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717" name="Rectangle 206"/>
          <p:cNvSpPr>
            <a:spLocks noChangeArrowheads="1"/>
          </p:cNvSpPr>
          <p:nvPr/>
        </p:nvSpPr>
        <p:spPr bwMode="auto">
          <a:xfrm>
            <a:off x="3970338"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h</a:t>
            </a:r>
            <a:endParaRPr lang="en-US" sz="2800">
              <a:latin typeface="Arial" charset="0"/>
            </a:endParaRPr>
          </a:p>
        </p:txBody>
      </p:sp>
      <p:sp>
        <p:nvSpPr>
          <p:cNvPr id="832718" name="Rectangle 207"/>
          <p:cNvSpPr>
            <a:spLocks noChangeArrowheads="1"/>
          </p:cNvSpPr>
          <p:nvPr/>
        </p:nvSpPr>
        <p:spPr bwMode="auto">
          <a:xfrm>
            <a:off x="4046538" y="3236913"/>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y</a:t>
            </a:r>
            <a:endParaRPr lang="en-US" sz="2800">
              <a:latin typeface="Arial" charset="0"/>
            </a:endParaRPr>
          </a:p>
        </p:txBody>
      </p:sp>
      <p:sp>
        <p:nvSpPr>
          <p:cNvPr id="832719" name="Rectangle 208"/>
          <p:cNvSpPr>
            <a:spLocks noChangeArrowheads="1"/>
          </p:cNvSpPr>
          <p:nvPr/>
        </p:nvSpPr>
        <p:spPr bwMode="auto">
          <a:xfrm>
            <a:off x="4114800" y="32369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2800">
              <a:latin typeface="Arial" charset="0"/>
            </a:endParaRPr>
          </a:p>
        </p:txBody>
      </p:sp>
      <p:sp>
        <p:nvSpPr>
          <p:cNvPr id="832720" name="Rectangle 209"/>
          <p:cNvSpPr>
            <a:spLocks noChangeArrowheads="1"/>
          </p:cNvSpPr>
          <p:nvPr/>
        </p:nvSpPr>
        <p:spPr bwMode="auto">
          <a:xfrm>
            <a:off x="4179888" y="3236913"/>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721" name="Rectangle 210"/>
          <p:cNvSpPr>
            <a:spLocks noChangeArrowheads="1"/>
          </p:cNvSpPr>
          <p:nvPr/>
        </p:nvSpPr>
        <p:spPr bwMode="auto">
          <a:xfrm>
            <a:off x="4211638" y="3236913"/>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c</a:t>
            </a:r>
            <a:endParaRPr lang="en-US" sz="2800">
              <a:latin typeface="Arial" charset="0"/>
            </a:endParaRPr>
          </a:p>
        </p:txBody>
      </p:sp>
      <p:sp>
        <p:nvSpPr>
          <p:cNvPr id="832722" name="Rectangle 211"/>
          <p:cNvSpPr>
            <a:spLocks noChangeArrowheads="1"/>
          </p:cNvSpPr>
          <p:nvPr/>
        </p:nvSpPr>
        <p:spPr bwMode="auto">
          <a:xfrm>
            <a:off x="4276725" y="32369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723" name="Rectangle 212"/>
          <p:cNvSpPr>
            <a:spLocks noChangeArrowheads="1"/>
          </p:cNvSpPr>
          <p:nvPr/>
        </p:nvSpPr>
        <p:spPr bwMode="auto">
          <a:xfrm>
            <a:off x="4352925" y="3236913"/>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l</a:t>
            </a:r>
            <a:endParaRPr lang="en-US" sz="2800">
              <a:latin typeface="Arial" charset="0"/>
            </a:endParaRPr>
          </a:p>
        </p:txBody>
      </p:sp>
      <p:sp>
        <p:nvSpPr>
          <p:cNvPr id="832724" name="Rectangle 213"/>
          <p:cNvSpPr>
            <a:spLocks noChangeArrowheads="1"/>
          </p:cNvSpPr>
          <p:nvPr/>
        </p:nvSpPr>
        <p:spPr bwMode="auto">
          <a:xfrm>
            <a:off x="4381500" y="3236913"/>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25" name="Rectangle 214"/>
          <p:cNvSpPr>
            <a:spLocks noChangeArrowheads="1"/>
          </p:cNvSpPr>
          <p:nvPr/>
        </p:nvSpPr>
        <p:spPr bwMode="auto">
          <a:xfrm>
            <a:off x="4418013"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726" name="Rectangle 215"/>
          <p:cNvSpPr>
            <a:spLocks noChangeArrowheads="1"/>
          </p:cNvSpPr>
          <p:nvPr/>
        </p:nvSpPr>
        <p:spPr bwMode="auto">
          <a:xfrm>
            <a:off x="4494213" y="3236913"/>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727" name="Rectangle 216"/>
          <p:cNvSpPr>
            <a:spLocks noChangeArrowheads="1"/>
          </p:cNvSpPr>
          <p:nvPr/>
        </p:nvSpPr>
        <p:spPr bwMode="auto">
          <a:xfrm>
            <a:off x="4572000"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728" name="Rectangle 217"/>
          <p:cNvSpPr>
            <a:spLocks noChangeArrowheads="1"/>
          </p:cNvSpPr>
          <p:nvPr/>
        </p:nvSpPr>
        <p:spPr bwMode="auto">
          <a:xfrm>
            <a:off x="4643438" y="3236913"/>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729" name="Rectangle 218"/>
          <p:cNvSpPr>
            <a:spLocks noChangeArrowheads="1"/>
          </p:cNvSpPr>
          <p:nvPr/>
        </p:nvSpPr>
        <p:spPr bwMode="auto">
          <a:xfrm>
            <a:off x="4721225" y="3236913"/>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30" name="Rectangle 219"/>
          <p:cNvSpPr>
            <a:spLocks noChangeArrowheads="1"/>
          </p:cNvSpPr>
          <p:nvPr/>
        </p:nvSpPr>
        <p:spPr bwMode="auto">
          <a:xfrm>
            <a:off x="4757738"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n</a:t>
            </a:r>
            <a:endParaRPr lang="en-US" sz="2800">
              <a:latin typeface="Arial" charset="0"/>
            </a:endParaRPr>
          </a:p>
        </p:txBody>
      </p:sp>
      <p:sp>
        <p:nvSpPr>
          <p:cNvPr id="832731" name="Rectangle 220"/>
          <p:cNvSpPr>
            <a:spLocks noChangeArrowheads="1"/>
          </p:cNvSpPr>
          <p:nvPr/>
        </p:nvSpPr>
        <p:spPr bwMode="auto">
          <a:xfrm>
            <a:off x="4829175"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u</a:t>
            </a:r>
            <a:endParaRPr lang="en-US" sz="2800">
              <a:latin typeface="Arial" charset="0"/>
            </a:endParaRPr>
          </a:p>
        </p:txBody>
      </p:sp>
      <p:sp>
        <p:nvSpPr>
          <p:cNvPr id="832732" name="Rectangle 221"/>
          <p:cNvSpPr>
            <a:spLocks noChangeArrowheads="1"/>
          </p:cNvSpPr>
          <p:nvPr/>
        </p:nvSpPr>
        <p:spPr bwMode="auto">
          <a:xfrm>
            <a:off x="4906963" y="3236913"/>
            <a:ext cx="1238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m</a:t>
            </a:r>
            <a:endParaRPr lang="en-US" sz="2800">
              <a:latin typeface="Arial" charset="0"/>
            </a:endParaRPr>
          </a:p>
        </p:txBody>
      </p:sp>
      <p:sp>
        <p:nvSpPr>
          <p:cNvPr id="832733" name="Rectangle 222"/>
          <p:cNvSpPr>
            <a:spLocks noChangeArrowheads="1"/>
          </p:cNvSpPr>
          <p:nvPr/>
        </p:nvSpPr>
        <p:spPr bwMode="auto">
          <a:xfrm>
            <a:off x="5019675" y="3236913"/>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b</a:t>
            </a:r>
            <a:endParaRPr lang="en-US" sz="2800">
              <a:latin typeface="Arial" charset="0"/>
            </a:endParaRPr>
          </a:p>
        </p:txBody>
      </p:sp>
      <p:sp>
        <p:nvSpPr>
          <p:cNvPr id="832734" name="Rectangle 223"/>
          <p:cNvSpPr>
            <a:spLocks noChangeArrowheads="1"/>
          </p:cNvSpPr>
          <p:nvPr/>
        </p:nvSpPr>
        <p:spPr bwMode="auto">
          <a:xfrm>
            <a:off x="5092700" y="3236913"/>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735" name="Rectangle 224"/>
          <p:cNvSpPr>
            <a:spLocks noChangeArrowheads="1"/>
          </p:cNvSpPr>
          <p:nvPr/>
        </p:nvSpPr>
        <p:spPr bwMode="auto">
          <a:xfrm>
            <a:off x="5168900" y="3236913"/>
            <a:ext cx="5397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r</a:t>
            </a:r>
            <a:endParaRPr lang="en-US" sz="2800">
              <a:latin typeface="Arial" charset="0"/>
            </a:endParaRPr>
          </a:p>
        </p:txBody>
      </p:sp>
      <p:sp>
        <p:nvSpPr>
          <p:cNvPr id="832736" name="Rectangle 225"/>
          <p:cNvSpPr>
            <a:spLocks noChangeArrowheads="1"/>
          </p:cNvSpPr>
          <p:nvPr/>
        </p:nvSpPr>
        <p:spPr bwMode="auto">
          <a:xfrm>
            <a:off x="3722688" y="3524250"/>
            <a:ext cx="93662"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P</a:t>
            </a:r>
            <a:endParaRPr lang="en-US" sz="2800">
              <a:latin typeface="Arial" charset="0"/>
            </a:endParaRPr>
          </a:p>
        </p:txBody>
      </p:sp>
      <p:sp>
        <p:nvSpPr>
          <p:cNvPr id="832737" name="Rectangle 226"/>
          <p:cNvSpPr>
            <a:spLocks noChangeArrowheads="1"/>
          </p:cNvSpPr>
          <p:nvPr/>
        </p:nvSpPr>
        <p:spPr bwMode="auto">
          <a:xfrm>
            <a:off x="3811588" y="352425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h</a:t>
            </a:r>
            <a:endParaRPr lang="en-US" sz="2800">
              <a:latin typeface="Arial" charset="0"/>
            </a:endParaRPr>
          </a:p>
        </p:txBody>
      </p:sp>
      <p:sp>
        <p:nvSpPr>
          <p:cNvPr id="832738" name="Rectangle 227"/>
          <p:cNvSpPr>
            <a:spLocks noChangeArrowheads="1"/>
          </p:cNvSpPr>
          <p:nvPr/>
        </p:nvSpPr>
        <p:spPr bwMode="auto">
          <a:xfrm>
            <a:off x="3889375" y="35242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y</a:t>
            </a:r>
            <a:endParaRPr lang="en-US" sz="2800">
              <a:latin typeface="Arial" charset="0"/>
            </a:endParaRPr>
          </a:p>
        </p:txBody>
      </p:sp>
      <p:sp>
        <p:nvSpPr>
          <p:cNvPr id="832739" name="Rectangle 228"/>
          <p:cNvSpPr>
            <a:spLocks noChangeArrowheads="1"/>
          </p:cNvSpPr>
          <p:nvPr/>
        </p:nvSpPr>
        <p:spPr bwMode="auto">
          <a:xfrm>
            <a:off x="3957638"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2800">
              <a:latin typeface="Arial" charset="0"/>
            </a:endParaRPr>
          </a:p>
        </p:txBody>
      </p:sp>
      <p:sp>
        <p:nvSpPr>
          <p:cNvPr id="832740" name="Rectangle 229"/>
          <p:cNvSpPr>
            <a:spLocks noChangeArrowheads="1"/>
          </p:cNvSpPr>
          <p:nvPr/>
        </p:nvSpPr>
        <p:spPr bwMode="auto">
          <a:xfrm>
            <a:off x="4022725" y="352425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i</a:t>
            </a:r>
            <a:endParaRPr lang="en-US" sz="2800">
              <a:latin typeface="Arial" charset="0"/>
            </a:endParaRPr>
          </a:p>
        </p:txBody>
      </p:sp>
      <p:sp>
        <p:nvSpPr>
          <p:cNvPr id="832741" name="Rectangle 230"/>
          <p:cNvSpPr>
            <a:spLocks noChangeArrowheads="1"/>
          </p:cNvSpPr>
          <p:nvPr/>
        </p:nvSpPr>
        <p:spPr bwMode="auto">
          <a:xfrm>
            <a:off x="4054475" y="35242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c</a:t>
            </a:r>
            <a:endParaRPr lang="en-US" sz="2800">
              <a:latin typeface="Arial" charset="0"/>
            </a:endParaRPr>
          </a:p>
        </p:txBody>
      </p:sp>
      <p:sp>
        <p:nvSpPr>
          <p:cNvPr id="832742" name="Rectangle 231"/>
          <p:cNvSpPr>
            <a:spLocks noChangeArrowheads="1"/>
          </p:cNvSpPr>
          <p:nvPr/>
        </p:nvSpPr>
        <p:spPr bwMode="auto">
          <a:xfrm>
            <a:off x="4119563"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743" name="Rectangle 232"/>
          <p:cNvSpPr>
            <a:spLocks noChangeArrowheads="1"/>
          </p:cNvSpPr>
          <p:nvPr/>
        </p:nvSpPr>
        <p:spPr bwMode="auto">
          <a:xfrm>
            <a:off x="4195763" y="352425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l</a:t>
            </a:r>
            <a:endParaRPr lang="en-US" sz="2800">
              <a:latin typeface="Arial" charset="0"/>
            </a:endParaRPr>
          </a:p>
        </p:txBody>
      </p:sp>
      <p:sp>
        <p:nvSpPr>
          <p:cNvPr id="832744" name="Rectangle 233"/>
          <p:cNvSpPr>
            <a:spLocks noChangeArrowheads="1"/>
          </p:cNvSpPr>
          <p:nvPr/>
        </p:nvSpPr>
        <p:spPr bwMode="auto">
          <a:xfrm>
            <a:off x="4224338" y="352425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45" name="Rectangle 234"/>
          <p:cNvSpPr>
            <a:spLocks noChangeArrowheads="1"/>
          </p:cNvSpPr>
          <p:nvPr/>
        </p:nvSpPr>
        <p:spPr bwMode="auto">
          <a:xfrm>
            <a:off x="4264025" y="35242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746" name="Rectangle 235"/>
          <p:cNvSpPr>
            <a:spLocks noChangeArrowheads="1"/>
          </p:cNvSpPr>
          <p:nvPr/>
        </p:nvSpPr>
        <p:spPr bwMode="auto">
          <a:xfrm>
            <a:off x="4337050" y="352425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747" name="Rectangle 236"/>
          <p:cNvSpPr>
            <a:spLocks noChangeArrowheads="1"/>
          </p:cNvSpPr>
          <p:nvPr/>
        </p:nvSpPr>
        <p:spPr bwMode="auto">
          <a:xfrm>
            <a:off x="4413250" y="352425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d</a:t>
            </a:r>
            <a:endParaRPr lang="en-US" sz="2800">
              <a:latin typeface="Arial" charset="0"/>
            </a:endParaRPr>
          </a:p>
        </p:txBody>
      </p:sp>
      <p:sp>
        <p:nvSpPr>
          <p:cNvPr id="832748" name="Rectangle 237"/>
          <p:cNvSpPr>
            <a:spLocks noChangeArrowheads="1"/>
          </p:cNvSpPr>
          <p:nvPr/>
        </p:nvSpPr>
        <p:spPr bwMode="auto">
          <a:xfrm>
            <a:off x="4486275" y="3524250"/>
            <a:ext cx="5397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r</a:t>
            </a:r>
            <a:endParaRPr lang="en-US" sz="2800">
              <a:latin typeface="Arial" charset="0"/>
            </a:endParaRPr>
          </a:p>
        </p:txBody>
      </p:sp>
      <p:sp>
        <p:nvSpPr>
          <p:cNvPr id="832749" name="Rectangle 238"/>
          <p:cNvSpPr>
            <a:spLocks noChangeArrowheads="1"/>
          </p:cNvSpPr>
          <p:nvPr/>
        </p:nvSpPr>
        <p:spPr bwMode="auto">
          <a:xfrm>
            <a:off x="4530725" y="352425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e</a:t>
            </a:r>
            <a:endParaRPr lang="en-US" sz="2800">
              <a:latin typeface="Arial" charset="0"/>
            </a:endParaRPr>
          </a:p>
        </p:txBody>
      </p:sp>
      <p:sp>
        <p:nvSpPr>
          <p:cNvPr id="832750" name="Rectangle 239"/>
          <p:cNvSpPr>
            <a:spLocks noChangeArrowheads="1"/>
          </p:cNvSpPr>
          <p:nvPr/>
        </p:nvSpPr>
        <p:spPr bwMode="auto">
          <a:xfrm>
            <a:off x="4608513"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2800">
              <a:latin typeface="Arial" charset="0"/>
            </a:endParaRPr>
          </a:p>
        </p:txBody>
      </p:sp>
      <p:sp>
        <p:nvSpPr>
          <p:cNvPr id="832751" name="Rectangle 240"/>
          <p:cNvSpPr>
            <a:spLocks noChangeArrowheads="1"/>
          </p:cNvSpPr>
          <p:nvPr/>
        </p:nvSpPr>
        <p:spPr bwMode="auto">
          <a:xfrm>
            <a:off x="4672013"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s</a:t>
            </a:r>
            <a:endParaRPr lang="en-US" sz="2800">
              <a:latin typeface="Arial" charset="0"/>
            </a:endParaRPr>
          </a:p>
        </p:txBody>
      </p:sp>
      <p:sp>
        <p:nvSpPr>
          <p:cNvPr id="832752" name="Rectangle 241"/>
          <p:cNvSpPr>
            <a:spLocks noChangeArrowheads="1"/>
          </p:cNvSpPr>
          <p:nvPr/>
        </p:nvSpPr>
        <p:spPr bwMode="auto">
          <a:xfrm>
            <a:off x="4740275" y="352425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53" name="Rectangle 242"/>
          <p:cNvSpPr>
            <a:spLocks noChangeArrowheads="1"/>
          </p:cNvSpPr>
          <p:nvPr/>
        </p:nvSpPr>
        <p:spPr bwMode="auto">
          <a:xfrm>
            <a:off x="4776788" y="3524250"/>
            <a:ext cx="4603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t</a:t>
            </a:r>
            <a:endParaRPr lang="en-US" sz="2800">
              <a:latin typeface="Arial" charset="0"/>
            </a:endParaRPr>
          </a:p>
        </p:txBody>
      </p:sp>
      <p:sp>
        <p:nvSpPr>
          <p:cNvPr id="832754" name="Rectangle 243"/>
          <p:cNvSpPr>
            <a:spLocks noChangeArrowheads="1"/>
          </p:cNvSpPr>
          <p:nvPr/>
        </p:nvSpPr>
        <p:spPr bwMode="auto">
          <a:xfrm>
            <a:off x="4818063" y="352425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a</a:t>
            </a:r>
            <a:endParaRPr lang="en-US" sz="2800">
              <a:latin typeface="Arial" charset="0"/>
            </a:endParaRPr>
          </a:p>
        </p:txBody>
      </p:sp>
      <p:sp>
        <p:nvSpPr>
          <p:cNvPr id="832755" name="Rectangle 244"/>
          <p:cNvSpPr>
            <a:spLocks noChangeArrowheads="1"/>
          </p:cNvSpPr>
          <p:nvPr/>
        </p:nvSpPr>
        <p:spPr bwMode="auto">
          <a:xfrm>
            <a:off x="4891088" y="3524250"/>
            <a:ext cx="85725"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g</a:t>
            </a:r>
            <a:endParaRPr lang="en-US" sz="2800">
              <a:latin typeface="Arial" charset="0"/>
            </a:endParaRPr>
          </a:p>
        </p:txBody>
      </p:sp>
      <p:sp>
        <p:nvSpPr>
          <p:cNvPr id="832756" name="Freeform 245"/>
          <p:cNvSpPr>
            <a:spLocks/>
          </p:cNvSpPr>
          <p:nvPr/>
        </p:nvSpPr>
        <p:spPr bwMode="auto">
          <a:xfrm>
            <a:off x="2686050" y="698500"/>
            <a:ext cx="177800" cy="1735138"/>
          </a:xfrm>
          <a:custGeom>
            <a:avLst/>
            <a:gdLst>
              <a:gd name="T0" fmla="*/ 282257522 w 112"/>
              <a:gd name="T1" fmla="*/ 0 h 1093"/>
              <a:gd name="T2" fmla="*/ 282257522 w 112"/>
              <a:gd name="T3" fmla="*/ 2147483647 h 1093"/>
              <a:gd name="T4" fmla="*/ 0 w 112"/>
              <a:gd name="T5" fmla="*/ 2147483647 h 1093"/>
              <a:gd name="T6" fmla="*/ 0 60000 65536"/>
              <a:gd name="T7" fmla="*/ 0 60000 65536"/>
              <a:gd name="T8" fmla="*/ 0 60000 65536"/>
              <a:gd name="T9" fmla="*/ 0 w 112"/>
              <a:gd name="T10" fmla="*/ 0 h 1093"/>
              <a:gd name="T11" fmla="*/ 112 w 112"/>
              <a:gd name="T12" fmla="*/ 1093 h 1093"/>
            </a:gdLst>
            <a:ahLst/>
            <a:cxnLst>
              <a:cxn ang="T6">
                <a:pos x="T0" y="T1"/>
              </a:cxn>
              <a:cxn ang="T7">
                <a:pos x="T2" y="T3"/>
              </a:cxn>
              <a:cxn ang="T8">
                <a:pos x="T4" y="T5"/>
              </a:cxn>
            </a:cxnLst>
            <a:rect l="T9" t="T10" r="T11" b="T12"/>
            <a:pathLst>
              <a:path w="112" h="1093">
                <a:moveTo>
                  <a:pt x="112" y="0"/>
                </a:moveTo>
                <a:lnTo>
                  <a:pt x="112" y="1093"/>
                </a:lnTo>
                <a:lnTo>
                  <a:pt x="0" y="1093"/>
                </a:lnTo>
              </a:path>
            </a:pathLst>
          </a:custGeom>
          <a:noFill/>
          <a:ln w="28575">
            <a:solidFill>
              <a:srgbClr val="000000"/>
            </a:solidFill>
            <a:prstDash val="solid"/>
            <a:round/>
            <a:headEnd/>
            <a:tailEnd/>
          </a:ln>
        </p:spPr>
        <p:txBody>
          <a:bodyPr/>
          <a:lstStyle/>
          <a:p>
            <a:endParaRPr lang="en-US"/>
          </a:p>
        </p:txBody>
      </p:sp>
      <p:sp>
        <p:nvSpPr>
          <p:cNvPr id="832757" name="Freeform 246"/>
          <p:cNvSpPr>
            <a:spLocks/>
          </p:cNvSpPr>
          <p:nvPr/>
        </p:nvSpPr>
        <p:spPr bwMode="auto">
          <a:xfrm>
            <a:off x="2471738" y="1436688"/>
            <a:ext cx="141287" cy="141287"/>
          </a:xfrm>
          <a:custGeom>
            <a:avLst/>
            <a:gdLst>
              <a:gd name="T0" fmla="*/ 115926787 w 89"/>
              <a:gd name="T1" fmla="*/ 224292341 h 89"/>
              <a:gd name="T2" fmla="*/ 133567019 w 89"/>
              <a:gd name="T3" fmla="*/ 224292341 h 89"/>
              <a:gd name="T4" fmla="*/ 146168545 w 89"/>
              <a:gd name="T5" fmla="*/ 216732695 h 89"/>
              <a:gd name="T6" fmla="*/ 166329716 w 89"/>
              <a:gd name="T7" fmla="*/ 211692402 h 89"/>
              <a:gd name="T8" fmla="*/ 178929655 w 89"/>
              <a:gd name="T9" fmla="*/ 204131120 h 89"/>
              <a:gd name="T10" fmla="*/ 191531181 w 89"/>
              <a:gd name="T11" fmla="*/ 191531181 h 89"/>
              <a:gd name="T12" fmla="*/ 204131120 w 89"/>
              <a:gd name="T13" fmla="*/ 178929655 h 89"/>
              <a:gd name="T14" fmla="*/ 211692402 w 89"/>
              <a:gd name="T15" fmla="*/ 166329716 h 89"/>
              <a:gd name="T16" fmla="*/ 224292341 w 89"/>
              <a:gd name="T17" fmla="*/ 146168545 h 89"/>
              <a:gd name="T18" fmla="*/ 224292341 w 89"/>
              <a:gd name="T19" fmla="*/ 128526726 h 89"/>
              <a:gd name="T20" fmla="*/ 224292341 w 89"/>
              <a:gd name="T21" fmla="*/ 115926787 h 89"/>
              <a:gd name="T22" fmla="*/ 224292341 w 89"/>
              <a:gd name="T23" fmla="*/ 95765591 h 89"/>
              <a:gd name="T24" fmla="*/ 224292341 w 89"/>
              <a:gd name="T25" fmla="*/ 78123772 h 89"/>
              <a:gd name="T26" fmla="*/ 211692402 w 89"/>
              <a:gd name="T27" fmla="*/ 63002893 h 89"/>
              <a:gd name="T28" fmla="*/ 204131120 w 89"/>
              <a:gd name="T29" fmla="*/ 45362649 h 89"/>
              <a:gd name="T30" fmla="*/ 191531181 w 89"/>
              <a:gd name="T31" fmla="*/ 32761123 h 89"/>
              <a:gd name="T32" fmla="*/ 178929655 w 89"/>
              <a:gd name="T33" fmla="*/ 20161178 h 89"/>
              <a:gd name="T34" fmla="*/ 166329716 w 89"/>
              <a:gd name="T35" fmla="*/ 12599942 h 89"/>
              <a:gd name="T36" fmla="*/ 146168545 w 89"/>
              <a:gd name="T37" fmla="*/ 7559649 h 89"/>
              <a:gd name="T38" fmla="*/ 133567019 w 89"/>
              <a:gd name="T39" fmla="*/ 0 h 89"/>
              <a:gd name="T40" fmla="*/ 115926787 w 89"/>
              <a:gd name="T41" fmla="*/ 0 h 89"/>
              <a:gd name="T42" fmla="*/ 95765591 w 89"/>
              <a:gd name="T43" fmla="*/ 0 h 89"/>
              <a:gd name="T44" fmla="*/ 75604419 w 89"/>
              <a:gd name="T45" fmla="*/ 7559649 h 89"/>
              <a:gd name="T46" fmla="*/ 63002893 w 89"/>
              <a:gd name="T47" fmla="*/ 12599942 h 89"/>
              <a:gd name="T48" fmla="*/ 50402942 w 89"/>
              <a:gd name="T49" fmla="*/ 20161178 h 89"/>
              <a:gd name="T50" fmla="*/ 37801416 w 89"/>
              <a:gd name="T51" fmla="*/ 32761123 h 89"/>
              <a:gd name="T52" fmla="*/ 25201471 w 89"/>
              <a:gd name="T53" fmla="*/ 45362649 h 89"/>
              <a:gd name="T54" fmla="*/ 12599942 w 89"/>
              <a:gd name="T55" fmla="*/ 63002893 h 89"/>
              <a:gd name="T56" fmla="*/ 5040294 w 89"/>
              <a:gd name="T57" fmla="*/ 78123772 h 89"/>
              <a:gd name="T58" fmla="*/ 5040294 w 89"/>
              <a:gd name="T59" fmla="*/ 95765591 h 89"/>
              <a:gd name="T60" fmla="*/ 0 w 89"/>
              <a:gd name="T61" fmla="*/ 115926787 h 89"/>
              <a:gd name="T62" fmla="*/ 5040294 w 89"/>
              <a:gd name="T63" fmla="*/ 128526726 h 89"/>
              <a:gd name="T64" fmla="*/ 5040294 w 89"/>
              <a:gd name="T65" fmla="*/ 146168545 h 89"/>
              <a:gd name="T66" fmla="*/ 12599942 w 89"/>
              <a:gd name="T67" fmla="*/ 166329716 h 89"/>
              <a:gd name="T68" fmla="*/ 25201471 w 89"/>
              <a:gd name="T69" fmla="*/ 178929655 h 89"/>
              <a:gd name="T70" fmla="*/ 37801416 w 89"/>
              <a:gd name="T71" fmla="*/ 191531181 h 89"/>
              <a:gd name="T72" fmla="*/ 50402942 w 89"/>
              <a:gd name="T73" fmla="*/ 204131120 h 89"/>
              <a:gd name="T74" fmla="*/ 63002893 w 89"/>
              <a:gd name="T75" fmla="*/ 211692402 h 89"/>
              <a:gd name="T76" fmla="*/ 75604419 w 89"/>
              <a:gd name="T77" fmla="*/ 216732695 h 89"/>
              <a:gd name="T78" fmla="*/ 95765591 w 89"/>
              <a:gd name="T79" fmla="*/ 224292341 h 89"/>
              <a:gd name="T80" fmla="*/ 115926787 w 89"/>
              <a:gd name="T81" fmla="*/ 224292341 h 89"/>
              <a:gd name="T82" fmla="*/ 115926787 w 89"/>
              <a:gd name="T83" fmla="*/ 224292341 h 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9"/>
              <a:gd name="T127" fmla="*/ 0 h 89"/>
              <a:gd name="T128" fmla="*/ 89 w 89"/>
              <a:gd name="T129" fmla="*/ 89 h 8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9" h="89">
                <a:moveTo>
                  <a:pt x="46" y="89"/>
                </a:moveTo>
                <a:lnTo>
                  <a:pt x="53" y="89"/>
                </a:lnTo>
                <a:lnTo>
                  <a:pt x="58" y="86"/>
                </a:lnTo>
                <a:lnTo>
                  <a:pt x="66" y="84"/>
                </a:lnTo>
                <a:lnTo>
                  <a:pt x="71" y="81"/>
                </a:lnTo>
                <a:lnTo>
                  <a:pt x="76" y="76"/>
                </a:lnTo>
                <a:lnTo>
                  <a:pt x="81" y="71"/>
                </a:lnTo>
                <a:lnTo>
                  <a:pt x="84" y="66"/>
                </a:lnTo>
                <a:lnTo>
                  <a:pt x="89" y="58"/>
                </a:lnTo>
                <a:lnTo>
                  <a:pt x="89" y="51"/>
                </a:lnTo>
                <a:lnTo>
                  <a:pt x="89" y="46"/>
                </a:lnTo>
                <a:lnTo>
                  <a:pt x="89" y="38"/>
                </a:lnTo>
                <a:lnTo>
                  <a:pt x="89" y="31"/>
                </a:lnTo>
                <a:lnTo>
                  <a:pt x="84" y="25"/>
                </a:lnTo>
                <a:lnTo>
                  <a:pt x="81" y="18"/>
                </a:lnTo>
                <a:lnTo>
                  <a:pt x="76" y="13"/>
                </a:lnTo>
                <a:lnTo>
                  <a:pt x="71" y="8"/>
                </a:lnTo>
                <a:lnTo>
                  <a:pt x="66" y="5"/>
                </a:lnTo>
                <a:lnTo>
                  <a:pt x="58" y="3"/>
                </a:lnTo>
                <a:lnTo>
                  <a:pt x="53" y="0"/>
                </a:lnTo>
                <a:lnTo>
                  <a:pt x="46" y="0"/>
                </a:lnTo>
                <a:lnTo>
                  <a:pt x="38" y="0"/>
                </a:lnTo>
                <a:lnTo>
                  <a:pt x="30" y="3"/>
                </a:lnTo>
                <a:lnTo>
                  <a:pt x="25" y="5"/>
                </a:lnTo>
                <a:lnTo>
                  <a:pt x="20" y="8"/>
                </a:lnTo>
                <a:lnTo>
                  <a:pt x="15" y="13"/>
                </a:lnTo>
                <a:lnTo>
                  <a:pt x="10" y="18"/>
                </a:lnTo>
                <a:lnTo>
                  <a:pt x="5" y="25"/>
                </a:lnTo>
                <a:lnTo>
                  <a:pt x="2" y="31"/>
                </a:lnTo>
                <a:lnTo>
                  <a:pt x="2" y="38"/>
                </a:lnTo>
                <a:lnTo>
                  <a:pt x="0" y="46"/>
                </a:lnTo>
                <a:lnTo>
                  <a:pt x="2" y="51"/>
                </a:lnTo>
                <a:lnTo>
                  <a:pt x="2" y="58"/>
                </a:lnTo>
                <a:lnTo>
                  <a:pt x="5" y="66"/>
                </a:lnTo>
                <a:lnTo>
                  <a:pt x="10" y="71"/>
                </a:lnTo>
                <a:lnTo>
                  <a:pt x="15" y="76"/>
                </a:lnTo>
                <a:lnTo>
                  <a:pt x="20" y="81"/>
                </a:lnTo>
                <a:lnTo>
                  <a:pt x="25" y="84"/>
                </a:lnTo>
                <a:lnTo>
                  <a:pt x="30" y="86"/>
                </a:lnTo>
                <a:lnTo>
                  <a:pt x="38" y="89"/>
                </a:lnTo>
                <a:lnTo>
                  <a:pt x="46" y="89"/>
                </a:lnTo>
              </a:path>
            </a:pathLst>
          </a:custGeom>
          <a:noFill/>
          <a:ln w="7938">
            <a:solidFill>
              <a:srgbClr val="000000"/>
            </a:solidFill>
            <a:prstDash val="solid"/>
            <a:round/>
            <a:headEnd/>
            <a:tailEnd/>
          </a:ln>
        </p:spPr>
        <p:txBody>
          <a:bodyPr/>
          <a:lstStyle/>
          <a:p>
            <a:endParaRPr lang="en-US"/>
          </a:p>
        </p:txBody>
      </p:sp>
      <p:sp>
        <p:nvSpPr>
          <p:cNvPr id="832758" name="Freeform 247"/>
          <p:cNvSpPr>
            <a:spLocks/>
          </p:cNvSpPr>
          <p:nvPr/>
        </p:nvSpPr>
        <p:spPr bwMode="auto">
          <a:xfrm>
            <a:off x="2471738" y="1617663"/>
            <a:ext cx="141287" cy="141287"/>
          </a:xfrm>
          <a:custGeom>
            <a:avLst/>
            <a:gdLst>
              <a:gd name="T0" fmla="*/ 115926787 w 89"/>
              <a:gd name="T1" fmla="*/ 224292341 h 89"/>
              <a:gd name="T2" fmla="*/ 133567019 w 89"/>
              <a:gd name="T3" fmla="*/ 224292341 h 89"/>
              <a:gd name="T4" fmla="*/ 146168545 w 89"/>
              <a:gd name="T5" fmla="*/ 219252048 h 89"/>
              <a:gd name="T6" fmla="*/ 166329716 w 89"/>
              <a:gd name="T7" fmla="*/ 211692402 h 89"/>
              <a:gd name="T8" fmla="*/ 178929655 w 89"/>
              <a:gd name="T9" fmla="*/ 206652060 h 89"/>
              <a:gd name="T10" fmla="*/ 191531181 w 89"/>
              <a:gd name="T11" fmla="*/ 194050534 h 89"/>
              <a:gd name="T12" fmla="*/ 204131120 w 89"/>
              <a:gd name="T13" fmla="*/ 181450595 h 89"/>
              <a:gd name="T14" fmla="*/ 211692402 w 89"/>
              <a:gd name="T15" fmla="*/ 161289424 h 89"/>
              <a:gd name="T16" fmla="*/ 224292341 w 89"/>
              <a:gd name="T17" fmla="*/ 148687897 h 89"/>
              <a:gd name="T18" fmla="*/ 224292341 w 89"/>
              <a:gd name="T19" fmla="*/ 128526726 h 89"/>
              <a:gd name="T20" fmla="*/ 224292341 w 89"/>
              <a:gd name="T21" fmla="*/ 110886494 h 89"/>
              <a:gd name="T22" fmla="*/ 224292341 w 89"/>
              <a:gd name="T23" fmla="*/ 98284943 h 89"/>
              <a:gd name="T24" fmla="*/ 224292341 w 89"/>
              <a:gd name="T25" fmla="*/ 78123772 h 89"/>
              <a:gd name="T26" fmla="*/ 211692402 w 89"/>
              <a:gd name="T27" fmla="*/ 57962600 h 89"/>
              <a:gd name="T28" fmla="*/ 204131120 w 89"/>
              <a:gd name="T29" fmla="*/ 45362649 h 89"/>
              <a:gd name="T30" fmla="*/ 191531181 w 89"/>
              <a:gd name="T31" fmla="*/ 32761123 h 89"/>
              <a:gd name="T32" fmla="*/ 178929655 w 89"/>
              <a:gd name="T33" fmla="*/ 20161178 h 89"/>
              <a:gd name="T34" fmla="*/ 166329716 w 89"/>
              <a:gd name="T35" fmla="*/ 15120885 h 89"/>
              <a:gd name="T36" fmla="*/ 146168545 w 89"/>
              <a:gd name="T37" fmla="*/ 7559649 h 89"/>
              <a:gd name="T38" fmla="*/ 133567019 w 89"/>
              <a:gd name="T39" fmla="*/ 0 h 89"/>
              <a:gd name="T40" fmla="*/ 115926787 w 89"/>
              <a:gd name="T41" fmla="*/ 0 h 89"/>
              <a:gd name="T42" fmla="*/ 95765591 w 89"/>
              <a:gd name="T43" fmla="*/ 0 h 89"/>
              <a:gd name="T44" fmla="*/ 75604419 w 89"/>
              <a:gd name="T45" fmla="*/ 7559649 h 89"/>
              <a:gd name="T46" fmla="*/ 63002893 w 89"/>
              <a:gd name="T47" fmla="*/ 15120885 h 89"/>
              <a:gd name="T48" fmla="*/ 50402942 w 89"/>
              <a:gd name="T49" fmla="*/ 20161178 h 89"/>
              <a:gd name="T50" fmla="*/ 37801416 w 89"/>
              <a:gd name="T51" fmla="*/ 32761123 h 89"/>
              <a:gd name="T52" fmla="*/ 25201471 w 89"/>
              <a:gd name="T53" fmla="*/ 45362649 h 89"/>
              <a:gd name="T54" fmla="*/ 12599942 w 89"/>
              <a:gd name="T55" fmla="*/ 57962600 h 89"/>
              <a:gd name="T56" fmla="*/ 5040294 w 89"/>
              <a:gd name="T57" fmla="*/ 78123772 h 89"/>
              <a:gd name="T58" fmla="*/ 5040294 w 89"/>
              <a:gd name="T59" fmla="*/ 98284943 h 89"/>
              <a:gd name="T60" fmla="*/ 0 w 89"/>
              <a:gd name="T61" fmla="*/ 110886494 h 89"/>
              <a:gd name="T62" fmla="*/ 5040294 w 89"/>
              <a:gd name="T63" fmla="*/ 128526726 h 89"/>
              <a:gd name="T64" fmla="*/ 5040294 w 89"/>
              <a:gd name="T65" fmla="*/ 148687897 h 89"/>
              <a:gd name="T66" fmla="*/ 12599942 w 89"/>
              <a:gd name="T67" fmla="*/ 161289424 h 89"/>
              <a:gd name="T68" fmla="*/ 25201471 w 89"/>
              <a:gd name="T69" fmla="*/ 181450595 h 89"/>
              <a:gd name="T70" fmla="*/ 37801416 w 89"/>
              <a:gd name="T71" fmla="*/ 194050534 h 89"/>
              <a:gd name="T72" fmla="*/ 50402942 w 89"/>
              <a:gd name="T73" fmla="*/ 206652060 h 89"/>
              <a:gd name="T74" fmla="*/ 63002893 w 89"/>
              <a:gd name="T75" fmla="*/ 211692402 h 89"/>
              <a:gd name="T76" fmla="*/ 75604419 w 89"/>
              <a:gd name="T77" fmla="*/ 219252048 h 89"/>
              <a:gd name="T78" fmla="*/ 95765591 w 89"/>
              <a:gd name="T79" fmla="*/ 224292341 h 89"/>
              <a:gd name="T80" fmla="*/ 115926787 w 89"/>
              <a:gd name="T81" fmla="*/ 224292341 h 89"/>
              <a:gd name="T82" fmla="*/ 115926787 w 89"/>
              <a:gd name="T83" fmla="*/ 224292341 h 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9"/>
              <a:gd name="T127" fmla="*/ 0 h 89"/>
              <a:gd name="T128" fmla="*/ 89 w 89"/>
              <a:gd name="T129" fmla="*/ 89 h 8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9" h="89">
                <a:moveTo>
                  <a:pt x="46" y="89"/>
                </a:moveTo>
                <a:lnTo>
                  <a:pt x="53" y="89"/>
                </a:lnTo>
                <a:lnTo>
                  <a:pt x="58" y="87"/>
                </a:lnTo>
                <a:lnTo>
                  <a:pt x="66" y="84"/>
                </a:lnTo>
                <a:lnTo>
                  <a:pt x="71" y="82"/>
                </a:lnTo>
                <a:lnTo>
                  <a:pt x="76" y="77"/>
                </a:lnTo>
                <a:lnTo>
                  <a:pt x="81" y="72"/>
                </a:lnTo>
                <a:lnTo>
                  <a:pt x="84" y="64"/>
                </a:lnTo>
                <a:lnTo>
                  <a:pt x="89" y="59"/>
                </a:lnTo>
                <a:lnTo>
                  <a:pt x="89" y="51"/>
                </a:lnTo>
                <a:lnTo>
                  <a:pt x="89" y="44"/>
                </a:lnTo>
                <a:lnTo>
                  <a:pt x="89" y="39"/>
                </a:lnTo>
                <a:lnTo>
                  <a:pt x="89" y="31"/>
                </a:lnTo>
                <a:lnTo>
                  <a:pt x="84" y="23"/>
                </a:lnTo>
                <a:lnTo>
                  <a:pt x="81" y="18"/>
                </a:lnTo>
                <a:lnTo>
                  <a:pt x="76" y="13"/>
                </a:lnTo>
                <a:lnTo>
                  <a:pt x="71" y="8"/>
                </a:lnTo>
                <a:lnTo>
                  <a:pt x="66" y="6"/>
                </a:lnTo>
                <a:lnTo>
                  <a:pt x="58" y="3"/>
                </a:lnTo>
                <a:lnTo>
                  <a:pt x="53" y="0"/>
                </a:lnTo>
                <a:lnTo>
                  <a:pt x="46" y="0"/>
                </a:lnTo>
                <a:lnTo>
                  <a:pt x="38" y="0"/>
                </a:lnTo>
                <a:lnTo>
                  <a:pt x="30" y="3"/>
                </a:lnTo>
                <a:lnTo>
                  <a:pt x="25" y="6"/>
                </a:lnTo>
                <a:lnTo>
                  <a:pt x="20" y="8"/>
                </a:lnTo>
                <a:lnTo>
                  <a:pt x="15" y="13"/>
                </a:lnTo>
                <a:lnTo>
                  <a:pt x="10" y="18"/>
                </a:lnTo>
                <a:lnTo>
                  <a:pt x="5" y="23"/>
                </a:lnTo>
                <a:lnTo>
                  <a:pt x="2" y="31"/>
                </a:lnTo>
                <a:lnTo>
                  <a:pt x="2" y="39"/>
                </a:lnTo>
                <a:lnTo>
                  <a:pt x="0" y="44"/>
                </a:lnTo>
                <a:lnTo>
                  <a:pt x="2" y="51"/>
                </a:lnTo>
                <a:lnTo>
                  <a:pt x="2" y="59"/>
                </a:lnTo>
                <a:lnTo>
                  <a:pt x="5" y="64"/>
                </a:lnTo>
                <a:lnTo>
                  <a:pt x="10" y="72"/>
                </a:lnTo>
                <a:lnTo>
                  <a:pt x="15" y="77"/>
                </a:lnTo>
                <a:lnTo>
                  <a:pt x="20" y="82"/>
                </a:lnTo>
                <a:lnTo>
                  <a:pt x="25" y="84"/>
                </a:lnTo>
                <a:lnTo>
                  <a:pt x="30" y="87"/>
                </a:lnTo>
                <a:lnTo>
                  <a:pt x="38" y="89"/>
                </a:lnTo>
                <a:lnTo>
                  <a:pt x="46" y="89"/>
                </a:lnTo>
              </a:path>
            </a:pathLst>
          </a:custGeom>
          <a:noFill/>
          <a:ln w="7938">
            <a:solidFill>
              <a:srgbClr val="000000"/>
            </a:solidFill>
            <a:prstDash val="solid"/>
            <a:round/>
            <a:headEnd/>
            <a:tailEnd/>
          </a:ln>
        </p:spPr>
        <p:txBody>
          <a:bodyPr/>
          <a:lstStyle/>
          <a:p>
            <a:endParaRPr lang="en-US"/>
          </a:p>
        </p:txBody>
      </p:sp>
      <p:sp>
        <p:nvSpPr>
          <p:cNvPr id="832759" name="Freeform 248"/>
          <p:cNvSpPr>
            <a:spLocks/>
          </p:cNvSpPr>
          <p:nvPr/>
        </p:nvSpPr>
        <p:spPr bwMode="auto">
          <a:xfrm>
            <a:off x="2471738" y="1800225"/>
            <a:ext cx="141287" cy="141288"/>
          </a:xfrm>
          <a:custGeom>
            <a:avLst/>
            <a:gdLst>
              <a:gd name="T0" fmla="*/ 115926787 w 89"/>
              <a:gd name="T1" fmla="*/ 216734229 h 89"/>
              <a:gd name="T2" fmla="*/ 133567019 w 89"/>
              <a:gd name="T3" fmla="*/ 224295516 h 89"/>
              <a:gd name="T4" fmla="*/ 146168545 w 89"/>
              <a:gd name="T5" fmla="*/ 216734229 h 89"/>
              <a:gd name="T6" fmla="*/ 166329716 w 89"/>
              <a:gd name="T7" fmla="*/ 211693901 h 89"/>
              <a:gd name="T8" fmla="*/ 178929655 w 89"/>
              <a:gd name="T9" fmla="*/ 199093823 h 89"/>
              <a:gd name="T10" fmla="*/ 191531181 w 89"/>
              <a:gd name="T11" fmla="*/ 191532537 h 89"/>
              <a:gd name="T12" fmla="*/ 204131120 w 89"/>
              <a:gd name="T13" fmla="*/ 178932509 h 89"/>
              <a:gd name="T14" fmla="*/ 211692402 w 89"/>
              <a:gd name="T15" fmla="*/ 158771195 h 89"/>
              <a:gd name="T16" fmla="*/ 224292341 w 89"/>
              <a:gd name="T17" fmla="*/ 146169579 h 89"/>
              <a:gd name="T18" fmla="*/ 224292341 w 89"/>
              <a:gd name="T19" fmla="*/ 128529223 h 89"/>
              <a:gd name="T20" fmla="*/ 224292341 w 89"/>
              <a:gd name="T21" fmla="*/ 108367908 h 89"/>
              <a:gd name="T22" fmla="*/ 224292341 w 89"/>
              <a:gd name="T23" fmla="*/ 95766268 h 89"/>
              <a:gd name="T24" fmla="*/ 224292341 w 89"/>
              <a:gd name="T25" fmla="*/ 75604954 h 89"/>
              <a:gd name="T26" fmla="*/ 211692402 w 89"/>
              <a:gd name="T27" fmla="*/ 57964598 h 89"/>
              <a:gd name="T28" fmla="*/ 204131120 w 89"/>
              <a:gd name="T29" fmla="*/ 45362970 h 89"/>
              <a:gd name="T30" fmla="*/ 191531181 w 89"/>
              <a:gd name="T31" fmla="*/ 32762942 h 89"/>
              <a:gd name="T32" fmla="*/ 178929655 w 89"/>
              <a:gd name="T33" fmla="*/ 20161321 h 89"/>
              <a:gd name="T34" fmla="*/ 166329716 w 89"/>
              <a:gd name="T35" fmla="*/ 12601618 h 89"/>
              <a:gd name="T36" fmla="*/ 146168545 w 89"/>
              <a:gd name="T37" fmla="*/ 5040330 h 89"/>
              <a:gd name="T38" fmla="*/ 133567019 w 89"/>
              <a:gd name="T39" fmla="*/ 0 h 89"/>
              <a:gd name="T40" fmla="*/ 115926787 w 89"/>
              <a:gd name="T41" fmla="*/ 0 h 89"/>
              <a:gd name="T42" fmla="*/ 95765591 w 89"/>
              <a:gd name="T43" fmla="*/ 0 h 89"/>
              <a:gd name="T44" fmla="*/ 75604419 w 89"/>
              <a:gd name="T45" fmla="*/ 5040330 h 89"/>
              <a:gd name="T46" fmla="*/ 63002893 w 89"/>
              <a:gd name="T47" fmla="*/ 12601618 h 89"/>
              <a:gd name="T48" fmla="*/ 50402942 w 89"/>
              <a:gd name="T49" fmla="*/ 20161321 h 89"/>
              <a:gd name="T50" fmla="*/ 37801416 w 89"/>
              <a:gd name="T51" fmla="*/ 32762942 h 89"/>
              <a:gd name="T52" fmla="*/ 25201471 w 89"/>
              <a:gd name="T53" fmla="*/ 45362970 h 89"/>
              <a:gd name="T54" fmla="*/ 12599942 w 89"/>
              <a:gd name="T55" fmla="*/ 57964598 h 89"/>
              <a:gd name="T56" fmla="*/ 5040294 w 89"/>
              <a:gd name="T57" fmla="*/ 75604954 h 89"/>
              <a:gd name="T58" fmla="*/ 5040294 w 89"/>
              <a:gd name="T59" fmla="*/ 95766268 h 89"/>
              <a:gd name="T60" fmla="*/ 0 w 89"/>
              <a:gd name="T61" fmla="*/ 108367908 h 89"/>
              <a:gd name="T62" fmla="*/ 5040294 w 89"/>
              <a:gd name="T63" fmla="*/ 128529223 h 89"/>
              <a:gd name="T64" fmla="*/ 5040294 w 89"/>
              <a:gd name="T65" fmla="*/ 146169579 h 89"/>
              <a:gd name="T66" fmla="*/ 12599942 w 89"/>
              <a:gd name="T67" fmla="*/ 158771195 h 89"/>
              <a:gd name="T68" fmla="*/ 25201471 w 89"/>
              <a:gd name="T69" fmla="*/ 178932509 h 89"/>
              <a:gd name="T70" fmla="*/ 37801416 w 89"/>
              <a:gd name="T71" fmla="*/ 191532537 h 89"/>
              <a:gd name="T72" fmla="*/ 50402942 w 89"/>
              <a:gd name="T73" fmla="*/ 199093823 h 89"/>
              <a:gd name="T74" fmla="*/ 63002893 w 89"/>
              <a:gd name="T75" fmla="*/ 211693901 h 89"/>
              <a:gd name="T76" fmla="*/ 75604419 w 89"/>
              <a:gd name="T77" fmla="*/ 216734229 h 89"/>
              <a:gd name="T78" fmla="*/ 95765591 w 89"/>
              <a:gd name="T79" fmla="*/ 224295516 h 89"/>
              <a:gd name="T80" fmla="*/ 115926787 w 89"/>
              <a:gd name="T81" fmla="*/ 224295516 h 89"/>
              <a:gd name="T82" fmla="*/ 115926787 w 89"/>
              <a:gd name="T83" fmla="*/ 224295516 h 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9"/>
              <a:gd name="T127" fmla="*/ 0 h 89"/>
              <a:gd name="T128" fmla="*/ 89 w 89"/>
              <a:gd name="T129" fmla="*/ 89 h 8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9" h="89">
                <a:moveTo>
                  <a:pt x="46" y="86"/>
                </a:moveTo>
                <a:lnTo>
                  <a:pt x="53" y="89"/>
                </a:lnTo>
                <a:lnTo>
                  <a:pt x="58" y="86"/>
                </a:lnTo>
                <a:lnTo>
                  <a:pt x="66" y="84"/>
                </a:lnTo>
                <a:lnTo>
                  <a:pt x="71" y="79"/>
                </a:lnTo>
                <a:lnTo>
                  <a:pt x="76" y="76"/>
                </a:lnTo>
                <a:lnTo>
                  <a:pt x="81" y="71"/>
                </a:lnTo>
                <a:lnTo>
                  <a:pt x="84" y="63"/>
                </a:lnTo>
                <a:lnTo>
                  <a:pt x="89" y="58"/>
                </a:lnTo>
                <a:lnTo>
                  <a:pt x="89" y="51"/>
                </a:lnTo>
                <a:lnTo>
                  <a:pt x="89" y="43"/>
                </a:lnTo>
                <a:lnTo>
                  <a:pt x="89" y="38"/>
                </a:lnTo>
                <a:lnTo>
                  <a:pt x="89" y="30"/>
                </a:lnTo>
                <a:lnTo>
                  <a:pt x="84" y="23"/>
                </a:lnTo>
                <a:lnTo>
                  <a:pt x="81" y="18"/>
                </a:lnTo>
                <a:lnTo>
                  <a:pt x="76" y="13"/>
                </a:lnTo>
                <a:lnTo>
                  <a:pt x="71" y="8"/>
                </a:lnTo>
                <a:lnTo>
                  <a:pt x="66" y="5"/>
                </a:lnTo>
                <a:lnTo>
                  <a:pt x="58" y="2"/>
                </a:lnTo>
                <a:lnTo>
                  <a:pt x="53" y="0"/>
                </a:lnTo>
                <a:lnTo>
                  <a:pt x="46" y="0"/>
                </a:lnTo>
                <a:lnTo>
                  <a:pt x="38" y="0"/>
                </a:lnTo>
                <a:lnTo>
                  <a:pt x="30" y="2"/>
                </a:lnTo>
                <a:lnTo>
                  <a:pt x="25" y="5"/>
                </a:lnTo>
                <a:lnTo>
                  <a:pt x="20" y="8"/>
                </a:lnTo>
                <a:lnTo>
                  <a:pt x="15" y="13"/>
                </a:lnTo>
                <a:lnTo>
                  <a:pt x="10" y="18"/>
                </a:lnTo>
                <a:lnTo>
                  <a:pt x="5" y="23"/>
                </a:lnTo>
                <a:lnTo>
                  <a:pt x="2" y="30"/>
                </a:lnTo>
                <a:lnTo>
                  <a:pt x="2" y="38"/>
                </a:lnTo>
                <a:lnTo>
                  <a:pt x="0" y="43"/>
                </a:lnTo>
                <a:lnTo>
                  <a:pt x="2" y="51"/>
                </a:lnTo>
                <a:lnTo>
                  <a:pt x="2" y="58"/>
                </a:lnTo>
                <a:lnTo>
                  <a:pt x="5" y="63"/>
                </a:lnTo>
                <a:lnTo>
                  <a:pt x="10" y="71"/>
                </a:lnTo>
                <a:lnTo>
                  <a:pt x="15" y="76"/>
                </a:lnTo>
                <a:lnTo>
                  <a:pt x="20" y="79"/>
                </a:lnTo>
                <a:lnTo>
                  <a:pt x="25" y="84"/>
                </a:lnTo>
                <a:lnTo>
                  <a:pt x="30" y="86"/>
                </a:lnTo>
                <a:lnTo>
                  <a:pt x="38" y="89"/>
                </a:lnTo>
                <a:lnTo>
                  <a:pt x="46" y="89"/>
                </a:lnTo>
              </a:path>
            </a:pathLst>
          </a:custGeom>
          <a:noFill/>
          <a:ln w="7938">
            <a:solidFill>
              <a:srgbClr val="000000"/>
            </a:solidFill>
            <a:prstDash val="solid"/>
            <a:round/>
            <a:headEnd/>
            <a:tailEnd/>
          </a:ln>
        </p:spPr>
        <p:txBody>
          <a:bodyPr/>
          <a:lstStyle/>
          <a:p>
            <a:endParaRPr lang="en-US"/>
          </a:p>
        </p:txBody>
      </p:sp>
      <p:sp>
        <p:nvSpPr>
          <p:cNvPr id="832760" name="Freeform 249"/>
          <p:cNvSpPr>
            <a:spLocks/>
          </p:cNvSpPr>
          <p:nvPr/>
        </p:nvSpPr>
        <p:spPr bwMode="auto">
          <a:xfrm>
            <a:off x="2471738" y="1989138"/>
            <a:ext cx="141287" cy="141287"/>
          </a:xfrm>
          <a:custGeom>
            <a:avLst/>
            <a:gdLst>
              <a:gd name="T0" fmla="*/ 115926787 w 89"/>
              <a:gd name="T1" fmla="*/ 219252048 h 89"/>
              <a:gd name="T2" fmla="*/ 133567019 w 89"/>
              <a:gd name="T3" fmla="*/ 224292341 h 89"/>
              <a:gd name="T4" fmla="*/ 146168545 w 89"/>
              <a:gd name="T5" fmla="*/ 219252048 h 89"/>
              <a:gd name="T6" fmla="*/ 166329716 w 89"/>
              <a:gd name="T7" fmla="*/ 211692402 h 89"/>
              <a:gd name="T8" fmla="*/ 178929655 w 89"/>
              <a:gd name="T9" fmla="*/ 206652060 h 89"/>
              <a:gd name="T10" fmla="*/ 191531181 w 89"/>
              <a:gd name="T11" fmla="*/ 194050534 h 89"/>
              <a:gd name="T12" fmla="*/ 204131120 w 89"/>
              <a:gd name="T13" fmla="*/ 181450595 h 89"/>
              <a:gd name="T14" fmla="*/ 211692402 w 89"/>
              <a:gd name="T15" fmla="*/ 161289424 h 89"/>
              <a:gd name="T16" fmla="*/ 224292341 w 89"/>
              <a:gd name="T17" fmla="*/ 148687897 h 89"/>
              <a:gd name="T18" fmla="*/ 224292341 w 89"/>
              <a:gd name="T19" fmla="*/ 128526726 h 89"/>
              <a:gd name="T20" fmla="*/ 224292341 w 89"/>
              <a:gd name="T21" fmla="*/ 110886494 h 89"/>
              <a:gd name="T22" fmla="*/ 224292341 w 89"/>
              <a:gd name="T23" fmla="*/ 98284943 h 89"/>
              <a:gd name="T24" fmla="*/ 224292341 w 89"/>
              <a:gd name="T25" fmla="*/ 78123772 h 89"/>
              <a:gd name="T26" fmla="*/ 211692402 w 89"/>
              <a:gd name="T27" fmla="*/ 57962600 h 89"/>
              <a:gd name="T28" fmla="*/ 204131120 w 89"/>
              <a:gd name="T29" fmla="*/ 45362649 h 89"/>
              <a:gd name="T30" fmla="*/ 191531181 w 89"/>
              <a:gd name="T31" fmla="*/ 32761123 h 89"/>
              <a:gd name="T32" fmla="*/ 178929655 w 89"/>
              <a:gd name="T33" fmla="*/ 20161178 h 89"/>
              <a:gd name="T34" fmla="*/ 166329716 w 89"/>
              <a:gd name="T35" fmla="*/ 15120885 h 89"/>
              <a:gd name="T36" fmla="*/ 146168545 w 89"/>
              <a:gd name="T37" fmla="*/ 7559649 h 89"/>
              <a:gd name="T38" fmla="*/ 133567019 w 89"/>
              <a:gd name="T39" fmla="*/ 0 h 89"/>
              <a:gd name="T40" fmla="*/ 115926787 w 89"/>
              <a:gd name="T41" fmla="*/ 0 h 89"/>
              <a:gd name="T42" fmla="*/ 95765591 w 89"/>
              <a:gd name="T43" fmla="*/ 0 h 89"/>
              <a:gd name="T44" fmla="*/ 75604419 w 89"/>
              <a:gd name="T45" fmla="*/ 7559649 h 89"/>
              <a:gd name="T46" fmla="*/ 63002893 w 89"/>
              <a:gd name="T47" fmla="*/ 15120885 h 89"/>
              <a:gd name="T48" fmla="*/ 50402942 w 89"/>
              <a:gd name="T49" fmla="*/ 20161178 h 89"/>
              <a:gd name="T50" fmla="*/ 37801416 w 89"/>
              <a:gd name="T51" fmla="*/ 32761123 h 89"/>
              <a:gd name="T52" fmla="*/ 25201471 w 89"/>
              <a:gd name="T53" fmla="*/ 45362649 h 89"/>
              <a:gd name="T54" fmla="*/ 12599942 w 89"/>
              <a:gd name="T55" fmla="*/ 57962600 h 89"/>
              <a:gd name="T56" fmla="*/ 5040294 w 89"/>
              <a:gd name="T57" fmla="*/ 78123772 h 89"/>
              <a:gd name="T58" fmla="*/ 5040294 w 89"/>
              <a:gd name="T59" fmla="*/ 98284943 h 89"/>
              <a:gd name="T60" fmla="*/ 0 w 89"/>
              <a:gd name="T61" fmla="*/ 110886494 h 89"/>
              <a:gd name="T62" fmla="*/ 5040294 w 89"/>
              <a:gd name="T63" fmla="*/ 128526726 h 89"/>
              <a:gd name="T64" fmla="*/ 5040294 w 89"/>
              <a:gd name="T65" fmla="*/ 148687897 h 89"/>
              <a:gd name="T66" fmla="*/ 12599942 w 89"/>
              <a:gd name="T67" fmla="*/ 161289424 h 89"/>
              <a:gd name="T68" fmla="*/ 25201471 w 89"/>
              <a:gd name="T69" fmla="*/ 181450595 h 89"/>
              <a:gd name="T70" fmla="*/ 37801416 w 89"/>
              <a:gd name="T71" fmla="*/ 194050534 h 89"/>
              <a:gd name="T72" fmla="*/ 50402942 w 89"/>
              <a:gd name="T73" fmla="*/ 206652060 h 89"/>
              <a:gd name="T74" fmla="*/ 63002893 w 89"/>
              <a:gd name="T75" fmla="*/ 211692402 h 89"/>
              <a:gd name="T76" fmla="*/ 75604419 w 89"/>
              <a:gd name="T77" fmla="*/ 219252048 h 89"/>
              <a:gd name="T78" fmla="*/ 95765591 w 89"/>
              <a:gd name="T79" fmla="*/ 224292341 h 89"/>
              <a:gd name="T80" fmla="*/ 115926787 w 89"/>
              <a:gd name="T81" fmla="*/ 224292341 h 89"/>
              <a:gd name="T82" fmla="*/ 115926787 w 89"/>
              <a:gd name="T83" fmla="*/ 224292341 h 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9"/>
              <a:gd name="T127" fmla="*/ 0 h 89"/>
              <a:gd name="T128" fmla="*/ 89 w 89"/>
              <a:gd name="T129" fmla="*/ 89 h 8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9" h="89">
                <a:moveTo>
                  <a:pt x="46" y="87"/>
                </a:moveTo>
                <a:lnTo>
                  <a:pt x="53" y="89"/>
                </a:lnTo>
                <a:lnTo>
                  <a:pt x="58" y="87"/>
                </a:lnTo>
                <a:lnTo>
                  <a:pt x="66" y="84"/>
                </a:lnTo>
                <a:lnTo>
                  <a:pt x="71" y="82"/>
                </a:lnTo>
                <a:lnTo>
                  <a:pt x="76" y="77"/>
                </a:lnTo>
                <a:lnTo>
                  <a:pt x="81" y="72"/>
                </a:lnTo>
                <a:lnTo>
                  <a:pt x="84" y="64"/>
                </a:lnTo>
                <a:lnTo>
                  <a:pt x="89" y="59"/>
                </a:lnTo>
                <a:lnTo>
                  <a:pt x="89" y="51"/>
                </a:lnTo>
                <a:lnTo>
                  <a:pt x="89" y="44"/>
                </a:lnTo>
                <a:lnTo>
                  <a:pt x="89" y="39"/>
                </a:lnTo>
                <a:lnTo>
                  <a:pt x="89" y="31"/>
                </a:lnTo>
                <a:lnTo>
                  <a:pt x="84" y="23"/>
                </a:lnTo>
                <a:lnTo>
                  <a:pt x="81" y="18"/>
                </a:lnTo>
                <a:lnTo>
                  <a:pt x="76" y="13"/>
                </a:lnTo>
                <a:lnTo>
                  <a:pt x="71" y="8"/>
                </a:lnTo>
                <a:lnTo>
                  <a:pt x="66" y="6"/>
                </a:lnTo>
                <a:lnTo>
                  <a:pt x="58" y="3"/>
                </a:lnTo>
                <a:lnTo>
                  <a:pt x="53" y="0"/>
                </a:lnTo>
                <a:lnTo>
                  <a:pt x="46" y="0"/>
                </a:lnTo>
                <a:lnTo>
                  <a:pt x="38" y="0"/>
                </a:lnTo>
                <a:lnTo>
                  <a:pt x="30" y="3"/>
                </a:lnTo>
                <a:lnTo>
                  <a:pt x="25" y="6"/>
                </a:lnTo>
                <a:lnTo>
                  <a:pt x="20" y="8"/>
                </a:lnTo>
                <a:lnTo>
                  <a:pt x="15" y="13"/>
                </a:lnTo>
                <a:lnTo>
                  <a:pt x="10" y="18"/>
                </a:lnTo>
                <a:lnTo>
                  <a:pt x="5" y="23"/>
                </a:lnTo>
                <a:lnTo>
                  <a:pt x="2" y="31"/>
                </a:lnTo>
                <a:lnTo>
                  <a:pt x="2" y="39"/>
                </a:lnTo>
                <a:lnTo>
                  <a:pt x="0" y="44"/>
                </a:lnTo>
                <a:lnTo>
                  <a:pt x="2" y="51"/>
                </a:lnTo>
                <a:lnTo>
                  <a:pt x="2" y="59"/>
                </a:lnTo>
                <a:lnTo>
                  <a:pt x="5" y="64"/>
                </a:lnTo>
                <a:lnTo>
                  <a:pt x="10" y="72"/>
                </a:lnTo>
                <a:lnTo>
                  <a:pt x="15" y="77"/>
                </a:lnTo>
                <a:lnTo>
                  <a:pt x="20" y="82"/>
                </a:lnTo>
                <a:lnTo>
                  <a:pt x="25" y="84"/>
                </a:lnTo>
                <a:lnTo>
                  <a:pt x="30" y="87"/>
                </a:lnTo>
                <a:lnTo>
                  <a:pt x="38" y="89"/>
                </a:lnTo>
                <a:lnTo>
                  <a:pt x="46" y="89"/>
                </a:lnTo>
              </a:path>
            </a:pathLst>
          </a:custGeom>
          <a:noFill/>
          <a:ln w="7938">
            <a:solidFill>
              <a:srgbClr val="000000"/>
            </a:solidFill>
            <a:prstDash val="solid"/>
            <a:round/>
            <a:headEnd/>
            <a:tailEnd/>
          </a:ln>
        </p:spPr>
        <p:txBody>
          <a:bodyPr/>
          <a:lstStyle/>
          <a:p>
            <a:endParaRPr lang="en-US"/>
          </a:p>
        </p:txBody>
      </p:sp>
      <p:sp>
        <p:nvSpPr>
          <p:cNvPr id="832761" name="Freeform 250"/>
          <p:cNvSpPr>
            <a:spLocks/>
          </p:cNvSpPr>
          <p:nvPr/>
        </p:nvSpPr>
        <p:spPr bwMode="auto">
          <a:xfrm>
            <a:off x="2471738" y="2174875"/>
            <a:ext cx="141287" cy="141288"/>
          </a:xfrm>
          <a:custGeom>
            <a:avLst/>
            <a:gdLst>
              <a:gd name="T0" fmla="*/ 115926787 w 89"/>
              <a:gd name="T1" fmla="*/ 219255187 h 89"/>
              <a:gd name="T2" fmla="*/ 133567019 w 89"/>
              <a:gd name="T3" fmla="*/ 224295516 h 89"/>
              <a:gd name="T4" fmla="*/ 146168545 w 89"/>
              <a:gd name="T5" fmla="*/ 219255187 h 89"/>
              <a:gd name="T6" fmla="*/ 166329716 w 89"/>
              <a:gd name="T7" fmla="*/ 211693901 h 89"/>
              <a:gd name="T8" fmla="*/ 178929655 w 89"/>
              <a:gd name="T9" fmla="*/ 206653523 h 89"/>
              <a:gd name="T10" fmla="*/ 191531181 w 89"/>
              <a:gd name="T11" fmla="*/ 194053495 h 89"/>
              <a:gd name="T12" fmla="*/ 204131120 w 89"/>
              <a:gd name="T13" fmla="*/ 181451880 h 89"/>
              <a:gd name="T14" fmla="*/ 211692402 w 89"/>
              <a:gd name="T15" fmla="*/ 161290565 h 89"/>
              <a:gd name="T16" fmla="*/ 224292341 w 89"/>
              <a:gd name="T17" fmla="*/ 148690537 h 89"/>
              <a:gd name="T18" fmla="*/ 224292341 w 89"/>
              <a:gd name="T19" fmla="*/ 128529223 h 89"/>
              <a:gd name="T20" fmla="*/ 224292341 w 89"/>
              <a:gd name="T21" fmla="*/ 110887279 h 89"/>
              <a:gd name="T22" fmla="*/ 224292341 w 89"/>
              <a:gd name="T23" fmla="*/ 98287226 h 89"/>
              <a:gd name="T24" fmla="*/ 224292341 w 89"/>
              <a:gd name="T25" fmla="*/ 78125912 h 89"/>
              <a:gd name="T26" fmla="*/ 211692402 w 89"/>
              <a:gd name="T27" fmla="*/ 57964598 h 89"/>
              <a:gd name="T28" fmla="*/ 204131120 w 89"/>
              <a:gd name="T29" fmla="*/ 45362970 h 89"/>
              <a:gd name="T30" fmla="*/ 191531181 w 89"/>
              <a:gd name="T31" fmla="*/ 32762942 h 89"/>
              <a:gd name="T32" fmla="*/ 178929655 w 89"/>
              <a:gd name="T33" fmla="*/ 20161321 h 89"/>
              <a:gd name="T34" fmla="*/ 166329716 w 89"/>
              <a:gd name="T35" fmla="*/ 15120992 h 89"/>
              <a:gd name="T36" fmla="*/ 146168545 w 89"/>
              <a:gd name="T37" fmla="*/ 7561290 h 89"/>
              <a:gd name="T38" fmla="*/ 133567019 w 89"/>
              <a:gd name="T39" fmla="*/ 0 h 89"/>
              <a:gd name="T40" fmla="*/ 115926787 w 89"/>
              <a:gd name="T41" fmla="*/ 0 h 89"/>
              <a:gd name="T42" fmla="*/ 95765591 w 89"/>
              <a:gd name="T43" fmla="*/ 0 h 89"/>
              <a:gd name="T44" fmla="*/ 75604419 w 89"/>
              <a:gd name="T45" fmla="*/ 7561290 h 89"/>
              <a:gd name="T46" fmla="*/ 63002893 w 89"/>
              <a:gd name="T47" fmla="*/ 15120992 h 89"/>
              <a:gd name="T48" fmla="*/ 50402942 w 89"/>
              <a:gd name="T49" fmla="*/ 20161321 h 89"/>
              <a:gd name="T50" fmla="*/ 37801416 w 89"/>
              <a:gd name="T51" fmla="*/ 32762942 h 89"/>
              <a:gd name="T52" fmla="*/ 25201471 w 89"/>
              <a:gd name="T53" fmla="*/ 45362970 h 89"/>
              <a:gd name="T54" fmla="*/ 12599942 w 89"/>
              <a:gd name="T55" fmla="*/ 57964598 h 89"/>
              <a:gd name="T56" fmla="*/ 5040294 w 89"/>
              <a:gd name="T57" fmla="*/ 78125912 h 89"/>
              <a:gd name="T58" fmla="*/ 5040294 w 89"/>
              <a:gd name="T59" fmla="*/ 98287226 h 89"/>
              <a:gd name="T60" fmla="*/ 0 w 89"/>
              <a:gd name="T61" fmla="*/ 110887279 h 89"/>
              <a:gd name="T62" fmla="*/ 5040294 w 89"/>
              <a:gd name="T63" fmla="*/ 128529223 h 89"/>
              <a:gd name="T64" fmla="*/ 5040294 w 89"/>
              <a:gd name="T65" fmla="*/ 148690537 h 89"/>
              <a:gd name="T66" fmla="*/ 12599942 w 89"/>
              <a:gd name="T67" fmla="*/ 161290565 h 89"/>
              <a:gd name="T68" fmla="*/ 25201471 w 89"/>
              <a:gd name="T69" fmla="*/ 181451880 h 89"/>
              <a:gd name="T70" fmla="*/ 37801416 w 89"/>
              <a:gd name="T71" fmla="*/ 194053495 h 89"/>
              <a:gd name="T72" fmla="*/ 50402942 w 89"/>
              <a:gd name="T73" fmla="*/ 206653523 h 89"/>
              <a:gd name="T74" fmla="*/ 63002893 w 89"/>
              <a:gd name="T75" fmla="*/ 211693901 h 89"/>
              <a:gd name="T76" fmla="*/ 75604419 w 89"/>
              <a:gd name="T77" fmla="*/ 219255187 h 89"/>
              <a:gd name="T78" fmla="*/ 95765591 w 89"/>
              <a:gd name="T79" fmla="*/ 224295516 h 89"/>
              <a:gd name="T80" fmla="*/ 115926787 w 89"/>
              <a:gd name="T81" fmla="*/ 224295516 h 89"/>
              <a:gd name="T82" fmla="*/ 115926787 w 89"/>
              <a:gd name="T83" fmla="*/ 224295516 h 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9"/>
              <a:gd name="T127" fmla="*/ 0 h 89"/>
              <a:gd name="T128" fmla="*/ 89 w 89"/>
              <a:gd name="T129" fmla="*/ 89 h 8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9" h="89">
                <a:moveTo>
                  <a:pt x="46" y="87"/>
                </a:moveTo>
                <a:lnTo>
                  <a:pt x="53" y="89"/>
                </a:lnTo>
                <a:lnTo>
                  <a:pt x="58" y="87"/>
                </a:lnTo>
                <a:lnTo>
                  <a:pt x="66" y="84"/>
                </a:lnTo>
                <a:lnTo>
                  <a:pt x="71" y="82"/>
                </a:lnTo>
                <a:lnTo>
                  <a:pt x="76" y="77"/>
                </a:lnTo>
                <a:lnTo>
                  <a:pt x="81" y="72"/>
                </a:lnTo>
                <a:lnTo>
                  <a:pt x="84" y="64"/>
                </a:lnTo>
                <a:lnTo>
                  <a:pt x="89" y="59"/>
                </a:lnTo>
                <a:lnTo>
                  <a:pt x="89" y="51"/>
                </a:lnTo>
                <a:lnTo>
                  <a:pt x="89" y="44"/>
                </a:lnTo>
                <a:lnTo>
                  <a:pt x="89" y="39"/>
                </a:lnTo>
                <a:lnTo>
                  <a:pt x="89" y="31"/>
                </a:lnTo>
                <a:lnTo>
                  <a:pt x="84" y="23"/>
                </a:lnTo>
                <a:lnTo>
                  <a:pt x="81" y="18"/>
                </a:lnTo>
                <a:lnTo>
                  <a:pt x="76" y="13"/>
                </a:lnTo>
                <a:lnTo>
                  <a:pt x="71" y="8"/>
                </a:lnTo>
                <a:lnTo>
                  <a:pt x="66" y="6"/>
                </a:lnTo>
                <a:lnTo>
                  <a:pt x="58" y="3"/>
                </a:lnTo>
                <a:lnTo>
                  <a:pt x="53" y="0"/>
                </a:lnTo>
                <a:lnTo>
                  <a:pt x="46" y="0"/>
                </a:lnTo>
                <a:lnTo>
                  <a:pt x="38" y="0"/>
                </a:lnTo>
                <a:lnTo>
                  <a:pt x="30" y="3"/>
                </a:lnTo>
                <a:lnTo>
                  <a:pt x="25" y="6"/>
                </a:lnTo>
                <a:lnTo>
                  <a:pt x="20" y="8"/>
                </a:lnTo>
                <a:lnTo>
                  <a:pt x="15" y="13"/>
                </a:lnTo>
                <a:lnTo>
                  <a:pt x="10" y="18"/>
                </a:lnTo>
                <a:lnTo>
                  <a:pt x="5" y="23"/>
                </a:lnTo>
                <a:lnTo>
                  <a:pt x="2" y="31"/>
                </a:lnTo>
                <a:lnTo>
                  <a:pt x="2" y="39"/>
                </a:lnTo>
                <a:lnTo>
                  <a:pt x="0" y="44"/>
                </a:lnTo>
                <a:lnTo>
                  <a:pt x="2" y="51"/>
                </a:lnTo>
                <a:lnTo>
                  <a:pt x="2" y="59"/>
                </a:lnTo>
                <a:lnTo>
                  <a:pt x="5" y="64"/>
                </a:lnTo>
                <a:lnTo>
                  <a:pt x="10" y="72"/>
                </a:lnTo>
                <a:lnTo>
                  <a:pt x="15" y="77"/>
                </a:lnTo>
                <a:lnTo>
                  <a:pt x="20" y="82"/>
                </a:lnTo>
                <a:lnTo>
                  <a:pt x="25" y="84"/>
                </a:lnTo>
                <a:lnTo>
                  <a:pt x="30" y="87"/>
                </a:lnTo>
                <a:lnTo>
                  <a:pt x="38" y="89"/>
                </a:lnTo>
                <a:lnTo>
                  <a:pt x="46" y="89"/>
                </a:lnTo>
              </a:path>
            </a:pathLst>
          </a:custGeom>
          <a:noFill/>
          <a:ln w="7938">
            <a:solidFill>
              <a:srgbClr val="000000"/>
            </a:solidFill>
            <a:prstDash val="solid"/>
            <a:round/>
            <a:headEnd/>
            <a:tailEnd/>
          </a:ln>
        </p:spPr>
        <p:txBody>
          <a:bodyPr/>
          <a:lstStyle/>
          <a:p>
            <a:endParaRPr lang="en-US"/>
          </a:p>
        </p:txBody>
      </p:sp>
      <p:sp>
        <p:nvSpPr>
          <p:cNvPr id="832762" name="Freeform 251"/>
          <p:cNvSpPr>
            <a:spLocks/>
          </p:cNvSpPr>
          <p:nvPr/>
        </p:nvSpPr>
        <p:spPr bwMode="auto">
          <a:xfrm>
            <a:off x="2471738" y="2360613"/>
            <a:ext cx="141287" cy="141287"/>
          </a:xfrm>
          <a:custGeom>
            <a:avLst/>
            <a:gdLst>
              <a:gd name="T0" fmla="*/ 115926787 w 89"/>
              <a:gd name="T1" fmla="*/ 219252048 h 89"/>
              <a:gd name="T2" fmla="*/ 133567019 w 89"/>
              <a:gd name="T3" fmla="*/ 224292341 h 89"/>
              <a:gd name="T4" fmla="*/ 146168545 w 89"/>
              <a:gd name="T5" fmla="*/ 219252048 h 89"/>
              <a:gd name="T6" fmla="*/ 166329716 w 89"/>
              <a:gd name="T7" fmla="*/ 211692402 h 89"/>
              <a:gd name="T8" fmla="*/ 178929655 w 89"/>
              <a:gd name="T9" fmla="*/ 206652060 h 89"/>
              <a:gd name="T10" fmla="*/ 191531181 w 89"/>
              <a:gd name="T11" fmla="*/ 194050534 h 89"/>
              <a:gd name="T12" fmla="*/ 204131120 w 89"/>
              <a:gd name="T13" fmla="*/ 181450595 h 89"/>
              <a:gd name="T14" fmla="*/ 211692402 w 89"/>
              <a:gd name="T15" fmla="*/ 161289424 h 89"/>
              <a:gd name="T16" fmla="*/ 224292341 w 89"/>
              <a:gd name="T17" fmla="*/ 148687897 h 89"/>
              <a:gd name="T18" fmla="*/ 224292341 w 89"/>
              <a:gd name="T19" fmla="*/ 128526726 h 89"/>
              <a:gd name="T20" fmla="*/ 224292341 w 89"/>
              <a:gd name="T21" fmla="*/ 110886494 h 89"/>
              <a:gd name="T22" fmla="*/ 224292341 w 89"/>
              <a:gd name="T23" fmla="*/ 98284943 h 89"/>
              <a:gd name="T24" fmla="*/ 224292341 w 89"/>
              <a:gd name="T25" fmla="*/ 78123772 h 89"/>
              <a:gd name="T26" fmla="*/ 211692402 w 89"/>
              <a:gd name="T27" fmla="*/ 57962600 h 89"/>
              <a:gd name="T28" fmla="*/ 204131120 w 89"/>
              <a:gd name="T29" fmla="*/ 45362649 h 89"/>
              <a:gd name="T30" fmla="*/ 191531181 w 89"/>
              <a:gd name="T31" fmla="*/ 32761123 h 89"/>
              <a:gd name="T32" fmla="*/ 178929655 w 89"/>
              <a:gd name="T33" fmla="*/ 20161178 h 89"/>
              <a:gd name="T34" fmla="*/ 166329716 w 89"/>
              <a:gd name="T35" fmla="*/ 15120885 h 89"/>
              <a:gd name="T36" fmla="*/ 146168545 w 89"/>
              <a:gd name="T37" fmla="*/ 7559649 h 89"/>
              <a:gd name="T38" fmla="*/ 133567019 w 89"/>
              <a:gd name="T39" fmla="*/ 0 h 89"/>
              <a:gd name="T40" fmla="*/ 115926787 w 89"/>
              <a:gd name="T41" fmla="*/ 0 h 89"/>
              <a:gd name="T42" fmla="*/ 95765591 w 89"/>
              <a:gd name="T43" fmla="*/ 0 h 89"/>
              <a:gd name="T44" fmla="*/ 75604419 w 89"/>
              <a:gd name="T45" fmla="*/ 7559649 h 89"/>
              <a:gd name="T46" fmla="*/ 63002893 w 89"/>
              <a:gd name="T47" fmla="*/ 15120885 h 89"/>
              <a:gd name="T48" fmla="*/ 50402942 w 89"/>
              <a:gd name="T49" fmla="*/ 20161178 h 89"/>
              <a:gd name="T50" fmla="*/ 37801416 w 89"/>
              <a:gd name="T51" fmla="*/ 32761123 h 89"/>
              <a:gd name="T52" fmla="*/ 25201471 w 89"/>
              <a:gd name="T53" fmla="*/ 45362649 h 89"/>
              <a:gd name="T54" fmla="*/ 12599942 w 89"/>
              <a:gd name="T55" fmla="*/ 57962600 h 89"/>
              <a:gd name="T56" fmla="*/ 5040294 w 89"/>
              <a:gd name="T57" fmla="*/ 78123772 h 89"/>
              <a:gd name="T58" fmla="*/ 5040294 w 89"/>
              <a:gd name="T59" fmla="*/ 98284943 h 89"/>
              <a:gd name="T60" fmla="*/ 0 w 89"/>
              <a:gd name="T61" fmla="*/ 110886494 h 89"/>
              <a:gd name="T62" fmla="*/ 5040294 w 89"/>
              <a:gd name="T63" fmla="*/ 128526726 h 89"/>
              <a:gd name="T64" fmla="*/ 5040294 w 89"/>
              <a:gd name="T65" fmla="*/ 148687897 h 89"/>
              <a:gd name="T66" fmla="*/ 12599942 w 89"/>
              <a:gd name="T67" fmla="*/ 161289424 h 89"/>
              <a:gd name="T68" fmla="*/ 25201471 w 89"/>
              <a:gd name="T69" fmla="*/ 181450595 h 89"/>
              <a:gd name="T70" fmla="*/ 37801416 w 89"/>
              <a:gd name="T71" fmla="*/ 194050534 h 89"/>
              <a:gd name="T72" fmla="*/ 50402942 w 89"/>
              <a:gd name="T73" fmla="*/ 206652060 h 89"/>
              <a:gd name="T74" fmla="*/ 63002893 w 89"/>
              <a:gd name="T75" fmla="*/ 211692402 h 89"/>
              <a:gd name="T76" fmla="*/ 75604419 w 89"/>
              <a:gd name="T77" fmla="*/ 219252048 h 89"/>
              <a:gd name="T78" fmla="*/ 95765591 w 89"/>
              <a:gd name="T79" fmla="*/ 224292341 h 89"/>
              <a:gd name="T80" fmla="*/ 115926787 w 89"/>
              <a:gd name="T81" fmla="*/ 224292341 h 89"/>
              <a:gd name="T82" fmla="*/ 115926787 w 89"/>
              <a:gd name="T83" fmla="*/ 224292341 h 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9"/>
              <a:gd name="T127" fmla="*/ 0 h 89"/>
              <a:gd name="T128" fmla="*/ 89 w 89"/>
              <a:gd name="T129" fmla="*/ 89 h 8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9" h="89">
                <a:moveTo>
                  <a:pt x="46" y="87"/>
                </a:moveTo>
                <a:lnTo>
                  <a:pt x="53" y="89"/>
                </a:lnTo>
                <a:lnTo>
                  <a:pt x="58" y="87"/>
                </a:lnTo>
                <a:lnTo>
                  <a:pt x="66" y="84"/>
                </a:lnTo>
                <a:lnTo>
                  <a:pt x="71" y="82"/>
                </a:lnTo>
                <a:lnTo>
                  <a:pt x="76" y="77"/>
                </a:lnTo>
                <a:lnTo>
                  <a:pt x="81" y="72"/>
                </a:lnTo>
                <a:lnTo>
                  <a:pt x="84" y="64"/>
                </a:lnTo>
                <a:lnTo>
                  <a:pt x="89" y="59"/>
                </a:lnTo>
                <a:lnTo>
                  <a:pt x="89" y="51"/>
                </a:lnTo>
                <a:lnTo>
                  <a:pt x="89" y="44"/>
                </a:lnTo>
                <a:lnTo>
                  <a:pt x="89" y="39"/>
                </a:lnTo>
                <a:lnTo>
                  <a:pt x="89" y="31"/>
                </a:lnTo>
                <a:lnTo>
                  <a:pt x="84" y="23"/>
                </a:lnTo>
                <a:lnTo>
                  <a:pt x="81" y="18"/>
                </a:lnTo>
                <a:lnTo>
                  <a:pt x="76" y="13"/>
                </a:lnTo>
                <a:lnTo>
                  <a:pt x="71" y="8"/>
                </a:lnTo>
                <a:lnTo>
                  <a:pt x="66" y="6"/>
                </a:lnTo>
                <a:lnTo>
                  <a:pt x="58" y="3"/>
                </a:lnTo>
                <a:lnTo>
                  <a:pt x="53" y="0"/>
                </a:lnTo>
                <a:lnTo>
                  <a:pt x="46" y="0"/>
                </a:lnTo>
                <a:lnTo>
                  <a:pt x="38" y="0"/>
                </a:lnTo>
                <a:lnTo>
                  <a:pt x="30" y="3"/>
                </a:lnTo>
                <a:lnTo>
                  <a:pt x="25" y="6"/>
                </a:lnTo>
                <a:lnTo>
                  <a:pt x="20" y="8"/>
                </a:lnTo>
                <a:lnTo>
                  <a:pt x="15" y="13"/>
                </a:lnTo>
                <a:lnTo>
                  <a:pt x="10" y="18"/>
                </a:lnTo>
                <a:lnTo>
                  <a:pt x="5" y="23"/>
                </a:lnTo>
                <a:lnTo>
                  <a:pt x="2" y="31"/>
                </a:lnTo>
                <a:lnTo>
                  <a:pt x="2" y="39"/>
                </a:lnTo>
                <a:lnTo>
                  <a:pt x="0" y="44"/>
                </a:lnTo>
                <a:lnTo>
                  <a:pt x="2" y="51"/>
                </a:lnTo>
                <a:lnTo>
                  <a:pt x="2" y="59"/>
                </a:lnTo>
                <a:lnTo>
                  <a:pt x="5" y="64"/>
                </a:lnTo>
                <a:lnTo>
                  <a:pt x="10" y="72"/>
                </a:lnTo>
                <a:lnTo>
                  <a:pt x="15" y="77"/>
                </a:lnTo>
                <a:lnTo>
                  <a:pt x="20" y="82"/>
                </a:lnTo>
                <a:lnTo>
                  <a:pt x="25" y="84"/>
                </a:lnTo>
                <a:lnTo>
                  <a:pt x="30" y="87"/>
                </a:lnTo>
                <a:lnTo>
                  <a:pt x="38" y="89"/>
                </a:lnTo>
                <a:lnTo>
                  <a:pt x="46" y="89"/>
                </a:lnTo>
              </a:path>
            </a:pathLst>
          </a:custGeom>
          <a:noFill/>
          <a:ln w="7938">
            <a:solidFill>
              <a:srgbClr val="000000"/>
            </a:solidFill>
            <a:prstDash val="solid"/>
            <a:round/>
            <a:headEnd/>
            <a:tailEnd/>
          </a:ln>
        </p:spPr>
        <p:txBody>
          <a:bodyPr/>
          <a:lstStyle/>
          <a:p>
            <a:endParaRPr lang="en-US"/>
          </a:p>
        </p:txBody>
      </p:sp>
      <p:sp>
        <p:nvSpPr>
          <p:cNvPr id="832763" name="Rectangle 252"/>
          <p:cNvSpPr>
            <a:spLocks noChangeArrowheads="1"/>
          </p:cNvSpPr>
          <p:nvPr/>
        </p:nvSpPr>
        <p:spPr bwMode="auto">
          <a:xfrm>
            <a:off x="2719388" y="2349500"/>
            <a:ext cx="0" cy="363538"/>
          </a:xfrm>
          <a:prstGeom prst="rect">
            <a:avLst/>
          </a:prstGeom>
          <a:noFill/>
          <a:ln w="9525">
            <a:noFill/>
            <a:miter lim="800000"/>
            <a:headEnd/>
            <a:tailEnd/>
          </a:ln>
        </p:spPr>
        <p:txBody>
          <a:bodyPr wrap="none" lIns="0" tIns="0" rIns="0" bIns="0">
            <a:spAutoFit/>
          </a:bodyPr>
          <a:lstStyle/>
          <a:p>
            <a:pPr eaLnBrk="0" hangingPunct="0">
              <a:lnSpc>
                <a:spcPct val="85000"/>
              </a:lnSpc>
            </a:pPr>
            <a:endParaRPr lang="en-US" sz="2800">
              <a:latin typeface="Arial" charset="0"/>
            </a:endParaRPr>
          </a:p>
        </p:txBody>
      </p:sp>
      <p:sp>
        <p:nvSpPr>
          <p:cNvPr id="832764" name="Line 253"/>
          <p:cNvSpPr>
            <a:spLocks noChangeShapeType="1"/>
          </p:cNvSpPr>
          <p:nvPr/>
        </p:nvSpPr>
        <p:spPr bwMode="auto">
          <a:xfrm flipH="1">
            <a:off x="2686050" y="2244725"/>
            <a:ext cx="173038" cy="3175"/>
          </a:xfrm>
          <a:prstGeom prst="line">
            <a:avLst/>
          </a:prstGeom>
          <a:noFill/>
          <a:ln w="28575">
            <a:solidFill>
              <a:srgbClr val="000000"/>
            </a:solidFill>
            <a:round/>
            <a:headEnd/>
            <a:tailEnd/>
          </a:ln>
        </p:spPr>
        <p:txBody>
          <a:bodyPr/>
          <a:lstStyle/>
          <a:p>
            <a:endParaRPr lang="en-US"/>
          </a:p>
        </p:txBody>
      </p:sp>
      <p:sp>
        <p:nvSpPr>
          <p:cNvPr id="832765" name="Line 254"/>
          <p:cNvSpPr>
            <a:spLocks noChangeShapeType="1"/>
          </p:cNvSpPr>
          <p:nvPr/>
        </p:nvSpPr>
        <p:spPr bwMode="auto">
          <a:xfrm flipH="1">
            <a:off x="2686050" y="2058988"/>
            <a:ext cx="173038" cy="3175"/>
          </a:xfrm>
          <a:prstGeom prst="line">
            <a:avLst/>
          </a:prstGeom>
          <a:noFill/>
          <a:ln w="28575">
            <a:solidFill>
              <a:srgbClr val="000000"/>
            </a:solidFill>
            <a:round/>
            <a:headEnd/>
            <a:tailEnd/>
          </a:ln>
        </p:spPr>
        <p:txBody>
          <a:bodyPr/>
          <a:lstStyle/>
          <a:p>
            <a:endParaRPr lang="en-US"/>
          </a:p>
        </p:txBody>
      </p:sp>
      <p:sp>
        <p:nvSpPr>
          <p:cNvPr id="832766" name="Line 255"/>
          <p:cNvSpPr>
            <a:spLocks noChangeShapeType="1"/>
          </p:cNvSpPr>
          <p:nvPr/>
        </p:nvSpPr>
        <p:spPr bwMode="auto">
          <a:xfrm flipH="1">
            <a:off x="2686050" y="1873250"/>
            <a:ext cx="173038" cy="1588"/>
          </a:xfrm>
          <a:prstGeom prst="line">
            <a:avLst/>
          </a:prstGeom>
          <a:noFill/>
          <a:ln w="28575">
            <a:solidFill>
              <a:srgbClr val="000000"/>
            </a:solidFill>
            <a:round/>
            <a:headEnd/>
            <a:tailEnd/>
          </a:ln>
        </p:spPr>
        <p:txBody>
          <a:bodyPr/>
          <a:lstStyle/>
          <a:p>
            <a:endParaRPr lang="en-US"/>
          </a:p>
        </p:txBody>
      </p:sp>
      <p:sp>
        <p:nvSpPr>
          <p:cNvPr id="832767" name="Line 256"/>
          <p:cNvSpPr>
            <a:spLocks noChangeShapeType="1"/>
          </p:cNvSpPr>
          <p:nvPr/>
        </p:nvSpPr>
        <p:spPr bwMode="auto">
          <a:xfrm flipH="1">
            <a:off x="2686050" y="1690688"/>
            <a:ext cx="173038" cy="1587"/>
          </a:xfrm>
          <a:prstGeom prst="line">
            <a:avLst/>
          </a:prstGeom>
          <a:noFill/>
          <a:ln w="28575">
            <a:solidFill>
              <a:srgbClr val="000000"/>
            </a:solidFill>
            <a:round/>
            <a:headEnd/>
            <a:tailEnd/>
          </a:ln>
        </p:spPr>
        <p:txBody>
          <a:bodyPr/>
          <a:lstStyle/>
          <a:p>
            <a:endParaRPr lang="en-US"/>
          </a:p>
        </p:txBody>
      </p:sp>
      <p:sp>
        <p:nvSpPr>
          <p:cNvPr id="832768" name="Line 257"/>
          <p:cNvSpPr>
            <a:spLocks noChangeShapeType="1"/>
          </p:cNvSpPr>
          <p:nvPr/>
        </p:nvSpPr>
        <p:spPr bwMode="auto">
          <a:xfrm flipH="1">
            <a:off x="2686050" y="1504950"/>
            <a:ext cx="173038" cy="1588"/>
          </a:xfrm>
          <a:prstGeom prst="line">
            <a:avLst/>
          </a:prstGeom>
          <a:noFill/>
          <a:ln w="28575">
            <a:solidFill>
              <a:srgbClr val="000000"/>
            </a:solidFill>
            <a:round/>
            <a:headEnd/>
            <a:tailEnd/>
          </a:ln>
        </p:spPr>
        <p:txBody>
          <a:bodyPr/>
          <a:lstStyle/>
          <a:p>
            <a:endParaRPr lang="en-US"/>
          </a:p>
        </p:txBody>
      </p:sp>
      <p:sp>
        <p:nvSpPr>
          <p:cNvPr id="832769" name="Rectangle 258"/>
          <p:cNvSpPr>
            <a:spLocks noChangeArrowheads="1"/>
          </p:cNvSpPr>
          <p:nvPr/>
        </p:nvSpPr>
        <p:spPr bwMode="auto">
          <a:xfrm>
            <a:off x="1228725" y="2652713"/>
            <a:ext cx="0" cy="363537"/>
          </a:xfrm>
          <a:prstGeom prst="rect">
            <a:avLst/>
          </a:prstGeom>
          <a:noFill/>
          <a:ln w="9525">
            <a:noFill/>
            <a:miter lim="800000"/>
            <a:headEnd/>
            <a:tailEnd/>
          </a:ln>
        </p:spPr>
        <p:txBody>
          <a:bodyPr wrap="none" lIns="0" tIns="0" rIns="0" bIns="0">
            <a:spAutoFit/>
          </a:bodyPr>
          <a:lstStyle/>
          <a:p>
            <a:pPr eaLnBrk="0" hangingPunct="0">
              <a:lnSpc>
                <a:spcPct val="85000"/>
              </a:lnSpc>
            </a:pPr>
            <a:endParaRPr lang="en-US" sz="2800">
              <a:latin typeface="Arial" charset="0"/>
            </a:endParaRPr>
          </a:p>
        </p:txBody>
      </p:sp>
      <p:sp>
        <p:nvSpPr>
          <p:cNvPr id="832770" name="Freeform 259"/>
          <p:cNvSpPr>
            <a:spLocks/>
          </p:cNvSpPr>
          <p:nvPr/>
        </p:nvSpPr>
        <p:spPr bwMode="auto">
          <a:xfrm>
            <a:off x="1676400" y="1412875"/>
            <a:ext cx="149225" cy="1114425"/>
          </a:xfrm>
          <a:custGeom>
            <a:avLst/>
            <a:gdLst>
              <a:gd name="T0" fmla="*/ 229335037 w 94"/>
              <a:gd name="T1" fmla="*/ 1769149866 h 702"/>
              <a:gd name="T2" fmla="*/ 236894710 w 94"/>
              <a:gd name="T3" fmla="*/ 0 h 702"/>
              <a:gd name="T4" fmla="*/ 0 w 94"/>
              <a:gd name="T5" fmla="*/ 0 h 702"/>
              <a:gd name="T6" fmla="*/ 0 w 94"/>
              <a:gd name="T7" fmla="*/ 1769149866 h 702"/>
              <a:gd name="T8" fmla="*/ 236894710 w 94"/>
              <a:gd name="T9" fmla="*/ 1769149866 h 702"/>
              <a:gd name="T10" fmla="*/ 236894710 w 94"/>
              <a:gd name="T11" fmla="*/ 1769149866 h 702"/>
              <a:gd name="T12" fmla="*/ 0 60000 65536"/>
              <a:gd name="T13" fmla="*/ 0 60000 65536"/>
              <a:gd name="T14" fmla="*/ 0 60000 65536"/>
              <a:gd name="T15" fmla="*/ 0 60000 65536"/>
              <a:gd name="T16" fmla="*/ 0 60000 65536"/>
              <a:gd name="T17" fmla="*/ 0 60000 65536"/>
              <a:gd name="T18" fmla="*/ 0 w 94"/>
              <a:gd name="T19" fmla="*/ 0 h 702"/>
              <a:gd name="T20" fmla="*/ 94 w 94"/>
              <a:gd name="T21" fmla="*/ 702 h 702"/>
            </a:gdLst>
            <a:ahLst/>
            <a:cxnLst>
              <a:cxn ang="T12">
                <a:pos x="T0" y="T1"/>
              </a:cxn>
              <a:cxn ang="T13">
                <a:pos x="T2" y="T3"/>
              </a:cxn>
              <a:cxn ang="T14">
                <a:pos x="T4" y="T5"/>
              </a:cxn>
              <a:cxn ang="T15">
                <a:pos x="T6" y="T7"/>
              </a:cxn>
              <a:cxn ang="T16">
                <a:pos x="T8" y="T9"/>
              </a:cxn>
              <a:cxn ang="T17">
                <a:pos x="T10" y="T11"/>
              </a:cxn>
            </a:cxnLst>
            <a:rect l="T18" t="T19" r="T20" b="T21"/>
            <a:pathLst>
              <a:path w="94" h="702">
                <a:moveTo>
                  <a:pt x="91" y="702"/>
                </a:moveTo>
                <a:lnTo>
                  <a:pt x="94" y="0"/>
                </a:lnTo>
                <a:lnTo>
                  <a:pt x="0" y="0"/>
                </a:lnTo>
                <a:lnTo>
                  <a:pt x="0" y="702"/>
                </a:lnTo>
                <a:lnTo>
                  <a:pt x="94" y="702"/>
                </a:lnTo>
              </a:path>
            </a:pathLst>
          </a:custGeom>
          <a:noFill/>
          <a:ln w="15875">
            <a:solidFill>
              <a:srgbClr val="000000"/>
            </a:solidFill>
            <a:prstDash val="solid"/>
            <a:round/>
            <a:headEnd/>
            <a:tailEnd/>
          </a:ln>
        </p:spPr>
        <p:txBody>
          <a:bodyPr/>
          <a:lstStyle/>
          <a:p>
            <a:endParaRPr lang="en-US"/>
          </a:p>
        </p:txBody>
      </p:sp>
      <p:sp>
        <p:nvSpPr>
          <p:cNvPr id="832771" name="Freeform 260"/>
          <p:cNvSpPr>
            <a:spLocks/>
          </p:cNvSpPr>
          <p:nvPr/>
        </p:nvSpPr>
        <p:spPr bwMode="auto">
          <a:xfrm>
            <a:off x="1825625" y="1412875"/>
            <a:ext cx="149225" cy="1114425"/>
          </a:xfrm>
          <a:custGeom>
            <a:avLst/>
            <a:gdLst>
              <a:gd name="T0" fmla="*/ 236894710 w 94"/>
              <a:gd name="T1" fmla="*/ 1769149866 h 702"/>
              <a:gd name="T2" fmla="*/ 236894710 w 94"/>
              <a:gd name="T3" fmla="*/ 0 h 702"/>
              <a:gd name="T4" fmla="*/ 0 w 94"/>
              <a:gd name="T5" fmla="*/ 0 h 702"/>
              <a:gd name="T6" fmla="*/ 0 w 94"/>
              <a:gd name="T7" fmla="*/ 1769149866 h 702"/>
              <a:gd name="T8" fmla="*/ 236894710 w 94"/>
              <a:gd name="T9" fmla="*/ 1769149866 h 702"/>
              <a:gd name="T10" fmla="*/ 236894710 w 94"/>
              <a:gd name="T11" fmla="*/ 1769149866 h 702"/>
              <a:gd name="T12" fmla="*/ 0 60000 65536"/>
              <a:gd name="T13" fmla="*/ 0 60000 65536"/>
              <a:gd name="T14" fmla="*/ 0 60000 65536"/>
              <a:gd name="T15" fmla="*/ 0 60000 65536"/>
              <a:gd name="T16" fmla="*/ 0 60000 65536"/>
              <a:gd name="T17" fmla="*/ 0 60000 65536"/>
              <a:gd name="T18" fmla="*/ 0 w 94"/>
              <a:gd name="T19" fmla="*/ 0 h 702"/>
              <a:gd name="T20" fmla="*/ 94 w 94"/>
              <a:gd name="T21" fmla="*/ 702 h 702"/>
            </a:gdLst>
            <a:ahLst/>
            <a:cxnLst>
              <a:cxn ang="T12">
                <a:pos x="T0" y="T1"/>
              </a:cxn>
              <a:cxn ang="T13">
                <a:pos x="T2" y="T3"/>
              </a:cxn>
              <a:cxn ang="T14">
                <a:pos x="T4" y="T5"/>
              </a:cxn>
              <a:cxn ang="T15">
                <a:pos x="T6" y="T7"/>
              </a:cxn>
              <a:cxn ang="T16">
                <a:pos x="T8" y="T9"/>
              </a:cxn>
              <a:cxn ang="T17">
                <a:pos x="T10" y="T11"/>
              </a:cxn>
            </a:cxnLst>
            <a:rect l="T18" t="T19" r="T20" b="T21"/>
            <a:pathLst>
              <a:path w="94" h="702">
                <a:moveTo>
                  <a:pt x="94" y="702"/>
                </a:moveTo>
                <a:lnTo>
                  <a:pt x="94" y="0"/>
                </a:lnTo>
                <a:lnTo>
                  <a:pt x="0" y="0"/>
                </a:lnTo>
                <a:lnTo>
                  <a:pt x="0" y="702"/>
                </a:lnTo>
                <a:lnTo>
                  <a:pt x="94" y="702"/>
                </a:lnTo>
              </a:path>
            </a:pathLst>
          </a:custGeom>
          <a:noFill/>
          <a:ln w="15875">
            <a:solidFill>
              <a:srgbClr val="000000"/>
            </a:solidFill>
            <a:prstDash val="solid"/>
            <a:round/>
            <a:headEnd/>
            <a:tailEnd/>
          </a:ln>
        </p:spPr>
        <p:txBody>
          <a:bodyPr/>
          <a:lstStyle/>
          <a:p>
            <a:endParaRPr lang="en-US"/>
          </a:p>
        </p:txBody>
      </p:sp>
      <p:sp>
        <p:nvSpPr>
          <p:cNvPr id="832772" name="Freeform 261"/>
          <p:cNvSpPr>
            <a:spLocks/>
          </p:cNvSpPr>
          <p:nvPr/>
        </p:nvSpPr>
        <p:spPr bwMode="auto">
          <a:xfrm>
            <a:off x="7216775" y="3463925"/>
            <a:ext cx="222250" cy="285750"/>
          </a:xfrm>
          <a:custGeom>
            <a:avLst/>
            <a:gdLst>
              <a:gd name="T0" fmla="*/ 345262149 w 140"/>
              <a:gd name="T1" fmla="*/ 453628170 h 180"/>
              <a:gd name="T2" fmla="*/ 352821820 w 140"/>
              <a:gd name="T3" fmla="*/ 0 h 180"/>
              <a:gd name="T4" fmla="*/ 0 w 140"/>
              <a:gd name="T5" fmla="*/ 0 h 180"/>
              <a:gd name="T6" fmla="*/ 0 w 140"/>
              <a:gd name="T7" fmla="*/ 453628170 h 180"/>
              <a:gd name="T8" fmla="*/ 352821820 w 140"/>
              <a:gd name="T9" fmla="*/ 453628170 h 180"/>
              <a:gd name="T10" fmla="*/ 352821820 w 140"/>
              <a:gd name="T11" fmla="*/ 453628170 h 180"/>
              <a:gd name="T12" fmla="*/ 0 60000 65536"/>
              <a:gd name="T13" fmla="*/ 0 60000 65536"/>
              <a:gd name="T14" fmla="*/ 0 60000 65536"/>
              <a:gd name="T15" fmla="*/ 0 60000 65536"/>
              <a:gd name="T16" fmla="*/ 0 60000 65536"/>
              <a:gd name="T17" fmla="*/ 0 60000 65536"/>
              <a:gd name="T18" fmla="*/ 0 w 140"/>
              <a:gd name="T19" fmla="*/ 0 h 180"/>
              <a:gd name="T20" fmla="*/ 140 w 140"/>
              <a:gd name="T21" fmla="*/ 180 h 180"/>
            </a:gdLst>
            <a:ahLst/>
            <a:cxnLst>
              <a:cxn ang="T12">
                <a:pos x="T0" y="T1"/>
              </a:cxn>
              <a:cxn ang="T13">
                <a:pos x="T2" y="T3"/>
              </a:cxn>
              <a:cxn ang="T14">
                <a:pos x="T4" y="T5"/>
              </a:cxn>
              <a:cxn ang="T15">
                <a:pos x="T6" y="T7"/>
              </a:cxn>
              <a:cxn ang="T16">
                <a:pos x="T8" y="T9"/>
              </a:cxn>
              <a:cxn ang="T17">
                <a:pos x="T10" y="T11"/>
              </a:cxn>
            </a:cxnLst>
            <a:rect l="T18" t="T19" r="T20" b="T21"/>
            <a:pathLst>
              <a:path w="140" h="180">
                <a:moveTo>
                  <a:pt x="137" y="180"/>
                </a:moveTo>
                <a:lnTo>
                  <a:pt x="140" y="0"/>
                </a:lnTo>
                <a:lnTo>
                  <a:pt x="0" y="0"/>
                </a:lnTo>
                <a:lnTo>
                  <a:pt x="0" y="180"/>
                </a:lnTo>
                <a:lnTo>
                  <a:pt x="140" y="180"/>
                </a:lnTo>
              </a:path>
            </a:pathLst>
          </a:custGeom>
          <a:noFill/>
          <a:ln w="15875">
            <a:solidFill>
              <a:srgbClr val="000000"/>
            </a:solidFill>
            <a:prstDash val="solid"/>
            <a:round/>
            <a:headEnd/>
            <a:tailEnd/>
          </a:ln>
        </p:spPr>
        <p:txBody>
          <a:bodyPr/>
          <a:lstStyle/>
          <a:p>
            <a:endParaRPr lang="en-US"/>
          </a:p>
        </p:txBody>
      </p:sp>
      <p:sp>
        <p:nvSpPr>
          <p:cNvPr id="832773" name="Freeform 262"/>
          <p:cNvSpPr>
            <a:spLocks/>
          </p:cNvSpPr>
          <p:nvPr/>
        </p:nvSpPr>
        <p:spPr bwMode="auto">
          <a:xfrm>
            <a:off x="5367338" y="3459163"/>
            <a:ext cx="1844675" cy="290512"/>
          </a:xfrm>
          <a:custGeom>
            <a:avLst/>
            <a:gdLst>
              <a:gd name="T0" fmla="*/ 2147483647 w 1162"/>
              <a:gd name="T1" fmla="*/ 461187051 h 183"/>
              <a:gd name="T2" fmla="*/ 2147483647 w 1162"/>
              <a:gd name="T3" fmla="*/ 0 h 183"/>
              <a:gd name="T4" fmla="*/ 0 w 1162"/>
              <a:gd name="T5" fmla="*/ 0 h 183"/>
              <a:gd name="T6" fmla="*/ 0 w 1162"/>
              <a:gd name="T7" fmla="*/ 461187051 h 183"/>
              <a:gd name="T8" fmla="*/ 2147483647 w 1162"/>
              <a:gd name="T9" fmla="*/ 461187051 h 183"/>
              <a:gd name="T10" fmla="*/ 2147483647 w 1162"/>
              <a:gd name="T11" fmla="*/ 461187051 h 183"/>
              <a:gd name="T12" fmla="*/ 0 60000 65536"/>
              <a:gd name="T13" fmla="*/ 0 60000 65536"/>
              <a:gd name="T14" fmla="*/ 0 60000 65536"/>
              <a:gd name="T15" fmla="*/ 0 60000 65536"/>
              <a:gd name="T16" fmla="*/ 0 60000 65536"/>
              <a:gd name="T17" fmla="*/ 0 60000 65536"/>
              <a:gd name="T18" fmla="*/ 0 w 1162"/>
              <a:gd name="T19" fmla="*/ 0 h 183"/>
              <a:gd name="T20" fmla="*/ 1162 w 1162"/>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1162" h="183">
                <a:moveTo>
                  <a:pt x="1162" y="183"/>
                </a:moveTo>
                <a:lnTo>
                  <a:pt x="1162" y="0"/>
                </a:lnTo>
                <a:lnTo>
                  <a:pt x="0" y="0"/>
                </a:lnTo>
                <a:lnTo>
                  <a:pt x="0" y="183"/>
                </a:lnTo>
                <a:lnTo>
                  <a:pt x="1162" y="183"/>
                </a:lnTo>
              </a:path>
            </a:pathLst>
          </a:custGeom>
          <a:noFill/>
          <a:ln w="15875">
            <a:solidFill>
              <a:srgbClr val="000000"/>
            </a:solidFill>
            <a:prstDash val="solid"/>
            <a:round/>
            <a:headEnd/>
            <a:tailEnd/>
          </a:ln>
        </p:spPr>
        <p:txBody>
          <a:bodyPr/>
          <a:lstStyle/>
          <a:p>
            <a:endParaRPr lang="en-US"/>
          </a:p>
        </p:txBody>
      </p:sp>
      <p:sp>
        <p:nvSpPr>
          <p:cNvPr id="832774" name="Freeform 263"/>
          <p:cNvSpPr>
            <a:spLocks/>
          </p:cNvSpPr>
          <p:nvPr/>
        </p:nvSpPr>
        <p:spPr bwMode="auto">
          <a:xfrm>
            <a:off x="3290888" y="3459163"/>
            <a:ext cx="2076450" cy="290512"/>
          </a:xfrm>
          <a:custGeom>
            <a:avLst/>
            <a:gdLst>
              <a:gd name="T0" fmla="*/ 2147483647 w 1308"/>
              <a:gd name="T1" fmla="*/ 461187051 h 183"/>
              <a:gd name="T2" fmla="*/ 2147483647 w 1308"/>
              <a:gd name="T3" fmla="*/ 0 h 183"/>
              <a:gd name="T4" fmla="*/ 0 w 1308"/>
              <a:gd name="T5" fmla="*/ 0 h 183"/>
              <a:gd name="T6" fmla="*/ 0 w 1308"/>
              <a:gd name="T7" fmla="*/ 461187051 h 183"/>
              <a:gd name="T8" fmla="*/ 2147483647 w 1308"/>
              <a:gd name="T9" fmla="*/ 461187051 h 183"/>
              <a:gd name="T10" fmla="*/ 2147483647 w 1308"/>
              <a:gd name="T11" fmla="*/ 461187051 h 183"/>
              <a:gd name="T12" fmla="*/ 0 60000 65536"/>
              <a:gd name="T13" fmla="*/ 0 60000 65536"/>
              <a:gd name="T14" fmla="*/ 0 60000 65536"/>
              <a:gd name="T15" fmla="*/ 0 60000 65536"/>
              <a:gd name="T16" fmla="*/ 0 60000 65536"/>
              <a:gd name="T17" fmla="*/ 0 60000 65536"/>
              <a:gd name="T18" fmla="*/ 0 w 1308"/>
              <a:gd name="T19" fmla="*/ 0 h 183"/>
              <a:gd name="T20" fmla="*/ 1308 w 1308"/>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1308" h="183">
                <a:moveTo>
                  <a:pt x="1308" y="183"/>
                </a:moveTo>
                <a:lnTo>
                  <a:pt x="1308" y="0"/>
                </a:lnTo>
                <a:lnTo>
                  <a:pt x="0" y="0"/>
                </a:lnTo>
                <a:lnTo>
                  <a:pt x="0" y="183"/>
                </a:lnTo>
                <a:lnTo>
                  <a:pt x="1308" y="183"/>
                </a:lnTo>
              </a:path>
            </a:pathLst>
          </a:custGeom>
          <a:noFill/>
          <a:ln w="15875">
            <a:solidFill>
              <a:srgbClr val="000000"/>
            </a:solidFill>
            <a:prstDash val="solid"/>
            <a:round/>
            <a:headEnd/>
            <a:tailEnd/>
          </a:ln>
        </p:spPr>
        <p:txBody>
          <a:bodyPr/>
          <a:lstStyle/>
          <a:p>
            <a:endParaRPr lang="en-US"/>
          </a:p>
        </p:txBody>
      </p:sp>
      <p:sp>
        <p:nvSpPr>
          <p:cNvPr id="832775" name="Freeform 264"/>
          <p:cNvSpPr>
            <a:spLocks/>
          </p:cNvSpPr>
          <p:nvPr/>
        </p:nvSpPr>
        <p:spPr bwMode="auto">
          <a:xfrm>
            <a:off x="5762625" y="3168650"/>
            <a:ext cx="1671638" cy="290513"/>
          </a:xfrm>
          <a:custGeom>
            <a:avLst/>
            <a:gdLst>
              <a:gd name="T0" fmla="*/ 2147483647 w 1053"/>
              <a:gd name="T1" fmla="*/ 456149906 h 183"/>
              <a:gd name="T2" fmla="*/ 2147483647 w 1053"/>
              <a:gd name="T3" fmla="*/ 0 h 183"/>
              <a:gd name="T4" fmla="*/ 0 w 1053"/>
              <a:gd name="T5" fmla="*/ 0 h 183"/>
              <a:gd name="T6" fmla="*/ 0 w 1053"/>
              <a:gd name="T7" fmla="*/ 461190226 h 183"/>
              <a:gd name="T8" fmla="*/ 2147483647 w 1053"/>
              <a:gd name="T9" fmla="*/ 461190226 h 183"/>
              <a:gd name="T10" fmla="*/ 2147483647 w 1053"/>
              <a:gd name="T11" fmla="*/ 461190226 h 183"/>
              <a:gd name="T12" fmla="*/ 0 60000 65536"/>
              <a:gd name="T13" fmla="*/ 0 60000 65536"/>
              <a:gd name="T14" fmla="*/ 0 60000 65536"/>
              <a:gd name="T15" fmla="*/ 0 60000 65536"/>
              <a:gd name="T16" fmla="*/ 0 60000 65536"/>
              <a:gd name="T17" fmla="*/ 0 60000 65536"/>
              <a:gd name="T18" fmla="*/ 0 w 1053"/>
              <a:gd name="T19" fmla="*/ 0 h 183"/>
              <a:gd name="T20" fmla="*/ 1053 w 1053"/>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1053" h="183">
                <a:moveTo>
                  <a:pt x="1053" y="181"/>
                </a:moveTo>
                <a:lnTo>
                  <a:pt x="1053" y="0"/>
                </a:lnTo>
                <a:lnTo>
                  <a:pt x="0" y="0"/>
                </a:lnTo>
                <a:lnTo>
                  <a:pt x="0" y="183"/>
                </a:lnTo>
                <a:lnTo>
                  <a:pt x="1053" y="183"/>
                </a:lnTo>
              </a:path>
            </a:pathLst>
          </a:custGeom>
          <a:noFill/>
          <a:ln w="15875">
            <a:solidFill>
              <a:srgbClr val="000000"/>
            </a:solidFill>
            <a:prstDash val="solid"/>
            <a:round/>
            <a:headEnd/>
            <a:tailEnd/>
          </a:ln>
        </p:spPr>
        <p:txBody>
          <a:bodyPr/>
          <a:lstStyle/>
          <a:p>
            <a:endParaRPr lang="en-US"/>
          </a:p>
        </p:txBody>
      </p:sp>
      <p:sp>
        <p:nvSpPr>
          <p:cNvPr id="832776" name="Freeform 265"/>
          <p:cNvSpPr>
            <a:spLocks/>
          </p:cNvSpPr>
          <p:nvPr/>
        </p:nvSpPr>
        <p:spPr bwMode="auto">
          <a:xfrm>
            <a:off x="3290888" y="3168650"/>
            <a:ext cx="2471737" cy="290513"/>
          </a:xfrm>
          <a:custGeom>
            <a:avLst/>
            <a:gdLst>
              <a:gd name="T0" fmla="*/ 2147483647 w 1557"/>
              <a:gd name="T1" fmla="*/ 461190226 h 183"/>
              <a:gd name="T2" fmla="*/ 2147483647 w 1557"/>
              <a:gd name="T3" fmla="*/ 0 h 183"/>
              <a:gd name="T4" fmla="*/ 0 w 1557"/>
              <a:gd name="T5" fmla="*/ 0 h 183"/>
              <a:gd name="T6" fmla="*/ 0 w 1557"/>
              <a:gd name="T7" fmla="*/ 461190226 h 183"/>
              <a:gd name="T8" fmla="*/ 2147483647 w 1557"/>
              <a:gd name="T9" fmla="*/ 461190226 h 183"/>
              <a:gd name="T10" fmla="*/ 2147483647 w 1557"/>
              <a:gd name="T11" fmla="*/ 461190226 h 183"/>
              <a:gd name="T12" fmla="*/ 0 60000 65536"/>
              <a:gd name="T13" fmla="*/ 0 60000 65536"/>
              <a:gd name="T14" fmla="*/ 0 60000 65536"/>
              <a:gd name="T15" fmla="*/ 0 60000 65536"/>
              <a:gd name="T16" fmla="*/ 0 60000 65536"/>
              <a:gd name="T17" fmla="*/ 0 60000 65536"/>
              <a:gd name="T18" fmla="*/ 0 w 1557"/>
              <a:gd name="T19" fmla="*/ 0 h 183"/>
              <a:gd name="T20" fmla="*/ 1557 w 1557"/>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1557" h="183">
                <a:moveTo>
                  <a:pt x="1557" y="183"/>
                </a:moveTo>
                <a:lnTo>
                  <a:pt x="1557" y="0"/>
                </a:lnTo>
                <a:lnTo>
                  <a:pt x="0" y="0"/>
                </a:lnTo>
                <a:lnTo>
                  <a:pt x="0" y="183"/>
                </a:lnTo>
                <a:lnTo>
                  <a:pt x="1557" y="183"/>
                </a:lnTo>
              </a:path>
            </a:pathLst>
          </a:custGeom>
          <a:noFill/>
          <a:ln w="15875">
            <a:solidFill>
              <a:srgbClr val="000000"/>
            </a:solidFill>
            <a:prstDash val="solid"/>
            <a:round/>
            <a:headEnd/>
            <a:tailEnd/>
          </a:ln>
        </p:spPr>
        <p:txBody>
          <a:bodyPr/>
          <a:lstStyle/>
          <a:p>
            <a:endParaRPr lang="en-US"/>
          </a:p>
        </p:txBody>
      </p:sp>
      <p:sp>
        <p:nvSpPr>
          <p:cNvPr id="832777" name="Rectangle 266"/>
          <p:cNvSpPr>
            <a:spLocks noChangeArrowheads="1"/>
          </p:cNvSpPr>
          <p:nvPr/>
        </p:nvSpPr>
        <p:spPr bwMode="auto">
          <a:xfrm>
            <a:off x="2273300"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3</a:t>
            </a:r>
            <a:endParaRPr lang="en-US" sz="2800">
              <a:latin typeface="Arial" charset="0"/>
            </a:endParaRPr>
          </a:p>
        </p:txBody>
      </p:sp>
      <p:sp>
        <p:nvSpPr>
          <p:cNvPr id="832778" name="Rectangle 267"/>
          <p:cNvSpPr>
            <a:spLocks noChangeArrowheads="1"/>
          </p:cNvSpPr>
          <p:nvPr/>
        </p:nvSpPr>
        <p:spPr bwMode="auto">
          <a:xfrm>
            <a:off x="2346325"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779" name="Rectangle 268"/>
          <p:cNvSpPr>
            <a:spLocks noChangeArrowheads="1"/>
          </p:cNvSpPr>
          <p:nvPr/>
        </p:nvSpPr>
        <p:spPr bwMode="auto">
          <a:xfrm>
            <a:off x="2422525"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80" name="Rectangle 269"/>
          <p:cNvSpPr>
            <a:spLocks noChangeArrowheads="1"/>
          </p:cNvSpPr>
          <p:nvPr/>
        </p:nvSpPr>
        <p:spPr bwMode="auto">
          <a:xfrm>
            <a:off x="2459038"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3</a:t>
            </a:r>
            <a:endParaRPr lang="en-US" sz="2800">
              <a:latin typeface="Arial" charset="0"/>
            </a:endParaRPr>
          </a:p>
        </p:txBody>
      </p:sp>
      <p:sp>
        <p:nvSpPr>
          <p:cNvPr id="832781" name="Rectangle 270"/>
          <p:cNvSpPr>
            <a:spLocks noChangeArrowheads="1"/>
          </p:cNvSpPr>
          <p:nvPr/>
        </p:nvSpPr>
        <p:spPr bwMode="auto">
          <a:xfrm>
            <a:off x="2535238"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0</a:t>
            </a:r>
            <a:endParaRPr lang="en-US" sz="2800">
              <a:latin typeface="Arial" charset="0"/>
            </a:endParaRPr>
          </a:p>
        </p:txBody>
      </p:sp>
      <p:sp>
        <p:nvSpPr>
          <p:cNvPr id="832782" name="Rectangle 271"/>
          <p:cNvSpPr>
            <a:spLocks noChangeArrowheads="1"/>
          </p:cNvSpPr>
          <p:nvPr/>
        </p:nvSpPr>
        <p:spPr bwMode="auto">
          <a:xfrm>
            <a:off x="2608263"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83" name="Rectangle 272"/>
          <p:cNvSpPr>
            <a:spLocks noChangeArrowheads="1"/>
          </p:cNvSpPr>
          <p:nvPr/>
        </p:nvSpPr>
        <p:spPr bwMode="auto">
          <a:xfrm>
            <a:off x="2644775"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2</a:t>
            </a:r>
            <a:endParaRPr lang="en-US" sz="2800">
              <a:latin typeface="Arial" charset="0"/>
            </a:endParaRPr>
          </a:p>
        </p:txBody>
      </p:sp>
      <p:sp>
        <p:nvSpPr>
          <p:cNvPr id="832784" name="Rectangle 273"/>
          <p:cNvSpPr>
            <a:spLocks noChangeArrowheads="1"/>
          </p:cNvSpPr>
          <p:nvPr/>
        </p:nvSpPr>
        <p:spPr bwMode="auto">
          <a:xfrm>
            <a:off x="2722563"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9</a:t>
            </a:r>
            <a:endParaRPr lang="en-US" sz="2800">
              <a:latin typeface="Arial" charset="0"/>
            </a:endParaRPr>
          </a:p>
        </p:txBody>
      </p:sp>
      <p:sp>
        <p:nvSpPr>
          <p:cNvPr id="832785" name="Rectangle 274"/>
          <p:cNvSpPr>
            <a:spLocks noChangeArrowheads="1"/>
          </p:cNvSpPr>
          <p:nvPr/>
        </p:nvSpPr>
        <p:spPr bwMode="auto">
          <a:xfrm>
            <a:off x="2794000"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86" name="Rectangle 275"/>
          <p:cNvSpPr>
            <a:spLocks noChangeArrowheads="1"/>
          </p:cNvSpPr>
          <p:nvPr/>
        </p:nvSpPr>
        <p:spPr bwMode="auto">
          <a:xfrm>
            <a:off x="3952875"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87" name="Rectangle 276"/>
          <p:cNvSpPr>
            <a:spLocks noChangeArrowheads="1"/>
          </p:cNvSpPr>
          <p:nvPr/>
        </p:nvSpPr>
        <p:spPr bwMode="auto">
          <a:xfrm>
            <a:off x="3994150"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788" name="Rectangle 277"/>
          <p:cNvSpPr>
            <a:spLocks noChangeArrowheads="1"/>
          </p:cNvSpPr>
          <p:nvPr/>
        </p:nvSpPr>
        <p:spPr bwMode="auto">
          <a:xfrm>
            <a:off x="4065588"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5</a:t>
            </a:r>
            <a:endParaRPr lang="en-US" sz="2800">
              <a:latin typeface="Arial" charset="0"/>
            </a:endParaRPr>
          </a:p>
        </p:txBody>
      </p:sp>
      <p:sp>
        <p:nvSpPr>
          <p:cNvPr id="832789" name="Rectangle 278"/>
          <p:cNvSpPr>
            <a:spLocks noChangeArrowheads="1"/>
          </p:cNvSpPr>
          <p:nvPr/>
        </p:nvSpPr>
        <p:spPr bwMode="auto">
          <a:xfrm>
            <a:off x="4143375"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90" name="Rectangle 279"/>
          <p:cNvSpPr>
            <a:spLocks noChangeArrowheads="1"/>
          </p:cNvSpPr>
          <p:nvPr/>
        </p:nvSpPr>
        <p:spPr bwMode="auto">
          <a:xfrm>
            <a:off x="4179888"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791" name="Rectangle 280"/>
          <p:cNvSpPr>
            <a:spLocks noChangeArrowheads="1"/>
          </p:cNvSpPr>
          <p:nvPr/>
        </p:nvSpPr>
        <p:spPr bwMode="auto">
          <a:xfrm>
            <a:off x="4252913"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4</a:t>
            </a:r>
            <a:endParaRPr lang="en-US" sz="2800">
              <a:latin typeface="Arial" charset="0"/>
            </a:endParaRPr>
          </a:p>
        </p:txBody>
      </p:sp>
      <p:sp>
        <p:nvSpPr>
          <p:cNvPr id="832792" name="Rectangle 281"/>
          <p:cNvSpPr>
            <a:spLocks noChangeArrowheads="1"/>
          </p:cNvSpPr>
          <p:nvPr/>
        </p:nvSpPr>
        <p:spPr bwMode="auto">
          <a:xfrm>
            <a:off x="4329113"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93" name="Rectangle 282"/>
          <p:cNvSpPr>
            <a:spLocks noChangeArrowheads="1"/>
          </p:cNvSpPr>
          <p:nvPr/>
        </p:nvSpPr>
        <p:spPr bwMode="auto">
          <a:xfrm>
            <a:off x="4365625"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794" name="Rectangle 283"/>
          <p:cNvSpPr>
            <a:spLocks noChangeArrowheads="1"/>
          </p:cNvSpPr>
          <p:nvPr/>
        </p:nvSpPr>
        <p:spPr bwMode="auto">
          <a:xfrm>
            <a:off x="4441825"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3</a:t>
            </a:r>
            <a:endParaRPr lang="en-US" sz="2800">
              <a:latin typeface="Arial" charset="0"/>
            </a:endParaRPr>
          </a:p>
        </p:txBody>
      </p:sp>
      <p:sp>
        <p:nvSpPr>
          <p:cNvPr id="832795" name="Rectangle 284"/>
          <p:cNvSpPr>
            <a:spLocks noChangeArrowheads="1"/>
          </p:cNvSpPr>
          <p:nvPr/>
        </p:nvSpPr>
        <p:spPr bwMode="auto">
          <a:xfrm>
            <a:off x="4514850"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96" name="Rectangle 285"/>
          <p:cNvSpPr>
            <a:spLocks noChangeArrowheads="1"/>
          </p:cNvSpPr>
          <p:nvPr/>
        </p:nvSpPr>
        <p:spPr bwMode="auto">
          <a:xfrm>
            <a:off x="4551363"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797" name="Rectangle 286"/>
          <p:cNvSpPr>
            <a:spLocks noChangeArrowheads="1"/>
          </p:cNvSpPr>
          <p:nvPr/>
        </p:nvSpPr>
        <p:spPr bwMode="auto">
          <a:xfrm>
            <a:off x="4627563"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2</a:t>
            </a:r>
            <a:endParaRPr lang="en-US" sz="2800">
              <a:latin typeface="Arial" charset="0"/>
            </a:endParaRPr>
          </a:p>
        </p:txBody>
      </p:sp>
      <p:sp>
        <p:nvSpPr>
          <p:cNvPr id="832798" name="Rectangle 287"/>
          <p:cNvSpPr>
            <a:spLocks noChangeArrowheads="1"/>
          </p:cNvSpPr>
          <p:nvPr/>
        </p:nvSpPr>
        <p:spPr bwMode="auto">
          <a:xfrm>
            <a:off x="4716463"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799" name="Rectangle 288"/>
          <p:cNvSpPr>
            <a:spLocks noChangeArrowheads="1"/>
          </p:cNvSpPr>
          <p:nvPr/>
        </p:nvSpPr>
        <p:spPr bwMode="auto">
          <a:xfrm>
            <a:off x="4772025"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800" name="Rectangle 289"/>
          <p:cNvSpPr>
            <a:spLocks noChangeArrowheads="1"/>
          </p:cNvSpPr>
          <p:nvPr/>
        </p:nvSpPr>
        <p:spPr bwMode="auto">
          <a:xfrm>
            <a:off x="4845050"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801" name="Rectangle 290"/>
          <p:cNvSpPr>
            <a:spLocks noChangeArrowheads="1"/>
          </p:cNvSpPr>
          <p:nvPr/>
        </p:nvSpPr>
        <p:spPr bwMode="auto">
          <a:xfrm>
            <a:off x="4921250"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02" name="Rectangle 291"/>
          <p:cNvSpPr>
            <a:spLocks noChangeArrowheads="1"/>
          </p:cNvSpPr>
          <p:nvPr/>
        </p:nvSpPr>
        <p:spPr bwMode="auto">
          <a:xfrm>
            <a:off x="4957763"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803" name="Rectangle 292"/>
          <p:cNvSpPr>
            <a:spLocks noChangeArrowheads="1"/>
          </p:cNvSpPr>
          <p:nvPr/>
        </p:nvSpPr>
        <p:spPr bwMode="auto">
          <a:xfrm>
            <a:off x="5035550"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0</a:t>
            </a:r>
            <a:endParaRPr lang="en-US" sz="2800">
              <a:latin typeface="Arial" charset="0"/>
            </a:endParaRPr>
          </a:p>
        </p:txBody>
      </p:sp>
      <p:sp>
        <p:nvSpPr>
          <p:cNvPr id="832804" name="Rectangle 293"/>
          <p:cNvSpPr>
            <a:spLocks noChangeArrowheads="1"/>
          </p:cNvSpPr>
          <p:nvPr/>
        </p:nvSpPr>
        <p:spPr bwMode="auto">
          <a:xfrm>
            <a:off x="5106988"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05" name="Rectangle 294"/>
          <p:cNvSpPr>
            <a:spLocks noChangeArrowheads="1"/>
          </p:cNvSpPr>
          <p:nvPr/>
        </p:nvSpPr>
        <p:spPr bwMode="auto">
          <a:xfrm>
            <a:off x="5143500"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9</a:t>
            </a:r>
            <a:endParaRPr lang="en-US" sz="2800">
              <a:latin typeface="Arial" charset="0"/>
            </a:endParaRPr>
          </a:p>
        </p:txBody>
      </p:sp>
      <p:sp>
        <p:nvSpPr>
          <p:cNvPr id="832806" name="Rectangle 295"/>
          <p:cNvSpPr>
            <a:spLocks noChangeArrowheads="1"/>
          </p:cNvSpPr>
          <p:nvPr/>
        </p:nvSpPr>
        <p:spPr bwMode="auto">
          <a:xfrm>
            <a:off x="5221288"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07" name="Rectangle 296"/>
          <p:cNvSpPr>
            <a:spLocks noChangeArrowheads="1"/>
          </p:cNvSpPr>
          <p:nvPr/>
        </p:nvSpPr>
        <p:spPr bwMode="auto">
          <a:xfrm>
            <a:off x="5257800"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8</a:t>
            </a:r>
            <a:endParaRPr lang="en-US" sz="2800">
              <a:latin typeface="Arial" charset="0"/>
            </a:endParaRPr>
          </a:p>
        </p:txBody>
      </p:sp>
      <p:sp>
        <p:nvSpPr>
          <p:cNvPr id="832808" name="Rectangle 297"/>
          <p:cNvSpPr>
            <a:spLocks noChangeArrowheads="1"/>
          </p:cNvSpPr>
          <p:nvPr/>
        </p:nvSpPr>
        <p:spPr bwMode="auto">
          <a:xfrm>
            <a:off x="5334000"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09" name="Rectangle 298"/>
          <p:cNvSpPr>
            <a:spLocks noChangeArrowheads="1"/>
          </p:cNvSpPr>
          <p:nvPr/>
        </p:nvSpPr>
        <p:spPr bwMode="auto">
          <a:xfrm>
            <a:off x="5886450"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10" name="Rectangle 299"/>
          <p:cNvSpPr>
            <a:spLocks noChangeArrowheads="1"/>
          </p:cNvSpPr>
          <p:nvPr/>
        </p:nvSpPr>
        <p:spPr bwMode="auto">
          <a:xfrm>
            <a:off x="5927725"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3</a:t>
            </a:r>
            <a:endParaRPr lang="en-US" sz="2800">
              <a:latin typeface="Arial" charset="0"/>
            </a:endParaRPr>
          </a:p>
        </p:txBody>
      </p:sp>
      <p:sp>
        <p:nvSpPr>
          <p:cNvPr id="832811" name="Rectangle 300"/>
          <p:cNvSpPr>
            <a:spLocks noChangeArrowheads="1"/>
          </p:cNvSpPr>
          <p:nvPr/>
        </p:nvSpPr>
        <p:spPr bwMode="auto">
          <a:xfrm>
            <a:off x="6000750"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12" name="Rectangle 301"/>
          <p:cNvSpPr>
            <a:spLocks noChangeArrowheads="1"/>
          </p:cNvSpPr>
          <p:nvPr/>
        </p:nvSpPr>
        <p:spPr bwMode="auto">
          <a:xfrm>
            <a:off x="6040438" y="241300"/>
            <a:ext cx="77787"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2</a:t>
            </a:r>
            <a:endParaRPr lang="en-US" sz="2800">
              <a:latin typeface="Arial" charset="0"/>
            </a:endParaRPr>
          </a:p>
        </p:txBody>
      </p:sp>
      <p:sp>
        <p:nvSpPr>
          <p:cNvPr id="832813" name="Rectangle 302"/>
          <p:cNvSpPr>
            <a:spLocks noChangeArrowheads="1"/>
          </p:cNvSpPr>
          <p:nvPr/>
        </p:nvSpPr>
        <p:spPr bwMode="auto">
          <a:xfrm>
            <a:off x="6116638"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14" name="Rectangle 303"/>
          <p:cNvSpPr>
            <a:spLocks noChangeArrowheads="1"/>
          </p:cNvSpPr>
          <p:nvPr/>
        </p:nvSpPr>
        <p:spPr bwMode="auto">
          <a:xfrm>
            <a:off x="6153150"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1</a:t>
            </a:r>
            <a:endParaRPr lang="en-US" sz="2800">
              <a:latin typeface="Arial" charset="0"/>
            </a:endParaRPr>
          </a:p>
        </p:txBody>
      </p:sp>
      <p:sp>
        <p:nvSpPr>
          <p:cNvPr id="832815" name="Rectangle 304"/>
          <p:cNvSpPr>
            <a:spLocks noChangeArrowheads="1"/>
          </p:cNvSpPr>
          <p:nvPr/>
        </p:nvSpPr>
        <p:spPr bwMode="auto">
          <a:xfrm>
            <a:off x="6230938"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16" name="Rectangle 305"/>
          <p:cNvSpPr>
            <a:spLocks noChangeArrowheads="1"/>
          </p:cNvSpPr>
          <p:nvPr/>
        </p:nvSpPr>
        <p:spPr bwMode="auto">
          <a:xfrm>
            <a:off x="6270625" y="241300"/>
            <a:ext cx="77788"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0</a:t>
            </a:r>
            <a:endParaRPr lang="en-US" sz="2800">
              <a:latin typeface="Arial" charset="0"/>
            </a:endParaRPr>
          </a:p>
        </p:txBody>
      </p:sp>
      <p:sp>
        <p:nvSpPr>
          <p:cNvPr id="832817" name="Rectangle 306"/>
          <p:cNvSpPr>
            <a:spLocks noChangeArrowheads="1"/>
          </p:cNvSpPr>
          <p:nvPr/>
        </p:nvSpPr>
        <p:spPr bwMode="auto">
          <a:xfrm>
            <a:off x="6346825" y="241300"/>
            <a:ext cx="38100" cy="142875"/>
          </a:xfrm>
          <a:prstGeom prst="rect">
            <a:avLst/>
          </a:prstGeom>
          <a:noFill/>
          <a:ln w="9525">
            <a:noFill/>
            <a:miter lim="800000"/>
            <a:headEnd/>
            <a:tailEnd/>
          </a:ln>
        </p:spPr>
        <p:txBody>
          <a:bodyPr wrap="none" lIns="0" tIns="0" rIns="0" bIns="0">
            <a:spAutoFit/>
          </a:bodyPr>
          <a:lstStyle/>
          <a:p>
            <a:pPr eaLnBrk="0" hangingPunct="0">
              <a:lnSpc>
                <a:spcPct val="85000"/>
              </a:lnSpc>
            </a:pPr>
            <a:r>
              <a:rPr lang="en-US" sz="1100">
                <a:solidFill>
                  <a:srgbClr val="000000"/>
                </a:solidFill>
                <a:latin typeface="Arial" charset="0"/>
              </a:rPr>
              <a:t> </a:t>
            </a:r>
            <a:endParaRPr lang="en-US" sz="2800">
              <a:latin typeface="Arial" charset="0"/>
            </a:endParaRPr>
          </a:p>
        </p:txBody>
      </p:sp>
      <p:sp>
        <p:nvSpPr>
          <p:cNvPr id="832818" name="Freeform 307"/>
          <p:cNvSpPr>
            <a:spLocks/>
          </p:cNvSpPr>
          <p:nvPr/>
        </p:nvSpPr>
        <p:spPr bwMode="auto">
          <a:xfrm>
            <a:off x="2987675" y="314325"/>
            <a:ext cx="28575" cy="23813"/>
          </a:xfrm>
          <a:custGeom>
            <a:avLst/>
            <a:gdLst>
              <a:gd name="T0" fmla="*/ 20161248 w 18"/>
              <a:gd name="T1" fmla="*/ 37803934 h 15"/>
              <a:gd name="T2" fmla="*/ 27720926 w 18"/>
              <a:gd name="T3" fmla="*/ 37803934 h 15"/>
              <a:gd name="T4" fmla="*/ 27720926 w 18"/>
              <a:gd name="T5" fmla="*/ 37803934 h 15"/>
              <a:gd name="T6" fmla="*/ 32761236 w 18"/>
              <a:gd name="T7" fmla="*/ 37803934 h 15"/>
              <a:gd name="T8" fmla="*/ 32761236 w 18"/>
              <a:gd name="T9" fmla="*/ 37803934 h 15"/>
              <a:gd name="T10" fmla="*/ 40322495 w 18"/>
              <a:gd name="T11" fmla="*/ 32763517 h 15"/>
              <a:gd name="T12" fmla="*/ 40322495 w 18"/>
              <a:gd name="T13" fmla="*/ 32763517 h 15"/>
              <a:gd name="T14" fmla="*/ 40322495 w 18"/>
              <a:gd name="T15" fmla="*/ 32763517 h 15"/>
              <a:gd name="T16" fmla="*/ 40322495 w 18"/>
              <a:gd name="T17" fmla="*/ 25202091 h 15"/>
              <a:gd name="T18" fmla="*/ 40322495 w 18"/>
              <a:gd name="T19" fmla="*/ 25202091 h 15"/>
              <a:gd name="T20" fmla="*/ 45362806 w 18"/>
              <a:gd name="T21" fmla="*/ 20161674 h 15"/>
              <a:gd name="T22" fmla="*/ 40322495 w 18"/>
              <a:gd name="T23" fmla="*/ 20161674 h 15"/>
              <a:gd name="T24" fmla="*/ 40322495 w 18"/>
              <a:gd name="T25" fmla="*/ 12601839 h 15"/>
              <a:gd name="T26" fmla="*/ 40322495 w 18"/>
              <a:gd name="T27" fmla="*/ 12601839 h 15"/>
              <a:gd name="T28" fmla="*/ 40322495 w 18"/>
              <a:gd name="T29" fmla="*/ 5040419 h 15"/>
              <a:gd name="T30" fmla="*/ 40322495 w 18"/>
              <a:gd name="T31" fmla="*/ 5040419 h 15"/>
              <a:gd name="T32" fmla="*/ 32761236 w 18"/>
              <a:gd name="T33" fmla="*/ 5040419 h 15"/>
              <a:gd name="T34" fmla="*/ 32761236 w 18"/>
              <a:gd name="T35" fmla="*/ 0 h 15"/>
              <a:gd name="T36" fmla="*/ 27720926 w 18"/>
              <a:gd name="T37" fmla="*/ 0 h 15"/>
              <a:gd name="T38" fmla="*/ 27720926 w 18"/>
              <a:gd name="T39" fmla="*/ 0 h 15"/>
              <a:gd name="T40" fmla="*/ 20161248 w 18"/>
              <a:gd name="T41" fmla="*/ 0 h 15"/>
              <a:gd name="T42" fmla="*/ 20161248 w 18"/>
              <a:gd name="T43" fmla="*/ 0 h 15"/>
              <a:gd name="T44" fmla="*/ 15120937 w 18"/>
              <a:gd name="T45" fmla="*/ 0 h 15"/>
              <a:gd name="T46" fmla="*/ 15120937 w 18"/>
              <a:gd name="T47" fmla="*/ 0 h 15"/>
              <a:gd name="T48" fmla="*/ 15120937 w 18"/>
              <a:gd name="T49" fmla="*/ 5040419 h 15"/>
              <a:gd name="T50" fmla="*/ 7559675 w 18"/>
              <a:gd name="T51" fmla="*/ 5040419 h 15"/>
              <a:gd name="T52" fmla="*/ 7559675 w 18"/>
              <a:gd name="T53" fmla="*/ 5040419 h 15"/>
              <a:gd name="T54" fmla="*/ 7559675 w 18"/>
              <a:gd name="T55" fmla="*/ 12601839 h 15"/>
              <a:gd name="T56" fmla="*/ 0 w 18"/>
              <a:gd name="T57" fmla="*/ 12601839 h 15"/>
              <a:gd name="T58" fmla="*/ 0 w 18"/>
              <a:gd name="T59" fmla="*/ 20161674 h 15"/>
              <a:gd name="T60" fmla="*/ 0 w 18"/>
              <a:gd name="T61" fmla="*/ 20161674 h 15"/>
              <a:gd name="T62" fmla="*/ 0 w 18"/>
              <a:gd name="T63" fmla="*/ 25202091 h 15"/>
              <a:gd name="T64" fmla="*/ 0 w 18"/>
              <a:gd name="T65" fmla="*/ 25202091 h 15"/>
              <a:gd name="T66" fmla="*/ 7559675 w 18"/>
              <a:gd name="T67" fmla="*/ 32763517 h 15"/>
              <a:gd name="T68" fmla="*/ 7559675 w 18"/>
              <a:gd name="T69" fmla="*/ 32763517 h 15"/>
              <a:gd name="T70" fmla="*/ 7559675 w 18"/>
              <a:gd name="T71" fmla="*/ 32763517 h 15"/>
              <a:gd name="T72" fmla="*/ 15120937 w 18"/>
              <a:gd name="T73" fmla="*/ 37803934 h 15"/>
              <a:gd name="T74" fmla="*/ 15120937 w 18"/>
              <a:gd name="T75" fmla="*/ 37803934 h 15"/>
              <a:gd name="T76" fmla="*/ 15120937 w 18"/>
              <a:gd name="T77" fmla="*/ 37803934 h 15"/>
              <a:gd name="T78" fmla="*/ 20161248 w 18"/>
              <a:gd name="T79" fmla="*/ 37803934 h 15"/>
              <a:gd name="T80" fmla="*/ 20161248 w 18"/>
              <a:gd name="T81" fmla="*/ 37803934 h 15"/>
              <a:gd name="T82" fmla="*/ 20161248 w 18"/>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
              <a:gd name="T127" fmla="*/ 0 h 15"/>
              <a:gd name="T128" fmla="*/ 18 w 18"/>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 h="15">
                <a:moveTo>
                  <a:pt x="8" y="15"/>
                </a:moveTo>
                <a:lnTo>
                  <a:pt x="11" y="15"/>
                </a:lnTo>
                <a:lnTo>
                  <a:pt x="13" y="15"/>
                </a:lnTo>
                <a:lnTo>
                  <a:pt x="16" y="13"/>
                </a:lnTo>
                <a:lnTo>
                  <a:pt x="16" y="10"/>
                </a:lnTo>
                <a:lnTo>
                  <a:pt x="18" y="8"/>
                </a:lnTo>
                <a:lnTo>
                  <a:pt x="16" y="8"/>
                </a:lnTo>
                <a:lnTo>
                  <a:pt x="16" y="5"/>
                </a:lnTo>
                <a:lnTo>
                  <a:pt x="16" y="2"/>
                </a:lnTo>
                <a:lnTo>
                  <a:pt x="13" y="2"/>
                </a:lnTo>
                <a:lnTo>
                  <a:pt x="13" y="0"/>
                </a:lnTo>
                <a:lnTo>
                  <a:pt x="11" y="0"/>
                </a:lnTo>
                <a:lnTo>
                  <a:pt x="8" y="0"/>
                </a:lnTo>
                <a:lnTo>
                  <a:pt x="6" y="0"/>
                </a:lnTo>
                <a:lnTo>
                  <a:pt x="6" y="2"/>
                </a:lnTo>
                <a:lnTo>
                  <a:pt x="3" y="2"/>
                </a:lnTo>
                <a:lnTo>
                  <a:pt x="3" y="5"/>
                </a:lnTo>
                <a:lnTo>
                  <a:pt x="0" y="5"/>
                </a:lnTo>
                <a:lnTo>
                  <a:pt x="0" y="8"/>
                </a:lnTo>
                <a:lnTo>
                  <a:pt x="0" y="10"/>
                </a:lnTo>
                <a:lnTo>
                  <a:pt x="3" y="13"/>
                </a:lnTo>
                <a:lnTo>
                  <a:pt x="6" y="15"/>
                </a:lnTo>
                <a:lnTo>
                  <a:pt x="8" y="15"/>
                </a:lnTo>
                <a:close/>
              </a:path>
            </a:pathLst>
          </a:custGeom>
          <a:solidFill>
            <a:srgbClr val="000000"/>
          </a:solidFill>
          <a:ln w="9525">
            <a:noFill/>
            <a:round/>
            <a:headEnd/>
            <a:tailEnd/>
          </a:ln>
        </p:spPr>
        <p:txBody>
          <a:bodyPr/>
          <a:lstStyle/>
          <a:p>
            <a:endParaRPr lang="en-US"/>
          </a:p>
        </p:txBody>
      </p:sp>
      <p:sp>
        <p:nvSpPr>
          <p:cNvPr id="832819" name="Freeform 308"/>
          <p:cNvSpPr>
            <a:spLocks/>
          </p:cNvSpPr>
          <p:nvPr/>
        </p:nvSpPr>
        <p:spPr bwMode="auto">
          <a:xfrm>
            <a:off x="3073400" y="314325"/>
            <a:ext cx="23813" cy="23813"/>
          </a:xfrm>
          <a:custGeom>
            <a:avLst/>
            <a:gdLst>
              <a:gd name="T0" fmla="*/ 17642260 w 15"/>
              <a:gd name="T1" fmla="*/ 37803934 h 15"/>
              <a:gd name="T2" fmla="*/ 25202091 w 15"/>
              <a:gd name="T3" fmla="*/ 37803934 h 15"/>
              <a:gd name="T4" fmla="*/ 25202091 w 15"/>
              <a:gd name="T5" fmla="*/ 37803934 h 15"/>
              <a:gd name="T6" fmla="*/ 32763517 w 15"/>
              <a:gd name="T7" fmla="*/ 37803934 h 15"/>
              <a:gd name="T8" fmla="*/ 32763517 w 15"/>
              <a:gd name="T9" fmla="*/ 37803934 h 15"/>
              <a:gd name="T10" fmla="*/ 32763517 w 15"/>
              <a:gd name="T11" fmla="*/ 32763517 h 15"/>
              <a:gd name="T12" fmla="*/ 37803934 w 15"/>
              <a:gd name="T13" fmla="*/ 32763517 h 15"/>
              <a:gd name="T14" fmla="*/ 37803934 w 15"/>
              <a:gd name="T15" fmla="*/ 32763517 h 15"/>
              <a:gd name="T16" fmla="*/ 37803934 w 15"/>
              <a:gd name="T17" fmla="*/ 25202091 h 15"/>
              <a:gd name="T18" fmla="*/ 37803934 w 15"/>
              <a:gd name="T19" fmla="*/ 25202091 h 15"/>
              <a:gd name="T20" fmla="*/ 37803934 w 15"/>
              <a:gd name="T21" fmla="*/ 20161674 h 15"/>
              <a:gd name="T22" fmla="*/ 37803934 w 15"/>
              <a:gd name="T23" fmla="*/ 20161674 h 15"/>
              <a:gd name="T24" fmla="*/ 37803934 w 15"/>
              <a:gd name="T25" fmla="*/ 12601839 h 15"/>
              <a:gd name="T26" fmla="*/ 37803934 w 15"/>
              <a:gd name="T27" fmla="*/ 12601839 h 15"/>
              <a:gd name="T28" fmla="*/ 37803934 w 15"/>
              <a:gd name="T29" fmla="*/ 5040419 h 15"/>
              <a:gd name="T30" fmla="*/ 32763517 w 15"/>
              <a:gd name="T31" fmla="*/ 5040419 h 15"/>
              <a:gd name="T32" fmla="*/ 32763517 w 15"/>
              <a:gd name="T33" fmla="*/ 5040419 h 15"/>
              <a:gd name="T34" fmla="*/ 32763517 w 15"/>
              <a:gd name="T35" fmla="*/ 0 h 15"/>
              <a:gd name="T36" fmla="*/ 25202091 w 15"/>
              <a:gd name="T37" fmla="*/ 0 h 15"/>
              <a:gd name="T38" fmla="*/ 25202091 w 15"/>
              <a:gd name="T39" fmla="*/ 0 h 15"/>
              <a:gd name="T40" fmla="*/ 17642260 w 15"/>
              <a:gd name="T41" fmla="*/ 0 h 15"/>
              <a:gd name="T42" fmla="*/ 17642260 w 15"/>
              <a:gd name="T43" fmla="*/ 0 h 15"/>
              <a:gd name="T44" fmla="*/ 12601839 w 15"/>
              <a:gd name="T45" fmla="*/ 0 h 15"/>
              <a:gd name="T46" fmla="*/ 12601839 w 15"/>
              <a:gd name="T47" fmla="*/ 0 h 15"/>
              <a:gd name="T48" fmla="*/ 5040419 w 15"/>
              <a:gd name="T49" fmla="*/ 5040419 h 15"/>
              <a:gd name="T50" fmla="*/ 5040419 w 15"/>
              <a:gd name="T51" fmla="*/ 5040419 h 15"/>
              <a:gd name="T52" fmla="*/ 5040419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5040419 w 15"/>
              <a:gd name="T69" fmla="*/ 32763517 h 15"/>
              <a:gd name="T70" fmla="*/ 5040419 w 15"/>
              <a:gd name="T71" fmla="*/ 32763517 h 15"/>
              <a:gd name="T72" fmla="*/ 5040419 w 15"/>
              <a:gd name="T73" fmla="*/ 37803934 h 15"/>
              <a:gd name="T74" fmla="*/ 12601839 w 15"/>
              <a:gd name="T75" fmla="*/ 37803934 h 15"/>
              <a:gd name="T76" fmla="*/ 12601839 w 15"/>
              <a:gd name="T77" fmla="*/ 37803934 h 15"/>
              <a:gd name="T78" fmla="*/ 17642260 w 15"/>
              <a:gd name="T79" fmla="*/ 37803934 h 15"/>
              <a:gd name="T80" fmla="*/ 17642260 w 15"/>
              <a:gd name="T81" fmla="*/ 37803934 h 15"/>
              <a:gd name="T82" fmla="*/ 17642260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7" y="15"/>
                </a:moveTo>
                <a:lnTo>
                  <a:pt x="10" y="15"/>
                </a:lnTo>
                <a:lnTo>
                  <a:pt x="13" y="15"/>
                </a:lnTo>
                <a:lnTo>
                  <a:pt x="13" y="13"/>
                </a:lnTo>
                <a:lnTo>
                  <a:pt x="15" y="13"/>
                </a:lnTo>
                <a:lnTo>
                  <a:pt x="15" y="10"/>
                </a:lnTo>
                <a:lnTo>
                  <a:pt x="15" y="8"/>
                </a:lnTo>
                <a:lnTo>
                  <a:pt x="15" y="5"/>
                </a:lnTo>
                <a:lnTo>
                  <a:pt x="15" y="2"/>
                </a:lnTo>
                <a:lnTo>
                  <a:pt x="13" y="2"/>
                </a:lnTo>
                <a:lnTo>
                  <a:pt x="13" y="0"/>
                </a:lnTo>
                <a:lnTo>
                  <a:pt x="10" y="0"/>
                </a:lnTo>
                <a:lnTo>
                  <a:pt x="7" y="0"/>
                </a:lnTo>
                <a:lnTo>
                  <a:pt x="5" y="0"/>
                </a:lnTo>
                <a:lnTo>
                  <a:pt x="2" y="2"/>
                </a:lnTo>
                <a:lnTo>
                  <a:pt x="0" y="5"/>
                </a:lnTo>
                <a:lnTo>
                  <a:pt x="0" y="8"/>
                </a:lnTo>
                <a:lnTo>
                  <a:pt x="0" y="10"/>
                </a:lnTo>
                <a:lnTo>
                  <a:pt x="0" y="13"/>
                </a:lnTo>
                <a:lnTo>
                  <a:pt x="2" y="13"/>
                </a:lnTo>
                <a:lnTo>
                  <a:pt x="2" y="15"/>
                </a:lnTo>
                <a:lnTo>
                  <a:pt x="5" y="15"/>
                </a:lnTo>
                <a:lnTo>
                  <a:pt x="7" y="15"/>
                </a:lnTo>
                <a:close/>
              </a:path>
            </a:pathLst>
          </a:custGeom>
          <a:solidFill>
            <a:srgbClr val="000000"/>
          </a:solidFill>
          <a:ln w="9525">
            <a:noFill/>
            <a:round/>
            <a:headEnd/>
            <a:tailEnd/>
          </a:ln>
        </p:spPr>
        <p:txBody>
          <a:bodyPr/>
          <a:lstStyle/>
          <a:p>
            <a:endParaRPr lang="en-US"/>
          </a:p>
        </p:txBody>
      </p:sp>
      <p:sp>
        <p:nvSpPr>
          <p:cNvPr id="832820" name="Freeform 309"/>
          <p:cNvSpPr>
            <a:spLocks/>
          </p:cNvSpPr>
          <p:nvPr/>
        </p:nvSpPr>
        <p:spPr bwMode="auto">
          <a:xfrm>
            <a:off x="2903538" y="314325"/>
            <a:ext cx="28575" cy="23813"/>
          </a:xfrm>
          <a:custGeom>
            <a:avLst/>
            <a:gdLst>
              <a:gd name="T0" fmla="*/ 20161248 w 18"/>
              <a:gd name="T1" fmla="*/ 37803934 h 15"/>
              <a:gd name="T2" fmla="*/ 25201558 w 18"/>
              <a:gd name="T3" fmla="*/ 37803934 h 15"/>
              <a:gd name="T4" fmla="*/ 32761236 w 18"/>
              <a:gd name="T5" fmla="*/ 37803934 h 15"/>
              <a:gd name="T6" fmla="*/ 32761236 w 18"/>
              <a:gd name="T7" fmla="*/ 37803934 h 15"/>
              <a:gd name="T8" fmla="*/ 32761236 w 18"/>
              <a:gd name="T9" fmla="*/ 37803934 h 15"/>
              <a:gd name="T10" fmla="*/ 37801546 w 18"/>
              <a:gd name="T11" fmla="*/ 32763517 h 15"/>
              <a:gd name="T12" fmla="*/ 37801546 w 18"/>
              <a:gd name="T13" fmla="*/ 32763517 h 15"/>
              <a:gd name="T14" fmla="*/ 37801546 w 18"/>
              <a:gd name="T15" fmla="*/ 32763517 h 15"/>
              <a:gd name="T16" fmla="*/ 45362806 w 18"/>
              <a:gd name="T17" fmla="*/ 25202091 h 15"/>
              <a:gd name="T18" fmla="*/ 45362806 w 18"/>
              <a:gd name="T19" fmla="*/ 25202091 h 15"/>
              <a:gd name="T20" fmla="*/ 45362806 w 18"/>
              <a:gd name="T21" fmla="*/ 20161674 h 15"/>
              <a:gd name="T22" fmla="*/ 45362806 w 18"/>
              <a:gd name="T23" fmla="*/ 20161674 h 15"/>
              <a:gd name="T24" fmla="*/ 45362806 w 18"/>
              <a:gd name="T25" fmla="*/ 12601839 h 15"/>
              <a:gd name="T26" fmla="*/ 37801546 w 18"/>
              <a:gd name="T27" fmla="*/ 12601839 h 15"/>
              <a:gd name="T28" fmla="*/ 37801546 w 18"/>
              <a:gd name="T29" fmla="*/ 5040419 h 15"/>
              <a:gd name="T30" fmla="*/ 37801546 w 18"/>
              <a:gd name="T31" fmla="*/ 5040419 h 15"/>
              <a:gd name="T32" fmla="*/ 32761236 w 18"/>
              <a:gd name="T33" fmla="*/ 5040419 h 15"/>
              <a:gd name="T34" fmla="*/ 32761236 w 18"/>
              <a:gd name="T35" fmla="*/ 0 h 15"/>
              <a:gd name="T36" fmla="*/ 32761236 w 18"/>
              <a:gd name="T37" fmla="*/ 0 h 15"/>
              <a:gd name="T38" fmla="*/ 25201558 w 18"/>
              <a:gd name="T39" fmla="*/ 0 h 15"/>
              <a:gd name="T40" fmla="*/ 25201558 w 18"/>
              <a:gd name="T41" fmla="*/ 0 h 15"/>
              <a:gd name="T42" fmla="*/ 20161248 w 18"/>
              <a:gd name="T43" fmla="*/ 0 h 15"/>
              <a:gd name="T44" fmla="*/ 20161248 w 18"/>
              <a:gd name="T45" fmla="*/ 0 h 15"/>
              <a:gd name="T46" fmla="*/ 12599985 w 18"/>
              <a:gd name="T47" fmla="*/ 0 h 15"/>
              <a:gd name="T48" fmla="*/ 12599985 w 18"/>
              <a:gd name="T49" fmla="*/ 5040419 h 15"/>
              <a:gd name="T50" fmla="*/ 7559675 w 18"/>
              <a:gd name="T51" fmla="*/ 5040419 h 15"/>
              <a:gd name="T52" fmla="*/ 7559675 w 18"/>
              <a:gd name="T53" fmla="*/ 5040419 h 15"/>
              <a:gd name="T54" fmla="*/ 7559675 w 18"/>
              <a:gd name="T55" fmla="*/ 12601839 h 15"/>
              <a:gd name="T56" fmla="*/ 7559675 w 18"/>
              <a:gd name="T57" fmla="*/ 12601839 h 15"/>
              <a:gd name="T58" fmla="*/ 0 w 18"/>
              <a:gd name="T59" fmla="*/ 20161674 h 15"/>
              <a:gd name="T60" fmla="*/ 0 w 18"/>
              <a:gd name="T61" fmla="*/ 20161674 h 15"/>
              <a:gd name="T62" fmla="*/ 0 w 18"/>
              <a:gd name="T63" fmla="*/ 25202091 h 15"/>
              <a:gd name="T64" fmla="*/ 7559675 w 18"/>
              <a:gd name="T65" fmla="*/ 25202091 h 15"/>
              <a:gd name="T66" fmla="*/ 7559675 w 18"/>
              <a:gd name="T67" fmla="*/ 32763517 h 15"/>
              <a:gd name="T68" fmla="*/ 7559675 w 18"/>
              <a:gd name="T69" fmla="*/ 32763517 h 15"/>
              <a:gd name="T70" fmla="*/ 7559675 w 18"/>
              <a:gd name="T71" fmla="*/ 32763517 h 15"/>
              <a:gd name="T72" fmla="*/ 12599985 w 18"/>
              <a:gd name="T73" fmla="*/ 37803934 h 15"/>
              <a:gd name="T74" fmla="*/ 12599985 w 18"/>
              <a:gd name="T75" fmla="*/ 37803934 h 15"/>
              <a:gd name="T76" fmla="*/ 20161248 w 18"/>
              <a:gd name="T77" fmla="*/ 37803934 h 15"/>
              <a:gd name="T78" fmla="*/ 20161248 w 18"/>
              <a:gd name="T79" fmla="*/ 37803934 h 15"/>
              <a:gd name="T80" fmla="*/ 25201558 w 18"/>
              <a:gd name="T81" fmla="*/ 37803934 h 15"/>
              <a:gd name="T82" fmla="*/ 25201558 w 18"/>
              <a:gd name="T83" fmla="*/ 37803934 h 15"/>
              <a:gd name="T84" fmla="*/ 20161248 w 18"/>
              <a:gd name="T85" fmla="*/ 37803934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
              <a:gd name="T130" fmla="*/ 0 h 15"/>
              <a:gd name="T131" fmla="*/ 18 w 18"/>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 h="15">
                <a:moveTo>
                  <a:pt x="8" y="15"/>
                </a:moveTo>
                <a:lnTo>
                  <a:pt x="10" y="15"/>
                </a:lnTo>
                <a:lnTo>
                  <a:pt x="13" y="15"/>
                </a:lnTo>
                <a:lnTo>
                  <a:pt x="15" y="13"/>
                </a:lnTo>
                <a:lnTo>
                  <a:pt x="18" y="10"/>
                </a:lnTo>
                <a:lnTo>
                  <a:pt x="18" y="8"/>
                </a:lnTo>
                <a:lnTo>
                  <a:pt x="18" y="5"/>
                </a:lnTo>
                <a:lnTo>
                  <a:pt x="15" y="5"/>
                </a:lnTo>
                <a:lnTo>
                  <a:pt x="15" y="2"/>
                </a:lnTo>
                <a:lnTo>
                  <a:pt x="13" y="2"/>
                </a:lnTo>
                <a:lnTo>
                  <a:pt x="13" y="0"/>
                </a:lnTo>
                <a:lnTo>
                  <a:pt x="10" y="0"/>
                </a:lnTo>
                <a:lnTo>
                  <a:pt x="8" y="0"/>
                </a:lnTo>
                <a:lnTo>
                  <a:pt x="5" y="0"/>
                </a:lnTo>
                <a:lnTo>
                  <a:pt x="5" y="2"/>
                </a:lnTo>
                <a:lnTo>
                  <a:pt x="3" y="2"/>
                </a:lnTo>
                <a:lnTo>
                  <a:pt x="3" y="5"/>
                </a:lnTo>
                <a:lnTo>
                  <a:pt x="0" y="8"/>
                </a:lnTo>
                <a:lnTo>
                  <a:pt x="0" y="10"/>
                </a:lnTo>
                <a:lnTo>
                  <a:pt x="3" y="10"/>
                </a:lnTo>
                <a:lnTo>
                  <a:pt x="3" y="13"/>
                </a:lnTo>
                <a:lnTo>
                  <a:pt x="5" y="15"/>
                </a:lnTo>
                <a:lnTo>
                  <a:pt x="8" y="15"/>
                </a:lnTo>
                <a:lnTo>
                  <a:pt x="10" y="15"/>
                </a:lnTo>
                <a:lnTo>
                  <a:pt x="8" y="15"/>
                </a:lnTo>
                <a:close/>
              </a:path>
            </a:pathLst>
          </a:custGeom>
          <a:solidFill>
            <a:srgbClr val="000000"/>
          </a:solidFill>
          <a:ln w="9525">
            <a:noFill/>
            <a:round/>
            <a:headEnd/>
            <a:tailEnd/>
          </a:ln>
        </p:spPr>
        <p:txBody>
          <a:bodyPr/>
          <a:lstStyle/>
          <a:p>
            <a:endParaRPr lang="en-US"/>
          </a:p>
        </p:txBody>
      </p:sp>
      <p:sp>
        <p:nvSpPr>
          <p:cNvPr id="832821" name="Freeform 310"/>
          <p:cNvSpPr>
            <a:spLocks/>
          </p:cNvSpPr>
          <p:nvPr/>
        </p:nvSpPr>
        <p:spPr bwMode="auto">
          <a:xfrm>
            <a:off x="3235325" y="314325"/>
            <a:ext cx="26988" cy="23813"/>
          </a:xfrm>
          <a:custGeom>
            <a:avLst/>
            <a:gdLst>
              <a:gd name="T0" fmla="*/ 17642213 w 17"/>
              <a:gd name="T1" fmla="*/ 37803934 h 15"/>
              <a:gd name="T2" fmla="*/ 25202024 w 17"/>
              <a:gd name="T3" fmla="*/ 37803934 h 15"/>
              <a:gd name="T4" fmla="*/ 25202024 w 17"/>
              <a:gd name="T5" fmla="*/ 37803934 h 15"/>
              <a:gd name="T6" fmla="*/ 30242434 w 17"/>
              <a:gd name="T7" fmla="*/ 37803934 h 15"/>
              <a:gd name="T8" fmla="*/ 30242434 w 17"/>
              <a:gd name="T9" fmla="*/ 37803934 h 15"/>
              <a:gd name="T10" fmla="*/ 37803833 w 17"/>
              <a:gd name="T11" fmla="*/ 32763517 h 15"/>
              <a:gd name="T12" fmla="*/ 37803833 w 17"/>
              <a:gd name="T13" fmla="*/ 32763517 h 15"/>
              <a:gd name="T14" fmla="*/ 37803833 w 17"/>
              <a:gd name="T15" fmla="*/ 32763517 h 15"/>
              <a:gd name="T16" fmla="*/ 37803833 w 17"/>
              <a:gd name="T17" fmla="*/ 25202091 h 15"/>
              <a:gd name="T18" fmla="*/ 42844237 w 17"/>
              <a:gd name="T19" fmla="*/ 25202091 h 15"/>
              <a:gd name="T20" fmla="*/ 42844237 w 17"/>
              <a:gd name="T21" fmla="*/ 20161674 h 15"/>
              <a:gd name="T22" fmla="*/ 42844237 w 17"/>
              <a:gd name="T23" fmla="*/ 20161674 h 15"/>
              <a:gd name="T24" fmla="*/ 37803833 w 17"/>
              <a:gd name="T25" fmla="*/ 12601839 h 15"/>
              <a:gd name="T26" fmla="*/ 37803833 w 17"/>
              <a:gd name="T27" fmla="*/ 12601839 h 15"/>
              <a:gd name="T28" fmla="*/ 37803833 w 17"/>
              <a:gd name="T29" fmla="*/ 5040419 h 15"/>
              <a:gd name="T30" fmla="*/ 37803833 w 17"/>
              <a:gd name="T31" fmla="*/ 5040419 h 15"/>
              <a:gd name="T32" fmla="*/ 30242434 w 17"/>
              <a:gd name="T33" fmla="*/ 5040419 h 15"/>
              <a:gd name="T34" fmla="*/ 30242434 w 17"/>
              <a:gd name="T35" fmla="*/ 0 h 15"/>
              <a:gd name="T36" fmla="*/ 25202024 w 17"/>
              <a:gd name="T37" fmla="*/ 0 h 15"/>
              <a:gd name="T38" fmla="*/ 25202024 w 17"/>
              <a:gd name="T39" fmla="*/ 0 h 15"/>
              <a:gd name="T40" fmla="*/ 17642213 w 17"/>
              <a:gd name="T41" fmla="*/ 0 h 15"/>
              <a:gd name="T42" fmla="*/ 17642213 w 17"/>
              <a:gd name="T43" fmla="*/ 0 h 15"/>
              <a:gd name="T44" fmla="*/ 17642213 w 17"/>
              <a:gd name="T45" fmla="*/ 0 h 15"/>
              <a:gd name="T46" fmla="*/ 12601806 w 17"/>
              <a:gd name="T47" fmla="*/ 0 h 15"/>
              <a:gd name="T48" fmla="*/ 12601806 w 17"/>
              <a:gd name="T49" fmla="*/ 5040419 h 15"/>
              <a:gd name="T50" fmla="*/ 5040405 w 17"/>
              <a:gd name="T51" fmla="*/ 5040419 h 15"/>
              <a:gd name="T52" fmla="*/ 5040405 w 17"/>
              <a:gd name="T53" fmla="*/ 5040419 h 15"/>
              <a:gd name="T54" fmla="*/ 5040405 w 17"/>
              <a:gd name="T55" fmla="*/ 12601839 h 15"/>
              <a:gd name="T56" fmla="*/ 5040405 w 17"/>
              <a:gd name="T57" fmla="*/ 12601839 h 15"/>
              <a:gd name="T58" fmla="*/ 0 w 17"/>
              <a:gd name="T59" fmla="*/ 20161674 h 15"/>
              <a:gd name="T60" fmla="*/ 0 w 17"/>
              <a:gd name="T61" fmla="*/ 20161674 h 15"/>
              <a:gd name="T62" fmla="*/ 0 w 17"/>
              <a:gd name="T63" fmla="*/ 25202091 h 15"/>
              <a:gd name="T64" fmla="*/ 5040405 w 17"/>
              <a:gd name="T65" fmla="*/ 25202091 h 15"/>
              <a:gd name="T66" fmla="*/ 5040405 w 17"/>
              <a:gd name="T67" fmla="*/ 32763517 h 15"/>
              <a:gd name="T68" fmla="*/ 5040405 w 17"/>
              <a:gd name="T69" fmla="*/ 32763517 h 15"/>
              <a:gd name="T70" fmla="*/ 5040405 w 17"/>
              <a:gd name="T71" fmla="*/ 32763517 h 15"/>
              <a:gd name="T72" fmla="*/ 12601806 w 17"/>
              <a:gd name="T73" fmla="*/ 37803934 h 15"/>
              <a:gd name="T74" fmla="*/ 12601806 w 17"/>
              <a:gd name="T75" fmla="*/ 37803934 h 15"/>
              <a:gd name="T76" fmla="*/ 17642213 w 17"/>
              <a:gd name="T77" fmla="*/ 37803934 h 15"/>
              <a:gd name="T78" fmla="*/ 17642213 w 17"/>
              <a:gd name="T79" fmla="*/ 37803934 h 15"/>
              <a:gd name="T80" fmla="*/ 17642213 w 17"/>
              <a:gd name="T81" fmla="*/ 37803934 h 15"/>
              <a:gd name="T82" fmla="*/ 17642213 w 17"/>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
              <a:gd name="T127" fmla="*/ 0 h 15"/>
              <a:gd name="T128" fmla="*/ 17 w 17"/>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 h="15">
                <a:moveTo>
                  <a:pt x="7" y="15"/>
                </a:moveTo>
                <a:lnTo>
                  <a:pt x="10" y="15"/>
                </a:lnTo>
                <a:lnTo>
                  <a:pt x="12" y="15"/>
                </a:lnTo>
                <a:lnTo>
                  <a:pt x="15" y="13"/>
                </a:lnTo>
                <a:lnTo>
                  <a:pt x="15" y="10"/>
                </a:lnTo>
                <a:lnTo>
                  <a:pt x="17" y="10"/>
                </a:lnTo>
                <a:lnTo>
                  <a:pt x="17" y="8"/>
                </a:lnTo>
                <a:lnTo>
                  <a:pt x="15" y="5"/>
                </a:lnTo>
                <a:lnTo>
                  <a:pt x="15" y="2"/>
                </a:lnTo>
                <a:lnTo>
                  <a:pt x="12" y="2"/>
                </a:lnTo>
                <a:lnTo>
                  <a:pt x="12" y="0"/>
                </a:lnTo>
                <a:lnTo>
                  <a:pt x="10" y="0"/>
                </a:lnTo>
                <a:lnTo>
                  <a:pt x="7" y="0"/>
                </a:lnTo>
                <a:lnTo>
                  <a:pt x="5" y="0"/>
                </a:lnTo>
                <a:lnTo>
                  <a:pt x="5" y="2"/>
                </a:lnTo>
                <a:lnTo>
                  <a:pt x="2" y="2"/>
                </a:lnTo>
                <a:lnTo>
                  <a:pt x="2" y="5"/>
                </a:lnTo>
                <a:lnTo>
                  <a:pt x="0" y="8"/>
                </a:lnTo>
                <a:lnTo>
                  <a:pt x="0" y="10"/>
                </a:lnTo>
                <a:lnTo>
                  <a:pt x="2" y="10"/>
                </a:lnTo>
                <a:lnTo>
                  <a:pt x="2" y="13"/>
                </a:lnTo>
                <a:lnTo>
                  <a:pt x="5" y="15"/>
                </a:lnTo>
                <a:lnTo>
                  <a:pt x="7" y="15"/>
                </a:lnTo>
                <a:close/>
              </a:path>
            </a:pathLst>
          </a:custGeom>
          <a:solidFill>
            <a:srgbClr val="000000"/>
          </a:solidFill>
          <a:ln w="9525">
            <a:noFill/>
            <a:round/>
            <a:headEnd/>
            <a:tailEnd/>
          </a:ln>
        </p:spPr>
        <p:txBody>
          <a:bodyPr/>
          <a:lstStyle/>
          <a:p>
            <a:endParaRPr lang="en-US"/>
          </a:p>
        </p:txBody>
      </p:sp>
      <p:sp>
        <p:nvSpPr>
          <p:cNvPr id="832822" name="Freeform 311"/>
          <p:cNvSpPr>
            <a:spLocks/>
          </p:cNvSpPr>
          <p:nvPr/>
        </p:nvSpPr>
        <p:spPr bwMode="auto">
          <a:xfrm>
            <a:off x="3319463" y="314325"/>
            <a:ext cx="23812" cy="23813"/>
          </a:xfrm>
          <a:custGeom>
            <a:avLst/>
            <a:gdLst>
              <a:gd name="T0" fmla="*/ 20160828 w 15"/>
              <a:gd name="T1" fmla="*/ 37803934 h 15"/>
              <a:gd name="T2" fmla="*/ 25201033 w 15"/>
              <a:gd name="T3" fmla="*/ 37803934 h 15"/>
              <a:gd name="T4" fmla="*/ 25201033 w 15"/>
              <a:gd name="T5" fmla="*/ 37803934 h 15"/>
              <a:gd name="T6" fmla="*/ 32760554 w 15"/>
              <a:gd name="T7" fmla="*/ 37803934 h 15"/>
              <a:gd name="T8" fmla="*/ 32760554 w 15"/>
              <a:gd name="T9" fmla="*/ 37803934 h 15"/>
              <a:gd name="T10" fmla="*/ 37800759 w 15"/>
              <a:gd name="T11" fmla="*/ 32763517 h 15"/>
              <a:gd name="T12" fmla="*/ 37800759 w 15"/>
              <a:gd name="T13" fmla="*/ 32763517 h 15"/>
              <a:gd name="T14" fmla="*/ 37800759 w 15"/>
              <a:gd name="T15" fmla="*/ 32763517 h 15"/>
              <a:gd name="T16" fmla="*/ 37800759 w 15"/>
              <a:gd name="T17" fmla="*/ 25202091 h 15"/>
              <a:gd name="T18" fmla="*/ 37800759 w 15"/>
              <a:gd name="T19" fmla="*/ 25202091 h 15"/>
              <a:gd name="T20" fmla="*/ 37800759 w 15"/>
              <a:gd name="T21" fmla="*/ 20161674 h 15"/>
              <a:gd name="T22" fmla="*/ 37800759 w 15"/>
              <a:gd name="T23" fmla="*/ 20161674 h 15"/>
              <a:gd name="T24" fmla="*/ 37800759 w 15"/>
              <a:gd name="T25" fmla="*/ 12601839 h 15"/>
              <a:gd name="T26" fmla="*/ 37800759 w 15"/>
              <a:gd name="T27" fmla="*/ 12601839 h 15"/>
              <a:gd name="T28" fmla="*/ 37800759 w 15"/>
              <a:gd name="T29" fmla="*/ 5040419 h 15"/>
              <a:gd name="T30" fmla="*/ 37800759 w 15"/>
              <a:gd name="T31" fmla="*/ 5040419 h 15"/>
              <a:gd name="T32" fmla="*/ 32760554 w 15"/>
              <a:gd name="T33" fmla="*/ 5040419 h 15"/>
              <a:gd name="T34" fmla="*/ 32760554 w 15"/>
              <a:gd name="T35" fmla="*/ 0 h 15"/>
              <a:gd name="T36" fmla="*/ 25201033 w 15"/>
              <a:gd name="T37" fmla="*/ 0 h 15"/>
              <a:gd name="T38" fmla="*/ 25201033 w 15"/>
              <a:gd name="T39" fmla="*/ 0 h 15"/>
              <a:gd name="T40" fmla="*/ 20160828 w 15"/>
              <a:gd name="T41" fmla="*/ 0 h 15"/>
              <a:gd name="T42" fmla="*/ 20160828 w 15"/>
              <a:gd name="T43" fmla="*/ 0 h 15"/>
              <a:gd name="T44" fmla="*/ 12599723 w 15"/>
              <a:gd name="T45" fmla="*/ 0 h 15"/>
              <a:gd name="T46" fmla="*/ 12599723 w 15"/>
              <a:gd name="T47" fmla="*/ 0 h 15"/>
              <a:gd name="T48" fmla="*/ 7559517 w 15"/>
              <a:gd name="T49" fmla="*/ 5040419 h 15"/>
              <a:gd name="T50" fmla="*/ 7559517 w 15"/>
              <a:gd name="T51" fmla="*/ 5040419 h 15"/>
              <a:gd name="T52" fmla="*/ 7559517 w 15"/>
              <a:gd name="T53" fmla="*/ 5040419 h 15"/>
              <a:gd name="T54" fmla="*/ 7559517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7559517 w 15"/>
              <a:gd name="T67" fmla="*/ 32763517 h 15"/>
              <a:gd name="T68" fmla="*/ 7559517 w 15"/>
              <a:gd name="T69" fmla="*/ 32763517 h 15"/>
              <a:gd name="T70" fmla="*/ 7559517 w 15"/>
              <a:gd name="T71" fmla="*/ 32763517 h 15"/>
              <a:gd name="T72" fmla="*/ 7559517 w 15"/>
              <a:gd name="T73" fmla="*/ 37803934 h 15"/>
              <a:gd name="T74" fmla="*/ 12599723 w 15"/>
              <a:gd name="T75" fmla="*/ 37803934 h 15"/>
              <a:gd name="T76" fmla="*/ 12599723 w 15"/>
              <a:gd name="T77" fmla="*/ 37803934 h 15"/>
              <a:gd name="T78" fmla="*/ 20160828 w 15"/>
              <a:gd name="T79" fmla="*/ 37803934 h 15"/>
              <a:gd name="T80" fmla="*/ 20160828 w 15"/>
              <a:gd name="T81" fmla="*/ 37803934 h 15"/>
              <a:gd name="T82" fmla="*/ 20160828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8" y="15"/>
                </a:moveTo>
                <a:lnTo>
                  <a:pt x="10" y="15"/>
                </a:lnTo>
                <a:lnTo>
                  <a:pt x="13" y="15"/>
                </a:lnTo>
                <a:lnTo>
                  <a:pt x="15" y="13"/>
                </a:lnTo>
                <a:lnTo>
                  <a:pt x="15" y="10"/>
                </a:lnTo>
                <a:lnTo>
                  <a:pt x="15" y="8"/>
                </a:lnTo>
                <a:lnTo>
                  <a:pt x="15" y="5"/>
                </a:lnTo>
                <a:lnTo>
                  <a:pt x="15" y="2"/>
                </a:lnTo>
                <a:lnTo>
                  <a:pt x="13" y="2"/>
                </a:lnTo>
                <a:lnTo>
                  <a:pt x="13" y="0"/>
                </a:lnTo>
                <a:lnTo>
                  <a:pt x="10" y="0"/>
                </a:lnTo>
                <a:lnTo>
                  <a:pt x="8" y="0"/>
                </a:lnTo>
                <a:lnTo>
                  <a:pt x="5" y="0"/>
                </a:lnTo>
                <a:lnTo>
                  <a:pt x="3" y="2"/>
                </a:lnTo>
                <a:lnTo>
                  <a:pt x="3" y="5"/>
                </a:lnTo>
                <a:lnTo>
                  <a:pt x="0" y="5"/>
                </a:lnTo>
                <a:lnTo>
                  <a:pt x="0" y="8"/>
                </a:lnTo>
                <a:lnTo>
                  <a:pt x="0" y="10"/>
                </a:lnTo>
                <a:lnTo>
                  <a:pt x="3" y="13"/>
                </a:lnTo>
                <a:lnTo>
                  <a:pt x="3" y="15"/>
                </a:lnTo>
                <a:lnTo>
                  <a:pt x="5" y="15"/>
                </a:lnTo>
                <a:lnTo>
                  <a:pt x="8" y="15"/>
                </a:lnTo>
                <a:close/>
              </a:path>
            </a:pathLst>
          </a:custGeom>
          <a:solidFill>
            <a:srgbClr val="000000"/>
          </a:solidFill>
          <a:ln w="9525">
            <a:noFill/>
            <a:round/>
            <a:headEnd/>
            <a:tailEnd/>
          </a:ln>
        </p:spPr>
        <p:txBody>
          <a:bodyPr/>
          <a:lstStyle/>
          <a:p>
            <a:endParaRPr lang="en-US"/>
          </a:p>
        </p:txBody>
      </p:sp>
      <p:sp>
        <p:nvSpPr>
          <p:cNvPr id="832823" name="Freeform 312"/>
          <p:cNvSpPr>
            <a:spLocks/>
          </p:cNvSpPr>
          <p:nvPr/>
        </p:nvSpPr>
        <p:spPr bwMode="auto">
          <a:xfrm>
            <a:off x="3154363" y="314325"/>
            <a:ext cx="23812" cy="23813"/>
          </a:xfrm>
          <a:custGeom>
            <a:avLst/>
            <a:gdLst>
              <a:gd name="T0" fmla="*/ 12599723 w 15"/>
              <a:gd name="T1" fmla="*/ 37803934 h 15"/>
              <a:gd name="T2" fmla="*/ 17639931 w 15"/>
              <a:gd name="T3" fmla="*/ 37803934 h 15"/>
              <a:gd name="T4" fmla="*/ 25201033 w 15"/>
              <a:gd name="T5" fmla="*/ 37803934 h 15"/>
              <a:gd name="T6" fmla="*/ 25201033 w 15"/>
              <a:gd name="T7" fmla="*/ 37803934 h 15"/>
              <a:gd name="T8" fmla="*/ 30241245 w 15"/>
              <a:gd name="T9" fmla="*/ 37803934 h 15"/>
              <a:gd name="T10" fmla="*/ 30241245 w 15"/>
              <a:gd name="T11" fmla="*/ 32763517 h 15"/>
              <a:gd name="T12" fmla="*/ 30241245 w 15"/>
              <a:gd name="T13" fmla="*/ 32763517 h 15"/>
              <a:gd name="T14" fmla="*/ 30241245 w 15"/>
              <a:gd name="T15" fmla="*/ 32763517 h 15"/>
              <a:gd name="T16" fmla="*/ 37800759 w 15"/>
              <a:gd name="T17" fmla="*/ 25202091 h 15"/>
              <a:gd name="T18" fmla="*/ 37800759 w 15"/>
              <a:gd name="T19" fmla="*/ 25202091 h 15"/>
              <a:gd name="T20" fmla="*/ 37800759 w 15"/>
              <a:gd name="T21" fmla="*/ 20161674 h 15"/>
              <a:gd name="T22" fmla="*/ 37800759 w 15"/>
              <a:gd name="T23" fmla="*/ 20161674 h 15"/>
              <a:gd name="T24" fmla="*/ 37800759 w 15"/>
              <a:gd name="T25" fmla="*/ 12601839 h 15"/>
              <a:gd name="T26" fmla="*/ 30241245 w 15"/>
              <a:gd name="T27" fmla="*/ 12601839 h 15"/>
              <a:gd name="T28" fmla="*/ 30241245 w 15"/>
              <a:gd name="T29" fmla="*/ 5040419 h 15"/>
              <a:gd name="T30" fmla="*/ 30241245 w 15"/>
              <a:gd name="T31" fmla="*/ 5040419 h 15"/>
              <a:gd name="T32" fmla="*/ 30241245 w 15"/>
              <a:gd name="T33" fmla="*/ 5040419 h 15"/>
              <a:gd name="T34" fmla="*/ 25201033 w 15"/>
              <a:gd name="T35" fmla="*/ 0 h 15"/>
              <a:gd name="T36" fmla="*/ 25201033 w 15"/>
              <a:gd name="T37" fmla="*/ 0 h 15"/>
              <a:gd name="T38" fmla="*/ 17639931 w 15"/>
              <a:gd name="T39" fmla="*/ 0 h 15"/>
              <a:gd name="T40" fmla="*/ 17639931 w 15"/>
              <a:gd name="T41" fmla="*/ 0 h 15"/>
              <a:gd name="T42" fmla="*/ 12599723 w 15"/>
              <a:gd name="T43" fmla="*/ 0 h 15"/>
              <a:gd name="T44" fmla="*/ 12599723 w 15"/>
              <a:gd name="T45" fmla="*/ 0 h 15"/>
              <a:gd name="T46" fmla="*/ 5040207 w 15"/>
              <a:gd name="T47" fmla="*/ 0 h 15"/>
              <a:gd name="T48" fmla="*/ 5040207 w 15"/>
              <a:gd name="T49" fmla="*/ 5040419 h 15"/>
              <a:gd name="T50" fmla="*/ 0 w 15"/>
              <a:gd name="T51" fmla="*/ 5040419 h 15"/>
              <a:gd name="T52" fmla="*/ 0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0 w 15"/>
              <a:gd name="T69" fmla="*/ 32763517 h 15"/>
              <a:gd name="T70" fmla="*/ 0 w 15"/>
              <a:gd name="T71" fmla="*/ 32763517 h 15"/>
              <a:gd name="T72" fmla="*/ 5040207 w 15"/>
              <a:gd name="T73" fmla="*/ 37803934 h 15"/>
              <a:gd name="T74" fmla="*/ 5040207 w 15"/>
              <a:gd name="T75" fmla="*/ 37803934 h 15"/>
              <a:gd name="T76" fmla="*/ 12599723 w 15"/>
              <a:gd name="T77" fmla="*/ 37803934 h 15"/>
              <a:gd name="T78" fmla="*/ 12599723 w 15"/>
              <a:gd name="T79" fmla="*/ 37803934 h 15"/>
              <a:gd name="T80" fmla="*/ 17639931 w 15"/>
              <a:gd name="T81" fmla="*/ 37803934 h 15"/>
              <a:gd name="T82" fmla="*/ 17639931 w 15"/>
              <a:gd name="T83" fmla="*/ 37803934 h 15"/>
              <a:gd name="T84" fmla="*/ 12599723 w 15"/>
              <a:gd name="T85" fmla="*/ 37803934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
              <a:gd name="T130" fmla="*/ 0 h 15"/>
              <a:gd name="T131" fmla="*/ 15 w 15"/>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 h="15">
                <a:moveTo>
                  <a:pt x="5" y="15"/>
                </a:moveTo>
                <a:lnTo>
                  <a:pt x="7" y="15"/>
                </a:lnTo>
                <a:lnTo>
                  <a:pt x="10" y="15"/>
                </a:lnTo>
                <a:lnTo>
                  <a:pt x="12" y="15"/>
                </a:lnTo>
                <a:lnTo>
                  <a:pt x="12" y="13"/>
                </a:lnTo>
                <a:lnTo>
                  <a:pt x="15" y="10"/>
                </a:lnTo>
                <a:lnTo>
                  <a:pt x="15" y="8"/>
                </a:lnTo>
                <a:lnTo>
                  <a:pt x="15" y="5"/>
                </a:lnTo>
                <a:lnTo>
                  <a:pt x="12" y="5"/>
                </a:lnTo>
                <a:lnTo>
                  <a:pt x="12" y="2"/>
                </a:lnTo>
                <a:lnTo>
                  <a:pt x="10" y="0"/>
                </a:lnTo>
                <a:lnTo>
                  <a:pt x="7" y="0"/>
                </a:lnTo>
                <a:lnTo>
                  <a:pt x="5" y="0"/>
                </a:lnTo>
                <a:lnTo>
                  <a:pt x="2" y="0"/>
                </a:lnTo>
                <a:lnTo>
                  <a:pt x="2" y="2"/>
                </a:lnTo>
                <a:lnTo>
                  <a:pt x="0" y="2"/>
                </a:lnTo>
                <a:lnTo>
                  <a:pt x="0" y="5"/>
                </a:lnTo>
                <a:lnTo>
                  <a:pt x="0" y="8"/>
                </a:lnTo>
                <a:lnTo>
                  <a:pt x="0" y="10"/>
                </a:lnTo>
                <a:lnTo>
                  <a:pt x="0" y="13"/>
                </a:lnTo>
                <a:lnTo>
                  <a:pt x="2" y="15"/>
                </a:lnTo>
                <a:lnTo>
                  <a:pt x="5" y="15"/>
                </a:lnTo>
                <a:lnTo>
                  <a:pt x="7" y="15"/>
                </a:lnTo>
                <a:lnTo>
                  <a:pt x="5" y="15"/>
                </a:lnTo>
                <a:close/>
              </a:path>
            </a:pathLst>
          </a:custGeom>
          <a:solidFill>
            <a:srgbClr val="000000"/>
          </a:solidFill>
          <a:ln w="9525">
            <a:noFill/>
            <a:round/>
            <a:headEnd/>
            <a:tailEnd/>
          </a:ln>
        </p:spPr>
        <p:txBody>
          <a:bodyPr/>
          <a:lstStyle/>
          <a:p>
            <a:endParaRPr lang="en-US"/>
          </a:p>
        </p:txBody>
      </p:sp>
      <p:sp>
        <p:nvSpPr>
          <p:cNvPr id="832824" name="Freeform 313"/>
          <p:cNvSpPr>
            <a:spLocks/>
          </p:cNvSpPr>
          <p:nvPr/>
        </p:nvSpPr>
        <p:spPr bwMode="auto">
          <a:xfrm>
            <a:off x="3489325" y="314325"/>
            <a:ext cx="23813" cy="23813"/>
          </a:xfrm>
          <a:custGeom>
            <a:avLst/>
            <a:gdLst>
              <a:gd name="T0" fmla="*/ 17642260 w 15"/>
              <a:gd name="T1" fmla="*/ 37803934 h 15"/>
              <a:gd name="T2" fmla="*/ 25202091 w 15"/>
              <a:gd name="T3" fmla="*/ 37803934 h 15"/>
              <a:gd name="T4" fmla="*/ 25202091 w 15"/>
              <a:gd name="T5" fmla="*/ 37803934 h 15"/>
              <a:gd name="T6" fmla="*/ 25202091 w 15"/>
              <a:gd name="T7" fmla="*/ 37803934 h 15"/>
              <a:gd name="T8" fmla="*/ 32763517 w 15"/>
              <a:gd name="T9" fmla="*/ 37803934 h 15"/>
              <a:gd name="T10" fmla="*/ 32763517 w 15"/>
              <a:gd name="T11" fmla="*/ 32763517 h 15"/>
              <a:gd name="T12" fmla="*/ 37803934 w 15"/>
              <a:gd name="T13" fmla="*/ 32763517 h 15"/>
              <a:gd name="T14" fmla="*/ 37803934 w 15"/>
              <a:gd name="T15" fmla="*/ 32763517 h 15"/>
              <a:gd name="T16" fmla="*/ 37803934 w 15"/>
              <a:gd name="T17" fmla="*/ 25202091 h 15"/>
              <a:gd name="T18" fmla="*/ 37803934 w 15"/>
              <a:gd name="T19" fmla="*/ 25202091 h 15"/>
              <a:gd name="T20" fmla="*/ 37803934 w 15"/>
              <a:gd name="T21" fmla="*/ 20161674 h 15"/>
              <a:gd name="T22" fmla="*/ 37803934 w 15"/>
              <a:gd name="T23" fmla="*/ 20161674 h 15"/>
              <a:gd name="T24" fmla="*/ 37803934 w 15"/>
              <a:gd name="T25" fmla="*/ 12601839 h 15"/>
              <a:gd name="T26" fmla="*/ 37803934 w 15"/>
              <a:gd name="T27" fmla="*/ 12601839 h 15"/>
              <a:gd name="T28" fmla="*/ 37803934 w 15"/>
              <a:gd name="T29" fmla="*/ 5040419 h 15"/>
              <a:gd name="T30" fmla="*/ 32763517 w 15"/>
              <a:gd name="T31" fmla="*/ 5040419 h 15"/>
              <a:gd name="T32" fmla="*/ 32763517 w 15"/>
              <a:gd name="T33" fmla="*/ 5040419 h 15"/>
              <a:gd name="T34" fmla="*/ 25202091 w 15"/>
              <a:gd name="T35" fmla="*/ 0 h 15"/>
              <a:gd name="T36" fmla="*/ 25202091 w 15"/>
              <a:gd name="T37" fmla="*/ 0 h 15"/>
              <a:gd name="T38" fmla="*/ 25202091 w 15"/>
              <a:gd name="T39" fmla="*/ 0 h 15"/>
              <a:gd name="T40" fmla="*/ 17642260 w 15"/>
              <a:gd name="T41" fmla="*/ 0 h 15"/>
              <a:gd name="T42" fmla="*/ 12601839 w 15"/>
              <a:gd name="T43" fmla="*/ 0 h 15"/>
              <a:gd name="T44" fmla="*/ 12601839 w 15"/>
              <a:gd name="T45" fmla="*/ 0 h 15"/>
              <a:gd name="T46" fmla="*/ 12601839 w 15"/>
              <a:gd name="T47" fmla="*/ 0 h 15"/>
              <a:gd name="T48" fmla="*/ 5040419 w 15"/>
              <a:gd name="T49" fmla="*/ 5040419 h 15"/>
              <a:gd name="T50" fmla="*/ 5040419 w 15"/>
              <a:gd name="T51" fmla="*/ 5040419 h 15"/>
              <a:gd name="T52" fmla="*/ 0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0 w 15"/>
              <a:gd name="T69" fmla="*/ 32763517 h 15"/>
              <a:gd name="T70" fmla="*/ 5040419 w 15"/>
              <a:gd name="T71" fmla="*/ 32763517 h 15"/>
              <a:gd name="T72" fmla="*/ 5040419 w 15"/>
              <a:gd name="T73" fmla="*/ 37803934 h 15"/>
              <a:gd name="T74" fmla="*/ 12601839 w 15"/>
              <a:gd name="T75" fmla="*/ 37803934 h 15"/>
              <a:gd name="T76" fmla="*/ 12601839 w 15"/>
              <a:gd name="T77" fmla="*/ 37803934 h 15"/>
              <a:gd name="T78" fmla="*/ 12601839 w 15"/>
              <a:gd name="T79" fmla="*/ 37803934 h 15"/>
              <a:gd name="T80" fmla="*/ 17642260 w 15"/>
              <a:gd name="T81" fmla="*/ 37803934 h 15"/>
              <a:gd name="T82" fmla="*/ 17642260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7" y="15"/>
                </a:moveTo>
                <a:lnTo>
                  <a:pt x="10" y="15"/>
                </a:lnTo>
                <a:lnTo>
                  <a:pt x="13" y="15"/>
                </a:lnTo>
                <a:lnTo>
                  <a:pt x="13" y="13"/>
                </a:lnTo>
                <a:lnTo>
                  <a:pt x="15" y="13"/>
                </a:lnTo>
                <a:lnTo>
                  <a:pt x="15" y="10"/>
                </a:lnTo>
                <a:lnTo>
                  <a:pt x="15" y="8"/>
                </a:lnTo>
                <a:lnTo>
                  <a:pt x="15" y="5"/>
                </a:lnTo>
                <a:lnTo>
                  <a:pt x="15" y="2"/>
                </a:lnTo>
                <a:lnTo>
                  <a:pt x="13" y="2"/>
                </a:lnTo>
                <a:lnTo>
                  <a:pt x="10" y="0"/>
                </a:lnTo>
                <a:lnTo>
                  <a:pt x="7" y="0"/>
                </a:lnTo>
                <a:lnTo>
                  <a:pt x="5" y="0"/>
                </a:lnTo>
                <a:lnTo>
                  <a:pt x="2" y="2"/>
                </a:lnTo>
                <a:lnTo>
                  <a:pt x="0" y="2"/>
                </a:lnTo>
                <a:lnTo>
                  <a:pt x="0" y="5"/>
                </a:lnTo>
                <a:lnTo>
                  <a:pt x="0" y="8"/>
                </a:lnTo>
                <a:lnTo>
                  <a:pt x="0" y="10"/>
                </a:lnTo>
                <a:lnTo>
                  <a:pt x="0" y="13"/>
                </a:lnTo>
                <a:lnTo>
                  <a:pt x="2" y="13"/>
                </a:lnTo>
                <a:lnTo>
                  <a:pt x="2" y="15"/>
                </a:lnTo>
                <a:lnTo>
                  <a:pt x="5" y="15"/>
                </a:lnTo>
                <a:lnTo>
                  <a:pt x="7" y="15"/>
                </a:lnTo>
                <a:close/>
              </a:path>
            </a:pathLst>
          </a:custGeom>
          <a:solidFill>
            <a:srgbClr val="000000"/>
          </a:solidFill>
          <a:ln w="9525">
            <a:noFill/>
            <a:round/>
            <a:headEnd/>
            <a:tailEnd/>
          </a:ln>
        </p:spPr>
        <p:txBody>
          <a:bodyPr/>
          <a:lstStyle/>
          <a:p>
            <a:endParaRPr lang="en-US"/>
          </a:p>
        </p:txBody>
      </p:sp>
      <p:sp>
        <p:nvSpPr>
          <p:cNvPr id="832825" name="Freeform 314"/>
          <p:cNvSpPr>
            <a:spLocks/>
          </p:cNvSpPr>
          <p:nvPr/>
        </p:nvSpPr>
        <p:spPr bwMode="auto">
          <a:xfrm>
            <a:off x="3573463" y="314325"/>
            <a:ext cx="25400" cy="23813"/>
          </a:xfrm>
          <a:custGeom>
            <a:avLst/>
            <a:gdLst>
              <a:gd name="T0" fmla="*/ 12599985 w 16"/>
              <a:gd name="T1" fmla="*/ 37803934 h 15"/>
              <a:gd name="T2" fmla="*/ 20161247 w 16"/>
              <a:gd name="T3" fmla="*/ 37803934 h 15"/>
              <a:gd name="T4" fmla="*/ 25201557 w 16"/>
              <a:gd name="T5" fmla="*/ 37803934 h 15"/>
              <a:gd name="T6" fmla="*/ 25201557 w 16"/>
              <a:gd name="T7" fmla="*/ 37803934 h 15"/>
              <a:gd name="T8" fmla="*/ 32761234 w 16"/>
              <a:gd name="T9" fmla="*/ 37803934 h 15"/>
              <a:gd name="T10" fmla="*/ 32761234 w 16"/>
              <a:gd name="T11" fmla="*/ 32763517 h 15"/>
              <a:gd name="T12" fmla="*/ 32761234 w 16"/>
              <a:gd name="T13" fmla="*/ 32763517 h 15"/>
              <a:gd name="T14" fmla="*/ 40322493 w 16"/>
              <a:gd name="T15" fmla="*/ 32763517 h 15"/>
              <a:gd name="T16" fmla="*/ 40322493 w 16"/>
              <a:gd name="T17" fmla="*/ 25202091 h 15"/>
              <a:gd name="T18" fmla="*/ 40322493 w 16"/>
              <a:gd name="T19" fmla="*/ 25202091 h 15"/>
              <a:gd name="T20" fmla="*/ 40322493 w 16"/>
              <a:gd name="T21" fmla="*/ 20161674 h 15"/>
              <a:gd name="T22" fmla="*/ 40322493 w 16"/>
              <a:gd name="T23" fmla="*/ 20161674 h 15"/>
              <a:gd name="T24" fmla="*/ 40322493 w 16"/>
              <a:gd name="T25" fmla="*/ 12601839 h 15"/>
              <a:gd name="T26" fmla="*/ 40322493 w 16"/>
              <a:gd name="T27" fmla="*/ 12601839 h 15"/>
              <a:gd name="T28" fmla="*/ 32761234 w 16"/>
              <a:gd name="T29" fmla="*/ 5040419 h 15"/>
              <a:gd name="T30" fmla="*/ 32761234 w 16"/>
              <a:gd name="T31" fmla="*/ 5040419 h 15"/>
              <a:gd name="T32" fmla="*/ 32761234 w 16"/>
              <a:gd name="T33" fmla="*/ 5040419 h 15"/>
              <a:gd name="T34" fmla="*/ 25201557 w 16"/>
              <a:gd name="T35" fmla="*/ 0 h 15"/>
              <a:gd name="T36" fmla="*/ 25201557 w 16"/>
              <a:gd name="T37" fmla="*/ 0 h 15"/>
              <a:gd name="T38" fmla="*/ 20161247 w 16"/>
              <a:gd name="T39" fmla="*/ 0 h 15"/>
              <a:gd name="T40" fmla="*/ 20161247 w 16"/>
              <a:gd name="T41" fmla="*/ 0 h 15"/>
              <a:gd name="T42" fmla="*/ 12599985 w 16"/>
              <a:gd name="T43" fmla="*/ 0 h 15"/>
              <a:gd name="T44" fmla="*/ 12599985 w 16"/>
              <a:gd name="T45" fmla="*/ 0 h 15"/>
              <a:gd name="T46" fmla="*/ 7559674 w 16"/>
              <a:gd name="T47" fmla="*/ 0 h 15"/>
              <a:gd name="T48" fmla="*/ 7559674 w 16"/>
              <a:gd name="T49" fmla="*/ 5040419 h 15"/>
              <a:gd name="T50" fmla="*/ 7559674 w 16"/>
              <a:gd name="T51" fmla="*/ 5040419 h 15"/>
              <a:gd name="T52" fmla="*/ 0 w 16"/>
              <a:gd name="T53" fmla="*/ 5040419 h 15"/>
              <a:gd name="T54" fmla="*/ 0 w 16"/>
              <a:gd name="T55" fmla="*/ 12601839 h 15"/>
              <a:gd name="T56" fmla="*/ 0 w 16"/>
              <a:gd name="T57" fmla="*/ 12601839 h 15"/>
              <a:gd name="T58" fmla="*/ 0 w 16"/>
              <a:gd name="T59" fmla="*/ 20161674 h 15"/>
              <a:gd name="T60" fmla="*/ 0 w 16"/>
              <a:gd name="T61" fmla="*/ 20161674 h 15"/>
              <a:gd name="T62" fmla="*/ 0 w 16"/>
              <a:gd name="T63" fmla="*/ 25202091 h 15"/>
              <a:gd name="T64" fmla="*/ 0 w 16"/>
              <a:gd name="T65" fmla="*/ 25202091 h 15"/>
              <a:gd name="T66" fmla="*/ 0 w 16"/>
              <a:gd name="T67" fmla="*/ 32763517 h 15"/>
              <a:gd name="T68" fmla="*/ 0 w 16"/>
              <a:gd name="T69" fmla="*/ 32763517 h 15"/>
              <a:gd name="T70" fmla="*/ 7559674 w 16"/>
              <a:gd name="T71" fmla="*/ 32763517 h 15"/>
              <a:gd name="T72" fmla="*/ 7559674 w 16"/>
              <a:gd name="T73" fmla="*/ 37803934 h 15"/>
              <a:gd name="T74" fmla="*/ 7559674 w 16"/>
              <a:gd name="T75" fmla="*/ 37803934 h 15"/>
              <a:gd name="T76" fmla="*/ 12599985 w 16"/>
              <a:gd name="T77" fmla="*/ 37803934 h 15"/>
              <a:gd name="T78" fmla="*/ 12599985 w 16"/>
              <a:gd name="T79" fmla="*/ 37803934 h 15"/>
              <a:gd name="T80" fmla="*/ 20161247 w 16"/>
              <a:gd name="T81" fmla="*/ 37803934 h 15"/>
              <a:gd name="T82" fmla="*/ 20161247 w 16"/>
              <a:gd name="T83" fmla="*/ 37803934 h 15"/>
              <a:gd name="T84" fmla="*/ 12599985 w 16"/>
              <a:gd name="T85" fmla="*/ 37803934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
              <a:gd name="T130" fmla="*/ 0 h 15"/>
              <a:gd name="T131" fmla="*/ 16 w 16"/>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 h="15">
                <a:moveTo>
                  <a:pt x="5" y="15"/>
                </a:moveTo>
                <a:lnTo>
                  <a:pt x="8" y="15"/>
                </a:lnTo>
                <a:lnTo>
                  <a:pt x="10" y="15"/>
                </a:lnTo>
                <a:lnTo>
                  <a:pt x="13" y="15"/>
                </a:lnTo>
                <a:lnTo>
                  <a:pt x="13" y="13"/>
                </a:lnTo>
                <a:lnTo>
                  <a:pt x="16" y="13"/>
                </a:lnTo>
                <a:lnTo>
                  <a:pt x="16" y="10"/>
                </a:lnTo>
                <a:lnTo>
                  <a:pt x="16" y="8"/>
                </a:lnTo>
                <a:lnTo>
                  <a:pt x="16" y="5"/>
                </a:lnTo>
                <a:lnTo>
                  <a:pt x="13" y="2"/>
                </a:lnTo>
                <a:lnTo>
                  <a:pt x="10" y="0"/>
                </a:lnTo>
                <a:lnTo>
                  <a:pt x="8" y="0"/>
                </a:lnTo>
                <a:lnTo>
                  <a:pt x="5" y="0"/>
                </a:lnTo>
                <a:lnTo>
                  <a:pt x="3" y="0"/>
                </a:lnTo>
                <a:lnTo>
                  <a:pt x="3" y="2"/>
                </a:lnTo>
                <a:lnTo>
                  <a:pt x="0" y="2"/>
                </a:lnTo>
                <a:lnTo>
                  <a:pt x="0" y="5"/>
                </a:lnTo>
                <a:lnTo>
                  <a:pt x="0" y="8"/>
                </a:lnTo>
                <a:lnTo>
                  <a:pt x="0" y="10"/>
                </a:lnTo>
                <a:lnTo>
                  <a:pt x="0" y="13"/>
                </a:lnTo>
                <a:lnTo>
                  <a:pt x="3" y="13"/>
                </a:lnTo>
                <a:lnTo>
                  <a:pt x="3" y="15"/>
                </a:lnTo>
                <a:lnTo>
                  <a:pt x="5" y="15"/>
                </a:lnTo>
                <a:lnTo>
                  <a:pt x="8" y="15"/>
                </a:lnTo>
                <a:lnTo>
                  <a:pt x="5" y="15"/>
                </a:lnTo>
                <a:close/>
              </a:path>
            </a:pathLst>
          </a:custGeom>
          <a:solidFill>
            <a:srgbClr val="000000"/>
          </a:solidFill>
          <a:ln w="9525">
            <a:noFill/>
            <a:round/>
            <a:headEnd/>
            <a:tailEnd/>
          </a:ln>
        </p:spPr>
        <p:txBody>
          <a:bodyPr/>
          <a:lstStyle/>
          <a:p>
            <a:endParaRPr lang="en-US"/>
          </a:p>
        </p:txBody>
      </p:sp>
      <p:sp>
        <p:nvSpPr>
          <p:cNvPr id="832826" name="Freeform 315"/>
          <p:cNvSpPr>
            <a:spLocks/>
          </p:cNvSpPr>
          <p:nvPr/>
        </p:nvSpPr>
        <p:spPr bwMode="auto">
          <a:xfrm>
            <a:off x="3403600" y="314325"/>
            <a:ext cx="25400" cy="23813"/>
          </a:xfrm>
          <a:custGeom>
            <a:avLst/>
            <a:gdLst>
              <a:gd name="T0" fmla="*/ 20161247 w 16"/>
              <a:gd name="T1" fmla="*/ 37803934 h 15"/>
              <a:gd name="T2" fmla="*/ 27720924 w 16"/>
              <a:gd name="T3" fmla="*/ 37803934 h 15"/>
              <a:gd name="T4" fmla="*/ 27720924 w 16"/>
              <a:gd name="T5" fmla="*/ 37803934 h 15"/>
              <a:gd name="T6" fmla="*/ 32761234 w 16"/>
              <a:gd name="T7" fmla="*/ 37803934 h 15"/>
              <a:gd name="T8" fmla="*/ 32761234 w 16"/>
              <a:gd name="T9" fmla="*/ 37803934 h 15"/>
              <a:gd name="T10" fmla="*/ 32761234 w 16"/>
              <a:gd name="T11" fmla="*/ 32763517 h 15"/>
              <a:gd name="T12" fmla="*/ 40322493 w 16"/>
              <a:gd name="T13" fmla="*/ 32763517 h 15"/>
              <a:gd name="T14" fmla="*/ 40322493 w 16"/>
              <a:gd name="T15" fmla="*/ 32763517 h 15"/>
              <a:gd name="T16" fmla="*/ 40322493 w 16"/>
              <a:gd name="T17" fmla="*/ 25202091 h 15"/>
              <a:gd name="T18" fmla="*/ 40322493 w 16"/>
              <a:gd name="T19" fmla="*/ 25202091 h 15"/>
              <a:gd name="T20" fmla="*/ 40322493 w 16"/>
              <a:gd name="T21" fmla="*/ 20161674 h 15"/>
              <a:gd name="T22" fmla="*/ 40322493 w 16"/>
              <a:gd name="T23" fmla="*/ 20161674 h 15"/>
              <a:gd name="T24" fmla="*/ 40322493 w 16"/>
              <a:gd name="T25" fmla="*/ 12601839 h 15"/>
              <a:gd name="T26" fmla="*/ 40322493 w 16"/>
              <a:gd name="T27" fmla="*/ 12601839 h 15"/>
              <a:gd name="T28" fmla="*/ 40322493 w 16"/>
              <a:gd name="T29" fmla="*/ 5040419 h 15"/>
              <a:gd name="T30" fmla="*/ 32761234 w 16"/>
              <a:gd name="T31" fmla="*/ 5040419 h 15"/>
              <a:gd name="T32" fmla="*/ 32761234 w 16"/>
              <a:gd name="T33" fmla="*/ 5040419 h 15"/>
              <a:gd name="T34" fmla="*/ 32761234 w 16"/>
              <a:gd name="T35" fmla="*/ 0 h 15"/>
              <a:gd name="T36" fmla="*/ 27720924 w 16"/>
              <a:gd name="T37" fmla="*/ 0 h 15"/>
              <a:gd name="T38" fmla="*/ 27720924 w 16"/>
              <a:gd name="T39" fmla="*/ 0 h 15"/>
              <a:gd name="T40" fmla="*/ 20161247 w 16"/>
              <a:gd name="T41" fmla="*/ 0 h 15"/>
              <a:gd name="T42" fmla="*/ 20161247 w 16"/>
              <a:gd name="T43" fmla="*/ 0 h 15"/>
              <a:gd name="T44" fmla="*/ 15120936 w 16"/>
              <a:gd name="T45" fmla="*/ 0 h 15"/>
              <a:gd name="T46" fmla="*/ 15120936 w 16"/>
              <a:gd name="T47" fmla="*/ 0 h 15"/>
              <a:gd name="T48" fmla="*/ 7559674 w 16"/>
              <a:gd name="T49" fmla="*/ 5040419 h 15"/>
              <a:gd name="T50" fmla="*/ 7559674 w 16"/>
              <a:gd name="T51" fmla="*/ 5040419 h 15"/>
              <a:gd name="T52" fmla="*/ 7559674 w 16"/>
              <a:gd name="T53" fmla="*/ 5040419 h 15"/>
              <a:gd name="T54" fmla="*/ 0 w 16"/>
              <a:gd name="T55" fmla="*/ 12601839 h 15"/>
              <a:gd name="T56" fmla="*/ 0 w 16"/>
              <a:gd name="T57" fmla="*/ 12601839 h 15"/>
              <a:gd name="T58" fmla="*/ 0 w 16"/>
              <a:gd name="T59" fmla="*/ 20161674 h 15"/>
              <a:gd name="T60" fmla="*/ 0 w 16"/>
              <a:gd name="T61" fmla="*/ 20161674 h 15"/>
              <a:gd name="T62" fmla="*/ 0 w 16"/>
              <a:gd name="T63" fmla="*/ 25202091 h 15"/>
              <a:gd name="T64" fmla="*/ 0 w 16"/>
              <a:gd name="T65" fmla="*/ 25202091 h 15"/>
              <a:gd name="T66" fmla="*/ 0 w 16"/>
              <a:gd name="T67" fmla="*/ 32763517 h 15"/>
              <a:gd name="T68" fmla="*/ 7559674 w 16"/>
              <a:gd name="T69" fmla="*/ 32763517 h 15"/>
              <a:gd name="T70" fmla="*/ 7559674 w 16"/>
              <a:gd name="T71" fmla="*/ 32763517 h 15"/>
              <a:gd name="T72" fmla="*/ 7559674 w 16"/>
              <a:gd name="T73" fmla="*/ 37803934 h 15"/>
              <a:gd name="T74" fmla="*/ 15120936 w 16"/>
              <a:gd name="T75" fmla="*/ 37803934 h 15"/>
              <a:gd name="T76" fmla="*/ 15120936 w 16"/>
              <a:gd name="T77" fmla="*/ 37803934 h 15"/>
              <a:gd name="T78" fmla="*/ 20161247 w 16"/>
              <a:gd name="T79" fmla="*/ 37803934 h 15"/>
              <a:gd name="T80" fmla="*/ 20161247 w 16"/>
              <a:gd name="T81" fmla="*/ 37803934 h 15"/>
              <a:gd name="T82" fmla="*/ 20161247 w 16"/>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
              <a:gd name="T127" fmla="*/ 0 h 15"/>
              <a:gd name="T128" fmla="*/ 16 w 16"/>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 h="15">
                <a:moveTo>
                  <a:pt x="8" y="15"/>
                </a:moveTo>
                <a:lnTo>
                  <a:pt x="11" y="15"/>
                </a:lnTo>
                <a:lnTo>
                  <a:pt x="13" y="15"/>
                </a:lnTo>
                <a:lnTo>
                  <a:pt x="13" y="13"/>
                </a:lnTo>
                <a:lnTo>
                  <a:pt x="16" y="13"/>
                </a:lnTo>
                <a:lnTo>
                  <a:pt x="16" y="10"/>
                </a:lnTo>
                <a:lnTo>
                  <a:pt x="16" y="8"/>
                </a:lnTo>
                <a:lnTo>
                  <a:pt x="16" y="5"/>
                </a:lnTo>
                <a:lnTo>
                  <a:pt x="16" y="2"/>
                </a:lnTo>
                <a:lnTo>
                  <a:pt x="13" y="2"/>
                </a:lnTo>
                <a:lnTo>
                  <a:pt x="13" y="0"/>
                </a:lnTo>
                <a:lnTo>
                  <a:pt x="11" y="0"/>
                </a:lnTo>
                <a:lnTo>
                  <a:pt x="8" y="0"/>
                </a:lnTo>
                <a:lnTo>
                  <a:pt x="6" y="0"/>
                </a:lnTo>
                <a:lnTo>
                  <a:pt x="3" y="2"/>
                </a:lnTo>
                <a:lnTo>
                  <a:pt x="0" y="5"/>
                </a:lnTo>
                <a:lnTo>
                  <a:pt x="0" y="8"/>
                </a:lnTo>
                <a:lnTo>
                  <a:pt x="0" y="10"/>
                </a:lnTo>
                <a:lnTo>
                  <a:pt x="0" y="13"/>
                </a:lnTo>
                <a:lnTo>
                  <a:pt x="3" y="13"/>
                </a:lnTo>
                <a:lnTo>
                  <a:pt x="3" y="15"/>
                </a:lnTo>
                <a:lnTo>
                  <a:pt x="6" y="15"/>
                </a:lnTo>
                <a:lnTo>
                  <a:pt x="8" y="15"/>
                </a:lnTo>
                <a:close/>
              </a:path>
            </a:pathLst>
          </a:custGeom>
          <a:solidFill>
            <a:srgbClr val="000000"/>
          </a:solidFill>
          <a:ln w="9525">
            <a:noFill/>
            <a:round/>
            <a:headEnd/>
            <a:tailEnd/>
          </a:ln>
        </p:spPr>
        <p:txBody>
          <a:bodyPr/>
          <a:lstStyle/>
          <a:p>
            <a:endParaRPr lang="en-US"/>
          </a:p>
        </p:txBody>
      </p:sp>
      <p:sp>
        <p:nvSpPr>
          <p:cNvPr id="832827" name="Freeform 316"/>
          <p:cNvSpPr>
            <a:spLocks/>
          </p:cNvSpPr>
          <p:nvPr/>
        </p:nvSpPr>
        <p:spPr bwMode="auto">
          <a:xfrm>
            <a:off x="5826125" y="311150"/>
            <a:ext cx="25400" cy="23813"/>
          </a:xfrm>
          <a:custGeom>
            <a:avLst/>
            <a:gdLst>
              <a:gd name="T0" fmla="*/ 12599985 w 16"/>
              <a:gd name="T1" fmla="*/ 37803934 h 15"/>
              <a:gd name="T2" fmla="*/ 20161247 w 16"/>
              <a:gd name="T3" fmla="*/ 37803934 h 15"/>
              <a:gd name="T4" fmla="*/ 27720924 w 16"/>
              <a:gd name="T5" fmla="*/ 37803934 h 15"/>
              <a:gd name="T6" fmla="*/ 27720924 w 16"/>
              <a:gd name="T7" fmla="*/ 37803934 h 15"/>
              <a:gd name="T8" fmla="*/ 32761234 w 16"/>
              <a:gd name="T9" fmla="*/ 37803934 h 15"/>
              <a:gd name="T10" fmla="*/ 32761234 w 16"/>
              <a:gd name="T11" fmla="*/ 32763517 h 15"/>
              <a:gd name="T12" fmla="*/ 32761234 w 16"/>
              <a:gd name="T13" fmla="*/ 32763517 h 15"/>
              <a:gd name="T14" fmla="*/ 32761234 w 16"/>
              <a:gd name="T15" fmla="*/ 32763517 h 15"/>
              <a:gd name="T16" fmla="*/ 40322493 w 16"/>
              <a:gd name="T17" fmla="*/ 25202091 h 15"/>
              <a:gd name="T18" fmla="*/ 40322493 w 16"/>
              <a:gd name="T19" fmla="*/ 25202091 h 15"/>
              <a:gd name="T20" fmla="*/ 40322493 w 16"/>
              <a:gd name="T21" fmla="*/ 20161674 h 15"/>
              <a:gd name="T22" fmla="*/ 40322493 w 16"/>
              <a:gd name="T23" fmla="*/ 20161674 h 15"/>
              <a:gd name="T24" fmla="*/ 40322493 w 16"/>
              <a:gd name="T25" fmla="*/ 12601839 h 15"/>
              <a:gd name="T26" fmla="*/ 32761234 w 16"/>
              <a:gd name="T27" fmla="*/ 12601839 h 15"/>
              <a:gd name="T28" fmla="*/ 32761234 w 16"/>
              <a:gd name="T29" fmla="*/ 5040419 h 15"/>
              <a:gd name="T30" fmla="*/ 32761234 w 16"/>
              <a:gd name="T31" fmla="*/ 5040419 h 15"/>
              <a:gd name="T32" fmla="*/ 32761234 w 16"/>
              <a:gd name="T33" fmla="*/ 5040419 h 15"/>
              <a:gd name="T34" fmla="*/ 27720924 w 16"/>
              <a:gd name="T35" fmla="*/ 0 h 15"/>
              <a:gd name="T36" fmla="*/ 27720924 w 16"/>
              <a:gd name="T37" fmla="*/ 0 h 15"/>
              <a:gd name="T38" fmla="*/ 20161247 w 16"/>
              <a:gd name="T39" fmla="*/ 0 h 15"/>
              <a:gd name="T40" fmla="*/ 20161247 w 16"/>
              <a:gd name="T41" fmla="*/ 0 h 15"/>
              <a:gd name="T42" fmla="*/ 12599985 w 16"/>
              <a:gd name="T43" fmla="*/ 0 h 15"/>
              <a:gd name="T44" fmla="*/ 12599985 w 16"/>
              <a:gd name="T45" fmla="*/ 0 h 15"/>
              <a:gd name="T46" fmla="*/ 7559674 w 16"/>
              <a:gd name="T47" fmla="*/ 0 h 15"/>
              <a:gd name="T48" fmla="*/ 7559674 w 16"/>
              <a:gd name="T49" fmla="*/ 5040419 h 15"/>
              <a:gd name="T50" fmla="*/ 0 w 16"/>
              <a:gd name="T51" fmla="*/ 5040419 h 15"/>
              <a:gd name="T52" fmla="*/ 0 w 16"/>
              <a:gd name="T53" fmla="*/ 5040419 h 15"/>
              <a:gd name="T54" fmla="*/ 0 w 16"/>
              <a:gd name="T55" fmla="*/ 12601839 h 15"/>
              <a:gd name="T56" fmla="*/ 0 w 16"/>
              <a:gd name="T57" fmla="*/ 12601839 h 15"/>
              <a:gd name="T58" fmla="*/ 0 w 16"/>
              <a:gd name="T59" fmla="*/ 20161674 h 15"/>
              <a:gd name="T60" fmla="*/ 0 w 16"/>
              <a:gd name="T61" fmla="*/ 20161674 h 15"/>
              <a:gd name="T62" fmla="*/ 0 w 16"/>
              <a:gd name="T63" fmla="*/ 25202091 h 15"/>
              <a:gd name="T64" fmla="*/ 0 w 16"/>
              <a:gd name="T65" fmla="*/ 25202091 h 15"/>
              <a:gd name="T66" fmla="*/ 0 w 16"/>
              <a:gd name="T67" fmla="*/ 32763517 h 15"/>
              <a:gd name="T68" fmla="*/ 0 w 16"/>
              <a:gd name="T69" fmla="*/ 32763517 h 15"/>
              <a:gd name="T70" fmla="*/ 0 w 16"/>
              <a:gd name="T71" fmla="*/ 32763517 h 15"/>
              <a:gd name="T72" fmla="*/ 7559674 w 16"/>
              <a:gd name="T73" fmla="*/ 37803934 h 15"/>
              <a:gd name="T74" fmla="*/ 7559674 w 16"/>
              <a:gd name="T75" fmla="*/ 37803934 h 15"/>
              <a:gd name="T76" fmla="*/ 12599985 w 16"/>
              <a:gd name="T77" fmla="*/ 37803934 h 15"/>
              <a:gd name="T78" fmla="*/ 12599985 w 16"/>
              <a:gd name="T79" fmla="*/ 37803934 h 15"/>
              <a:gd name="T80" fmla="*/ 20161247 w 16"/>
              <a:gd name="T81" fmla="*/ 37803934 h 15"/>
              <a:gd name="T82" fmla="*/ 20161247 w 16"/>
              <a:gd name="T83" fmla="*/ 37803934 h 15"/>
              <a:gd name="T84" fmla="*/ 12599985 w 16"/>
              <a:gd name="T85" fmla="*/ 37803934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
              <a:gd name="T130" fmla="*/ 0 h 15"/>
              <a:gd name="T131" fmla="*/ 16 w 16"/>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 h="15">
                <a:moveTo>
                  <a:pt x="5" y="15"/>
                </a:moveTo>
                <a:lnTo>
                  <a:pt x="8" y="15"/>
                </a:lnTo>
                <a:lnTo>
                  <a:pt x="11" y="15"/>
                </a:lnTo>
                <a:lnTo>
                  <a:pt x="13" y="15"/>
                </a:lnTo>
                <a:lnTo>
                  <a:pt x="13" y="13"/>
                </a:lnTo>
                <a:lnTo>
                  <a:pt x="16" y="10"/>
                </a:lnTo>
                <a:lnTo>
                  <a:pt x="16" y="8"/>
                </a:lnTo>
                <a:lnTo>
                  <a:pt x="16" y="5"/>
                </a:lnTo>
                <a:lnTo>
                  <a:pt x="13" y="5"/>
                </a:lnTo>
                <a:lnTo>
                  <a:pt x="13" y="2"/>
                </a:lnTo>
                <a:lnTo>
                  <a:pt x="11" y="0"/>
                </a:lnTo>
                <a:lnTo>
                  <a:pt x="8" y="0"/>
                </a:lnTo>
                <a:lnTo>
                  <a:pt x="5" y="0"/>
                </a:lnTo>
                <a:lnTo>
                  <a:pt x="3" y="0"/>
                </a:lnTo>
                <a:lnTo>
                  <a:pt x="3" y="2"/>
                </a:lnTo>
                <a:lnTo>
                  <a:pt x="0" y="2"/>
                </a:lnTo>
                <a:lnTo>
                  <a:pt x="0" y="5"/>
                </a:lnTo>
                <a:lnTo>
                  <a:pt x="0" y="8"/>
                </a:lnTo>
                <a:lnTo>
                  <a:pt x="0" y="10"/>
                </a:lnTo>
                <a:lnTo>
                  <a:pt x="0" y="13"/>
                </a:lnTo>
                <a:lnTo>
                  <a:pt x="3" y="15"/>
                </a:lnTo>
                <a:lnTo>
                  <a:pt x="5" y="15"/>
                </a:lnTo>
                <a:lnTo>
                  <a:pt x="8" y="15"/>
                </a:lnTo>
                <a:lnTo>
                  <a:pt x="5" y="15"/>
                </a:lnTo>
                <a:close/>
              </a:path>
            </a:pathLst>
          </a:custGeom>
          <a:solidFill>
            <a:srgbClr val="000000"/>
          </a:solidFill>
          <a:ln w="9525">
            <a:noFill/>
            <a:round/>
            <a:headEnd/>
            <a:tailEnd/>
          </a:ln>
        </p:spPr>
        <p:txBody>
          <a:bodyPr/>
          <a:lstStyle/>
          <a:p>
            <a:endParaRPr lang="en-US"/>
          </a:p>
        </p:txBody>
      </p:sp>
      <p:sp>
        <p:nvSpPr>
          <p:cNvPr id="832828" name="Freeform 317"/>
          <p:cNvSpPr>
            <a:spLocks/>
          </p:cNvSpPr>
          <p:nvPr/>
        </p:nvSpPr>
        <p:spPr bwMode="auto">
          <a:xfrm>
            <a:off x="5410200" y="314325"/>
            <a:ext cx="28575" cy="23813"/>
          </a:xfrm>
          <a:custGeom>
            <a:avLst/>
            <a:gdLst>
              <a:gd name="T0" fmla="*/ 20161248 w 18"/>
              <a:gd name="T1" fmla="*/ 37803934 h 15"/>
              <a:gd name="T2" fmla="*/ 25201558 w 18"/>
              <a:gd name="T3" fmla="*/ 37803934 h 15"/>
              <a:gd name="T4" fmla="*/ 32761236 w 18"/>
              <a:gd name="T5" fmla="*/ 37803934 h 15"/>
              <a:gd name="T6" fmla="*/ 32761236 w 18"/>
              <a:gd name="T7" fmla="*/ 37803934 h 15"/>
              <a:gd name="T8" fmla="*/ 32761236 w 18"/>
              <a:gd name="T9" fmla="*/ 37803934 h 15"/>
              <a:gd name="T10" fmla="*/ 40322495 w 18"/>
              <a:gd name="T11" fmla="*/ 32763517 h 15"/>
              <a:gd name="T12" fmla="*/ 40322495 w 18"/>
              <a:gd name="T13" fmla="*/ 32763517 h 15"/>
              <a:gd name="T14" fmla="*/ 40322495 w 18"/>
              <a:gd name="T15" fmla="*/ 32763517 h 15"/>
              <a:gd name="T16" fmla="*/ 40322495 w 18"/>
              <a:gd name="T17" fmla="*/ 25202091 h 15"/>
              <a:gd name="T18" fmla="*/ 45362806 w 18"/>
              <a:gd name="T19" fmla="*/ 25202091 h 15"/>
              <a:gd name="T20" fmla="*/ 45362806 w 18"/>
              <a:gd name="T21" fmla="*/ 20161674 h 15"/>
              <a:gd name="T22" fmla="*/ 45362806 w 18"/>
              <a:gd name="T23" fmla="*/ 20161674 h 15"/>
              <a:gd name="T24" fmla="*/ 40322495 w 18"/>
              <a:gd name="T25" fmla="*/ 12601839 h 15"/>
              <a:gd name="T26" fmla="*/ 40322495 w 18"/>
              <a:gd name="T27" fmla="*/ 12601839 h 15"/>
              <a:gd name="T28" fmla="*/ 40322495 w 18"/>
              <a:gd name="T29" fmla="*/ 5040419 h 15"/>
              <a:gd name="T30" fmla="*/ 40322495 w 18"/>
              <a:gd name="T31" fmla="*/ 5040419 h 15"/>
              <a:gd name="T32" fmla="*/ 32761236 w 18"/>
              <a:gd name="T33" fmla="*/ 5040419 h 15"/>
              <a:gd name="T34" fmla="*/ 32761236 w 18"/>
              <a:gd name="T35" fmla="*/ 0 h 15"/>
              <a:gd name="T36" fmla="*/ 32761236 w 18"/>
              <a:gd name="T37" fmla="*/ 0 h 15"/>
              <a:gd name="T38" fmla="*/ 25201558 w 18"/>
              <a:gd name="T39" fmla="*/ 0 h 15"/>
              <a:gd name="T40" fmla="*/ 25201558 w 18"/>
              <a:gd name="T41" fmla="*/ 0 h 15"/>
              <a:gd name="T42" fmla="*/ 20161248 w 18"/>
              <a:gd name="T43" fmla="*/ 0 h 15"/>
              <a:gd name="T44" fmla="*/ 20161248 w 18"/>
              <a:gd name="T45" fmla="*/ 0 h 15"/>
              <a:gd name="T46" fmla="*/ 12599985 w 18"/>
              <a:gd name="T47" fmla="*/ 0 h 15"/>
              <a:gd name="T48" fmla="*/ 12599985 w 18"/>
              <a:gd name="T49" fmla="*/ 5040419 h 15"/>
              <a:gd name="T50" fmla="*/ 7559675 w 18"/>
              <a:gd name="T51" fmla="*/ 5040419 h 15"/>
              <a:gd name="T52" fmla="*/ 7559675 w 18"/>
              <a:gd name="T53" fmla="*/ 5040419 h 15"/>
              <a:gd name="T54" fmla="*/ 7559675 w 18"/>
              <a:gd name="T55" fmla="*/ 12601839 h 15"/>
              <a:gd name="T56" fmla="*/ 7559675 w 18"/>
              <a:gd name="T57" fmla="*/ 12601839 h 15"/>
              <a:gd name="T58" fmla="*/ 0 w 18"/>
              <a:gd name="T59" fmla="*/ 20161674 h 15"/>
              <a:gd name="T60" fmla="*/ 0 w 18"/>
              <a:gd name="T61" fmla="*/ 20161674 h 15"/>
              <a:gd name="T62" fmla="*/ 0 w 18"/>
              <a:gd name="T63" fmla="*/ 25202091 h 15"/>
              <a:gd name="T64" fmla="*/ 7559675 w 18"/>
              <a:gd name="T65" fmla="*/ 25202091 h 15"/>
              <a:gd name="T66" fmla="*/ 7559675 w 18"/>
              <a:gd name="T67" fmla="*/ 32763517 h 15"/>
              <a:gd name="T68" fmla="*/ 7559675 w 18"/>
              <a:gd name="T69" fmla="*/ 32763517 h 15"/>
              <a:gd name="T70" fmla="*/ 7559675 w 18"/>
              <a:gd name="T71" fmla="*/ 32763517 h 15"/>
              <a:gd name="T72" fmla="*/ 12599985 w 18"/>
              <a:gd name="T73" fmla="*/ 37803934 h 15"/>
              <a:gd name="T74" fmla="*/ 12599985 w 18"/>
              <a:gd name="T75" fmla="*/ 37803934 h 15"/>
              <a:gd name="T76" fmla="*/ 20161248 w 18"/>
              <a:gd name="T77" fmla="*/ 37803934 h 15"/>
              <a:gd name="T78" fmla="*/ 20161248 w 18"/>
              <a:gd name="T79" fmla="*/ 37803934 h 15"/>
              <a:gd name="T80" fmla="*/ 25201558 w 18"/>
              <a:gd name="T81" fmla="*/ 37803934 h 15"/>
              <a:gd name="T82" fmla="*/ 25201558 w 18"/>
              <a:gd name="T83" fmla="*/ 37803934 h 15"/>
              <a:gd name="T84" fmla="*/ 20161248 w 18"/>
              <a:gd name="T85" fmla="*/ 37803934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
              <a:gd name="T130" fmla="*/ 0 h 15"/>
              <a:gd name="T131" fmla="*/ 18 w 18"/>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 h="15">
                <a:moveTo>
                  <a:pt x="8" y="15"/>
                </a:moveTo>
                <a:lnTo>
                  <a:pt x="10" y="15"/>
                </a:lnTo>
                <a:lnTo>
                  <a:pt x="13" y="15"/>
                </a:lnTo>
                <a:lnTo>
                  <a:pt x="16" y="13"/>
                </a:lnTo>
                <a:lnTo>
                  <a:pt x="16" y="10"/>
                </a:lnTo>
                <a:lnTo>
                  <a:pt x="18" y="10"/>
                </a:lnTo>
                <a:lnTo>
                  <a:pt x="18" y="8"/>
                </a:lnTo>
                <a:lnTo>
                  <a:pt x="16" y="5"/>
                </a:lnTo>
                <a:lnTo>
                  <a:pt x="16" y="2"/>
                </a:lnTo>
                <a:lnTo>
                  <a:pt x="13" y="2"/>
                </a:lnTo>
                <a:lnTo>
                  <a:pt x="13" y="0"/>
                </a:lnTo>
                <a:lnTo>
                  <a:pt x="10" y="0"/>
                </a:lnTo>
                <a:lnTo>
                  <a:pt x="8" y="0"/>
                </a:lnTo>
                <a:lnTo>
                  <a:pt x="5" y="0"/>
                </a:lnTo>
                <a:lnTo>
                  <a:pt x="5" y="2"/>
                </a:lnTo>
                <a:lnTo>
                  <a:pt x="3" y="2"/>
                </a:lnTo>
                <a:lnTo>
                  <a:pt x="3" y="5"/>
                </a:lnTo>
                <a:lnTo>
                  <a:pt x="0" y="8"/>
                </a:lnTo>
                <a:lnTo>
                  <a:pt x="0" y="10"/>
                </a:lnTo>
                <a:lnTo>
                  <a:pt x="3" y="10"/>
                </a:lnTo>
                <a:lnTo>
                  <a:pt x="3" y="13"/>
                </a:lnTo>
                <a:lnTo>
                  <a:pt x="5" y="15"/>
                </a:lnTo>
                <a:lnTo>
                  <a:pt x="8" y="15"/>
                </a:lnTo>
                <a:lnTo>
                  <a:pt x="10" y="15"/>
                </a:lnTo>
                <a:lnTo>
                  <a:pt x="8" y="15"/>
                </a:lnTo>
                <a:close/>
              </a:path>
            </a:pathLst>
          </a:custGeom>
          <a:solidFill>
            <a:srgbClr val="000000"/>
          </a:solidFill>
          <a:ln w="9525">
            <a:noFill/>
            <a:round/>
            <a:headEnd/>
            <a:tailEnd/>
          </a:ln>
        </p:spPr>
        <p:txBody>
          <a:bodyPr/>
          <a:lstStyle/>
          <a:p>
            <a:endParaRPr lang="en-US"/>
          </a:p>
        </p:txBody>
      </p:sp>
      <p:sp>
        <p:nvSpPr>
          <p:cNvPr id="832829" name="Freeform 318"/>
          <p:cNvSpPr>
            <a:spLocks/>
          </p:cNvSpPr>
          <p:nvPr/>
        </p:nvSpPr>
        <p:spPr bwMode="auto">
          <a:xfrm>
            <a:off x="5751513" y="311150"/>
            <a:ext cx="23812" cy="23813"/>
          </a:xfrm>
          <a:custGeom>
            <a:avLst/>
            <a:gdLst>
              <a:gd name="T0" fmla="*/ 12599723 w 15"/>
              <a:gd name="T1" fmla="*/ 37803934 h 15"/>
              <a:gd name="T2" fmla="*/ 20160828 w 15"/>
              <a:gd name="T3" fmla="*/ 37803934 h 15"/>
              <a:gd name="T4" fmla="*/ 25201033 w 15"/>
              <a:gd name="T5" fmla="*/ 37803934 h 15"/>
              <a:gd name="T6" fmla="*/ 25201033 w 15"/>
              <a:gd name="T7" fmla="*/ 37803934 h 15"/>
              <a:gd name="T8" fmla="*/ 32760554 w 15"/>
              <a:gd name="T9" fmla="*/ 37803934 h 15"/>
              <a:gd name="T10" fmla="*/ 32760554 w 15"/>
              <a:gd name="T11" fmla="*/ 32763517 h 15"/>
              <a:gd name="T12" fmla="*/ 32760554 w 15"/>
              <a:gd name="T13" fmla="*/ 32763517 h 15"/>
              <a:gd name="T14" fmla="*/ 37800759 w 15"/>
              <a:gd name="T15" fmla="*/ 32763517 h 15"/>
              <a:gd name="T16" fmla="*/ 37800759 w 15"/>
              <a:gd name="T17" fmla="*/ 25202091 h 15"/>
              <a:gd name="T18" fmla="*/ 37800759 w 15"/>
              <a:gd name="T19" fmla="*/ 25202091 h 15"/>
              <a:gd name="T20" fmla="*/ 37800759 w 15"/>
              <a:gd name="T21" fmla="*/ 20161674 h 15"/>
              <a:gd name="T22" fmla="*/ 37800759 w 15"/>
              <a:gd name="T23" fmla="*/ 20161674 h 15"/>
              <a:gd name="T24" fmla="*/ 37800759 w 15"/>
              <a:gd name="T25" fmla="*/ 12601839 h 15"/>
              <a:gd name="T26" fmla="*/ 37800759 w 15"/>
              <a:gd name="T27" fmla="*/ 12601839 h 15"/>
              <a:gd name="T28" fmla="*/ 32760554 w 15"/>
              <a:gd name="T29" fmla="*/ 5040419 h 15"/>
              <a:gd name="T30" fmla="*/ 32760554 w 15"/>
              <a:gd name="T31" fmla="*/ 5040419 h 15"/>
              <a:gd name="T32" fmla="*/ 32760554 w 15"/>
              <a:gd name="T33" fmla="*/ 5040419 h 15"/>
              <a:gd name="T34" fmla="*/ 25201033 w 15"/>
              <a:gd name="T35" fmla="*/ 0 h 15"/>
              <a:gd name="T36" fmla="*/ 25201033 w 15"/>
              <a:gd name="T37" fmla="*/ 0 h 15"/>
              <a:gd name="T38" fmla="*/ 20160828 w 15"/>
              <a:gd name="T39" fmla="*/ 0 h 15"/>
              <a:gd name="T40" fmla="*/ 20160828 w 15"/>
              <a:gd name="T41" fmla="*/ 0 h 15"/>
              <a:gd name="T42" fmla="*/ 12599723 w 15"/>
              <a:gd name="T43" fmla="*/ 0 h 15"/>
              <a:gd name="T44" fmla="*/ 12599723 w 15"/>
              <a:gd name="T45" fmla="*/ 0 h 15"/>
              <a:gd name="T46" fmla="*/ 7559517 w 15"/>
              <a:gd name="T47" fmla="*/ 0 h 15"/>
              <a:gd name="T48" fmla="*/ 7559517 w 15"/>
              <a:gd name="T49" fmla="*/ 5040419 h 15"/>
              <a:gd name="T50" fmla="*/ 7559517 w 15"/>
              <a:gd name="T51" fmla="*/ 5040419 h 15"/>
              <a:gd name="T52" fmla="*/ 0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0 w 15"/>
              <a:gd name="T69" fmla="*/ 32763517 h 15"/>
              <a:gd name="T70" fmla="*/ 7559517 w 15"/>
              <a:gd name="T71" fmla="*/ 32763517 h 15"/>
              <a:gd name="T72" fmla="*/ 7559517 w 15"/>
              <a:gd name="T73" fmla="*/ 37803934 h 15"/>
              <a:gd name="T74" fmla="*/ 7559517 w 15"/>
              <a:gd name="T75" fmla="*/ 37803934 h 15"/>
              <a:gd name="T76" fmla="*/ 12599723 w 15"/>
              <a:gd name="T77" fmla="*/ 37803934 h 15"/>
              <a:gd name="T78" fmla="*/ 12599723 w 15"/>
              <a:gd name="T79" fmla="*/ 37803934 h 15"/>
              <a:gd name="T80" fmla="*/ 20160828 w 15"/>
              <a:gd name="T81" fmla="*/ 37803934 h 15"/>
              <a:gd name="T82" fmla="*/ 20160828 w 15"/>
              <a:gd name="T83" fmla="*/ 37803934 h 15"/>
              <a:gd name="T84" fmla="*/ 12599723 w 15"/>
              <a:gd name="T85" fmla="*/ 37803934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
              <a:gd name="T130" fmla="*/ 0 h 15"/>
              <a:gd name="T131" fmla="*/ 15 w 15"/>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 h="15">
                <a:moveTo>
                  <a:pt x="5" y="15"/>
                </a:moveTo>
                <a:lnTo>
                  <a:pt x="8" y="15"/>
                </a:lnTo>
                <a:lnTo>
                  <a:pt x="10" y="15"/>
                </a:lnTo>
                <a:lnTo>
                  <a:pt x="13" y="15"/>
                </a:lnTo>
                <a:lnTo>
                  <a:pt x="13" y="13"/>
                </a:lnTo>
                <a:lnTo>
                  <a:pt x="15" y="13"/>
                </a:lnTo>
                <a:lnTo>
                  <a:pt x="15" y="10"/>
                </a:lnTo>
                <a:lnTo>
                  <a:pt x="15" y="8"/>
                </a:lnTo>
                <a:lnTo>
                  <a:pt x="15" y="5"/>
                </a:lnTo>
                <a:lnTo>
                  <a:pt x="13" y="2"/>
                </a:lnTo>
                <a:lnTo>
                  <a:pt x="10" y="0"/>
                </a:lnTo>
                <a:lnTo>
                  <a:pt x="8" y="0"/>
                </a:lnTo>
                <a:lnTo>
                  <a:pt x="5" y="0"/>
                </a:lnTo>
                <a:lnTo>
                  <a:pt x="3" y="0"/>
                </a:lnTo>
                <a:lnTo>
                  <a:pt x="3" y="2"/>
                </a:lnTo>
                <a:lnTo>
                  <a:pt x="0" y="2"/>
                </a:lnTo>
                <a:lnTo>
                  <a:pt x="0" y="5"/>
                </a:lnTo>
                <a:lnTo>
                  <a:pt x="0" y="8"/>
                </a:lnTo>
                <a:lnTo>
                  <a:pt x="0" y="10"/>
                </a:lnTo>
                <a:lnTo>
                  <a:pt x="0" y="13"/>
                </a:lnTo>
                <a:lnTo>
                  <a:pt x="3" y="13"/>
                </a:lnTo>
                <a:lnTo>
                  <a:pt x="3" y="15"/>
                </a:lnTo>
                <a:lnTo>
                  <a:pt x="5" y="15"/>
                </a:lnTo>
                <a:lnTo>
                  <a:pt x="8" y="15"/>
                </a:lnTo>
                <a:lnTo>
                  <a:pt x="5" y="15"/>
                </a:lnTo>
                <a:close/>
              </a:path>
            </a:pathLst>
          </a:custGeom>
          <a:solidFill>
            <a:srgbClr val="000000"/>
          </a:solidFill>
          <a:ln w="9525">
            <a:noFill/>
            <a:round/>
            <a:headEnd/>
            <a:tailEnd/>
          </a:ln>
        </p:spPr>
        <p:txBody>
          <a:bodyPr/>
          <a:lstStyle/>
          <a:p>
            <a:endParaRPr lang="en-US"/>
          </a:p>
        </p:txBody>
      </p:sp>
      <p:sp>
        <p:nvSpPr>
          <p:cNvPr id="832830" name="Freeform 319"/>
          <p:cNvSpPr>
            <a:spLocks/>
          </p:cNvSpPr>
          <p:nvPr/>
        </p:nvSpPr>
        <p:spPr bwMode="auto">
          <a:xfrm>
            <a:off x="5580063" y="314325"/>
            <a:ext cx="23812" cy="23813"/>
          </a:xfrm>
          <a:custGeom>
            <a:avLst/>
            <a:gdLst>
              <a:gd name="T0" fmla="*/ 20160828 w 15"/>
              <a:gd name="T1" fmla="*/ 37803934 h 15"/>
              <a:gd name="T2" fmla="*/ 25201033 w 15"/>
              <a:gd name="T3" fmla="*/ 37803934 h 15"/>
              <a:gd name="T4" fmla="*/ 25201033 w 15"/>
              <a:gd name="T5" fmla="*/ 37803934 h 15"/>
              <a:gd name="T6" fmla="*/ 32760554 w 15"/>
              <a:gd name="T7" fmla="*/ 37803934 h 15"/>
              <a:gd name="T8" fmla="*/ 32760554 w 15"/>
              <a:gd name="T9" fmla="*/ 37803934 h 15"/>
              <a:gd name="T10" fmla="*/ 32760554 w 15"/>
              <a:gd name="T11" fmla="*/ 32763517 h 15"/>
              <a:gd name="T12" fmla="*/ 37800759 w 15"/>
              <a:gd name="T13" fmla="*/ 32763517 h 15"/>
              <a:gd name="T14" fmla="*/ 37800759 w 15"/>
              <a:gd name="T15" fmla="*/ 32763517 h 15"/>
              <a:gd name="T16" fmla="*/ 37800759 w 15"/>
              <a:gd name="T17" fmla="*/ 25202091 h 15"/>
              <a:gd name="T18" fmla="*/ 37800759 w 15"/>
              <a:gd name="T19" fmla="*/ 25202091 h 15"/>
              <a:gd name="T20" fmla="*/ 37800759 w 15"/>
              <a:gd name="T21" fmla="*/ 20161674 h 15"/>
              <a:gd name="T22" fmla="*/ 37800759 w 15"/>
              <a:gd name="T23" fmla="*/ 20161674 h 15"/>
              <a:gd name="T24" fmla="*/ 37800759 w 15"/>
              <a:gd name="T25" fmla="*/ 12601839 h 15"/>
              <a:gd name="T26" fmla="*/ 37800759 w 15"/>
              <a:gd name="T27" fmla="*/ 12601839 h 15"/>
              <a:gd name="T28" fmla="*/ 37800759 w 15"/>
              <a:gd name="T29" fmla="*/ 5040419 h 15"/>
              <a:gd name="T30" fmla="*/ 32760554 w 15"/>
              <a:gd name="T31" fmla="*/ 5040419 h 15"/>
              <a:gd name="T32" fmla="*/ 32760554 w 15"/>
              <a:gd name="T33" fmla="*/ 5040419 h 15"/>
              <a:gd name="T34" fmla="*/ 32760554 w 15"/>
              <a:gd name="T35" fmla="*/ 0 h 15"/>
              <a:gd name="T36" fmla="*/ 25201033 w 15"/>
              <a:gd name="T37" fmla="*/ 0 h 15"/>
              <a:gd name="T38" fmla="*/ 25201033 w 15"/>
              <a:gd name="T39" fmla="*/ 0 h 15"/>
              <a:gd name="T40" fmla="*/ 20160828 w 15"/>
              <a:gd name="T41" fmla="*/ 0 h 15"/>
              <a:gd name="T42" fmla="*/ 20160828 w 15"/>
              <a:gd name="T43" fmla="*/ 0 h 15"/>
              <a:gd name="T44" fmla="*/ 12599723 w 15"/>
              <a:gd name="T45" fmla="*/ 0 h 15"/>
              <a:gd name="T46" fmla="*/ 12599723 w 15"/>
              <a:gd name="T47" fmla="*/ 0 h 15"/>
              <a:gd name="T48" fmla="*/ 7559517 w 15"/>
              <a:gd name="T49" fmla="*/ 5040419 h 15"/>
              <a:gd name="T50" fmla="*/ 7559517 w 15"/>
              <a:gd name="T51" fmla="*/ 5040419 h 15"/>
              <a:gd name="T52" fmla="*/ 7559517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7559517 w 15"/>
              <a:gd name="T69" fmla="*/ 32763517 h 15"/>
              <a:gd name="T70" fmla="*/ 7559517 w 15"/>
              <a:gd name="T71" fmla="*/ 32763517 h 15"/>
              <a:gd name="T72" fmla="*/ 7559517 w 15"/>
              <a:gd name="T73" fmla="*/ 37803934 h 15"/>
              <a:gd name="T74" fmla="*/ 12599723 w 15"/>
              <a:gd name="T75" fmla="*/ 37803934 h 15"/>
              <a:gd name="T76" fmla="*/ 12599723 w 15"/>
              <a:gd name="T77" fmla="*/ 37803934 h 15"/>
              <a:gd name="T78" fmla="*/ 20160828 w 15"/>
              <a:gd name="T79" fmla="*/ 37803934 h 15"/>
              <a:gd name="T80" fmla="*/ 20160828 w 15"/>
              <a:gd name="T81" fmla="*/ 37803934 h 15"/>
              <a:gd name="T82" fmla="*/ 20160828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8" y="15"/>
                </a:moveTo>
                <a:lnTo>
                  <a:pt x="10" y="15"/>
                </a:lnTo>
                <a:lnTo>
                  <a:pt x="13" y="15"/>
                </a:lnTo>
                <a:lnTo>
                  <a:pt x="13" y="13"/>
                </a:lnTo>
                <a:lnTo>
                  <a:pt x="15" y="13"/>
                </a:lnTo>
                <a:lnTo>
                  <a:pt x="15" y="10"/>
                </a:lnTo>
                <a:lnTo>
                  <a:pt x="15" y="8"/>
                </a:lnTo>
                <a:lnTo>
                  <a:pt x="15" y="5"/>
                </a:lnTo>
                <a:lnTo>
                  <a:pt x="15" y="2"/>
                </a:lnTo>
                <a:lnTo>
                  <a:pt x="13" y="2"/>
                </a:lnTo>
                <a:lnTo>
                  <a:pt x="13" y="0"/>
                </a:lnTo>
                <a:lnTo>
                  <a:pt x="10" y="0"/>
                </a:lnTo>
                <a:lnTo>
                  <a:pt x="8" y="0"/>
                </a:lnTo>
                <a:lnTo>
                  <a:pt x="5" y="0"/>
                </a:lnTo>
                <a:lnTo>
                  <a:pt x="3" y="2"/>
                </a:lnTo>
                <a:lnTo>
                  <a:pt x="0" y="5"/>
                </a:lnTo>
                <a:lnTo>
                  <a:pt x="0" y="8"/>
                </a:lnTo>
                <a:lnTo>
                  <a:pt x="0" y="10"/>
                </a:lnTo>
                <a:lnTo>
                  <a:pt x="0" y="13"/>
                </a:lnTo>
                <a:lnTo>
                  <a:pt x="3" y="13"/>
                </a:lnTo>
                <a:lnTo>
                  <a:pt x="3" y="15"/>
                </a:lnTo>
                <a:lnTo>
                  <a:pt x="5" y="15"/>
                </a:lnTo>
                <a:lnTo>
                  <a:pt x="8" y="15"/>
                </a:lnTo>
                <a:close/>
              </a:path>
            </a:pathLst>
          </a:custGeom>
          <a:solidFill>
            <a:srgbClr val="000000"/>
          </a:solidFill>
          <a:ln w="9525">
            <a:noFill/>
            <a:round/>
            <a:headEnd/>
            <a:tailEnd/>
          </a:ln>
        </p:spPr>
        <p:txBody>
          <a:bodyPr/>
          <a:lstStyle/>
          <a:p>
            <a:endParaRPr lang="en-US"/>
          </a:p>
        </p:txBody>
      </p:sp>
      <p:sp>
        <p:nvSpPr>
          <p:cNvPr id="832831" name="Freeform 320"/>
          <p:cNvSpPr>
            <a:spLocks/>
          </p:cNvSpPr>
          <p:nvPr/>
        </p:nvSpPr>
        <p:spPr bwMode="auto">
          <a:xfrm>
            <a:off x="5665788" y="314325"/>
            <a:ext cx="23812" cy="23813"/>
          </a:xfrm>
          <a:custGeom>
            <a:avLst/>
            <a:gdLst>
              <a:gd name="T0" fmla="*/ 17639931 w 15"/>
              <a:gd name="T1" fmla="*/ 37803934 h 15"/>
              <a:gd name="T2" fmla="*/ 25201033 w 15"/>
              <a:gd name="T3" fmla="*/ 37803934 h 15"/>
              <a:gd name="T4" fmla="*/ 25201033 w 15"/>
              <a:gd name="T5" fmla="*/ 37803934 h 15"/>
              <a:gd name="T6" fmla="*/ 25201033 w 15"/>
              <a:gd name="T7" fmla="*/ 37803934 h 15"/>
              <a:gd name="T8" fmla="*/ 30241245 w 15"/>
              <a:gd name="T9" fmla="*/ 37803934 h 15"/>
              <a:gd name="T10" fmla="*/ 30241245 w 15"/>
              <a:gd name="T11" fmla="*/ 32763517 h 15"/>
              <a:gd name="T12" fmla="*/ 37800759 w 15"/>
              <a:gd name="T13" fmla="*/ 32763517 h 15"/>
              <a:gd name="T14" fmla="*/ 37800759 w 15"/>
              <a:gd name="T15" fmla="*/ 32763517 h 15"/>
              <a:gd name="T16" fmla="*/ 37800759 w 15"/>
              <a:gd name="T17" fmla="*/ 25202091 h 15"/>
              <a:gd name="T18" fmla="*/ 37800759 w 15"/>
              <a:gd name="T19" fmla="*/ 25202091 h 15"/>
              <a:gd name="T20" fmla="*/ 37800759 w 15"/>
              <a:gd name="T21" fmla="*/ 20161674 h 15"/>
              <a:gd name="T22" fmla="*/ 37800759 w 15"/>
              <a:gd name="T23" fmla="*/ 20161674 h 15"/>
              <a:gd name="T24" fmla="*/ 37800759 w 15"/>
              <a:gd name="T25" fmla="*/ 12601839 h 15"/>
              <a:gd name="T26" fmla="*/ 37800759 w 15"/>
              <a:gd name="T27" fmla="*/ 12601839 h 15"/>
              <a:gd name="T28" fmla="*/ 37800759 w 15"/>
              <a:gd name="T29" fmla="*/ 5040419 h 15"/>
              <a:gd name="T30" fmla="*/ 30241245 w 15"/>
              <a:gd name="T31" fmla="*/ 5040419 h 15"/>
              <a:gd name="T32" fmla="*/ 30241245 w 15"/>
              <a:gd name="T33" fmla="*/ 5040419 h 15"/>
              <a:gd name="T34" fmla="*/ 25201033 w 15"/>
              <a:gd name="T35" fmla="*/ 0 h 15"/>
              <a:gd name="T36" fmla="*/ 25201033 w 15"/>
              <a:gd name="T37" fmla="*/ 0 h 15"/>
              <a:gd name="T38" fmla="*/ 25201033 w 15"/>
              <a:gd name="T39" fmla="*/ 0 h 15"/>
              <a:gd name="T40" fmla="*/ 17639931 w 15"/>
              <a:gd name="T41" fmla="*/ 0 h 15"/>
              <a:gd name="T42" fmla="*/ 17639931 w 15"/>
              <a:gd name="T43" fmla="*/ 0 h 15"/>
              <a:gd name="T44" fmla="*/ 12599723 w 15"/>
              <a:gd name="T45" fmla="*/ 0 h 15"/>
              <a:gd name="T46" fmla="*/ 12599723 w 15"/>
              <a:gd name="T47" fmla="*/ 0 h 15"/>
              <a:gd name="T48" fmla="*/ 5040207 w 15"/>
              <a:gd name="T49" fmla="*/ 5040419 h 15"/>
              <a:gd name="T50" fmla="*/ 5040207 w 15"/>
              <a:gd name="T51" fmla="*/ 5040419 h 15"/>
              <a:gd name="T52" fmla="*/ 5040207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5040207 w 15"/>
              <a:gd name="T69" fmla="*/ 32763517 h 15"/>
              <a:gd name="T70" fmla="*/ 5040207 w 15"/>
              <a:gd name="T71" fmla="*/ 32763517 h 15"/>
              <a:gd name="T72" fmla="*/ 5040207 w 15"/>
              <a:gd name="T73" fmla="*/ 37803934 h 15"/>
              <a:gd name="T74" fmla="*/ 12599723 w 15"/>
              <a:gd name="T75" fmla="*/ 37803934 h 15"/>
              <a:gd name="T76" fmla="*/ 12599723 w 15"/>
              <a:gd name="T77" fmla="*/ 37803934 h 15"/>
              <a:gd name="T78" fmla="*/ 17639931 w 15"/>
              <a:gd name="T79" fmla="*/ 37803934 h 15"/>
              <a:gd name="T80" fmla="*/ 17639931 w 15"/>
              <a:gd name="T81" fmla="*/ 37803934 h 15"/>
              <a:gd name="T82" fmla="*/ 17639931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7" y="15"/>
                </a:moveTo>
                <a:lnTo>
                  <a:pt x="10" y="15"/>
                </a:lnTo>
                <a:lnTo>
                  <a:pt x="12" y="15"/>
                </a:lnTo>
                <a:lnTo>
                  <a:pt x="12" y="13"/>
                </a:lnTo>
                <a:lnTo>
                  <a:pt x="15" y="13"/>
                </a:lnTo>
                <a:lnTo>
                  <a:pt x="15" y="10"/>
                </a:lnTo>
                <a:lnTo>
                  <a:pt x="15" y="8"/>
                </a:lnTo>
                <a:lnTo>
                  <a:pt x="15" y="5"/>
                </a:lnTo>
                <a:lnTo>
                  <a:pt x="15" y="2"/>
                </a:lnTo>
                <a:lnTo>
                  <a:pt x="12" y="2"/>
                </a:lnTo>
                <a:lnTo>
                  <a:pt x="10" y="0"/>
                </a:lnTo>
                <a:lnTo>
                  <a:pt x="7" y="0"/>
                </a:lnTo>
                <a:lnTo>
                  <a:pt x="5" y="0"/>
                </a:lnTo>
                <a:lnTo>
                  <a:pt x="2" y="2"/>
                </a:lnTo>
                <a:lnTo>
                  <a:pt x="0" y="5"/>
                </a:lnTo>
                <a:lnTo>
                  <a:pt x="0" y="8"/>
                </a:lnTo>
                <a:lnTo>
                  <a:pt x="0" y="10"/>
                </a:lnTo>
                <a:lnTo>
                  <a:pt x="0" y="13"/>
                </a:lnTo>
                <a:lnTo>
                  <a:pt x="2" y="13"/>
                </a:lnTo>
                <a:lnTo>
                  <a:pt x="2" y="15"/>
                </a:lnTo>
                <a:lnTo>
                  <a:pt x="5" y="15"/>
                </a:lnTo>
                <a:lnTo>
                  <a:pt x="7" y="15"/>
                </a:lnTo>
                <a:close/>
              </a:path>
            </a:pathLst>
          </a:custGeom>
          <a:solidFill>
            <a:srgbClr val="000000"/>
          </a:solidFill>
          <a:ln w="9525">
            <a:noFill/>
            <a:round/>
            <a:headEnd/>
            <a:tailEnd/>
          </a:ln>
        </p:spPr>
        <p:txBody>
          <a:bodyPr/>
          <a:lstStyle/>
          <a:p>
            <a:endParaRPr lang="en-US"/>
          </a:p>
        </p:txBody>
      </p:sp>
      <p:sp>
        <p:nvSpPr>
          <p:cNvPr id="832832" name="Freeform 321"/>
          <p:cNvSpPr>
            <a:spLocks/>
          </p:cNvSpPr>
          <p:nvPr/>
        </p:nvSpPr>
        <p:spPr bwMode="auto">
          <a:xfrm>
            <a:off x="5495925" y="314325"/>
            <a:ext cx="23813" cy="23813"/>
          </a:xfrm>
          <a:custGeom>
            <a:avLst/>
            <a:gdLst>
              <a:gd name="T0" fmla="*/ 17642260 w 15"/>
              <a:gd name="T1" fmla="*/ 37803934 h 15"/>
              <a:gd name="T2" fmla="*/ 25202091 w 15"/>
              <a:gd name="T3" fmla="*/ 37803934 h 15"/>
              <a:gd name="T4" fmla="*/ 25202091 w 15"/>
              <a:gd name="T5" fmla="*/ 37803934 h 15"/>
              <a:gd name="T6" fmla="*/ 30242515 w 15"/>
              <a:gd name="T7" fmla="*/ 37803934 h 15"/>
              <a:gd name="T8" fmla="*/ 30242515 w 15"/>
              <a:gd name="T9" fmla="*/ 37803934 h 15"/>
              <a:gd name="T10" fmla="*/ 37803934 w 15"/>
              <a:gd name="T11" fmla="*/ 32763517 h 15"/>
              <a:gd name="T12" fmla="*/ 37803934 w 15"/>
              <a:gd name="T13" fmla="*/ 32763517 h 15"/>
              <a:gd name="T14" fmla="*/ 37803934 w 15"/>
              <a:gd name="T15" fmla="*/ 32763517 h 15"/>
              <a:gd name="T16" fmla="*/ 37803934 w 15"/>
              <a:gd name="T17" fmla="*/ 25202091 h 15"/>
              <a:gd name="T18" fmla="*/ 37803934 w 15"/>
              <a:gd name="T19" fmla="*/ 25202091 h 15"/>
              <a:gd name="T20" fmla="*/ 37803934 w 15"/>
              <a:gd name="T21" fmla="*/ 20161674 h 15"/>
              <a:gd name="T22" fmla="*/ 37803934 w 15"/>
              <a:gd name="T23" fmla="*/ 20161674 h 15"/>
              <a:gd name="T24" fmla="*/ 37803934 w 15"/>
              <a:gd name="T25" fmla="*/ 12601839 h 15"/>
              <a:gd name="T26" fmla="*/ 37803934 w 15"/>
              <a:gd name="T27" fmla="*/ 12601839 h 15"/>
              <a:gd name="T28" fmla="*/ 37803934 w 15"/>
              <a:gd name="T29" fmla="*/ 5040419 h 15"/>
              <a:gd name="T30" fmla="*/ 37803934 w 15"/>
              <a:gd name="T31" fmla="*/ 5040419 h 15"/>
              <a:gd name="T32" fmla="*/ 30242515 w 15"/>
              <a:gd name="T33" fmla="*/ 5040419 h 15"/>
              <a:gd name="T34" fmla="*/ 30242515 w 15"/>
              <a:gd name="T35" fmla="*/ 0 h 15"/>
              <a:gd name="T36" fmla="*/ 25202091 w 15"/>
              <a:gd name="T37" fmla="*/ 0 h 15"/>
              <a:gd name="T38" fmla="*/ 25202091 w 15"/>
              <a:gd name="T39" fmla="*/ 0 h 15"/>
              <a:gd name="T40" fmla="*/ 17642260 w 15"/>
              <a:gd name="T41" fmla="*/ 0 h 15"/>
              <a:gd name="T42" fmla="*/ 17642260 w 15"/>
              <a:gd name="T43" fmla="*/ 0 h 15"/>
              <a:gd name="T44" fmla="*/ 12601839 w 15"/>
              <a:gd name="T45" fmla="*/ 0 h 15"/>
              <a:gd name="T46" fmla="*/ 12601839 w 15"/>
              <a:gd name="T47" fmla="*/ 0 h 15"/>
              <a:gd name="T48" fmla="*/ 12601839 w 15"/>
              <a:gd name="T49" fmla="*/ 5040419 h 15"/>
              <a:gd name="T50" fmla="*/ 5040419 w 15"/>
              <a:gd name="T51" fmla="*/ 5040419 h 15"/>
              <a:gd name="T52" fmla="*/ 5040419 w 15"/>
              <a:gd name="T53" fmla="*/ 5040419 h 15"/>
              <a:gd name="T54" fmla="*/ 5040419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5040419 w 15"/>
              <a:gd name="T67" fmla="*/ 32763517 h 15"/>
              <a:gd name="T68" fmla="*/ 5040419 w 15"/>
              <a:gd name="T69" fmla="*/ 32763517 h 15"/>
              <a:gd name="T70" fmla="*/ 5040419 w 15"/>
              <a:gd name="T71" fmla="*/ 32763517 h 15"/>
              <a:gd name="T72" fmla="*/ 12601839 w 15"/>
              <a:gd name="T73" fmla="*/ 37803934 h 15"/>
              <a:gd name="T74" fmla="*/ 12601839 w 15"/>
              <a:gd name="T75" fmla="*/ 37803934 h 15"/>
              <a:gd name="T76" fmla="*/ 12601839 w 15"/>
              <a:gd name="T77" fmla="*/ 37803934 h 15"/>
              <a:gd name="T78" fmla="*/ 17642260 w 15"/>
              <a:gd name="T79" fmla="*/ 37803934 h 15"/>
              <a:gd name="T80" fmla="*/ 17642260 w 15"/>
              <a:gd name="T81" fmla="*/ 37803934 h 15"/>
              <a:gd name="T82" fmla="*/ 17642260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7" y="15"/>
                </a:moveTo>
                <a:lnTo>
                  <a:pt x="10" y="15"/>
                </a:lnTo>
                <a:lnTo>
                  <a:pt x="12" y="15"/>
                </a:lnTo>
                <a:lnTo>
                  <a:pt x="15" y="13"/>
                </a:lnTo>
                <a:lnTo>
                  <a:pt x="15" y="10"/>
                </a:lnTo>
                <a:lnTo>
                  <a:pt x="15" y="8"/>
                </a:lnTo>
                <a:lnTo>
                  <a:pt x="15" y="5"/>
                </a:lnTo>
                <a:lnTo>
                  <a:pt x="15" y="2"/>
                </a:lnTo>
                <a:lnTo>
                  <a:pt x="12" y="2"/>
                </a:lnTo>
                <a:lnTo>
                  <a:pt x="12" y="0"/>
                </a:lnTo>
                <a:lnTo>
                  <a:pt x="10" y="0"/>
                </a:lnTo>
                <a:lnTo>
                  <a:pt x="7" y="0"/>
                </a:lnTo>
                <a:lnTo>
                  <a:pt x="5" y="0"/>
                </a:lnTo>
                <a:lnTo>
                  <a:pt x="5" y="2"/>
                </a:lnTo>
                <a:lnTo>
                  <a:pt x="2" y="2"/>
                </a:lnTo>
                <a:lnTo>
                  <a:pt x="2" y="5"/>
                </a:lnTo>
                <a:lnTo>
                  <a:pt x="0" y="5"/>
                </a:lnTo>
                <a:lnTo>
                  <a:pt x="0" y="8"/>
                </a:lnTo>
                <a:lnTo>
                  <a:pt x="0" y="10"/>
                </a:lnTo>
                <a:lnTo>
                  <a:pt x="2" y="13"/>
                </a:lnTo>
                <a:lnTo>
                  <a:pt x="5" y="15"/>
                </a:lnTo>
                <a:lnTo>
                  <a:pt x="7" y="15"/>
                </a:lnTo>
                <a:close/>
              </a:path>
            </a:pathLst>
          </a:custGeom>
          <a:solidFill>
            <a:srgbClr val="000000"/>
          </a:solidFill>
          <a:ln w="9525">
            <a:noFill/>
            <a:round/>
            <a:headEnd/>
            <a:tailEnd/>
          </a:ln>
        </p:spPr>
        <p:txBody>
          <a:bodyPr/>
          <a:lstStyle/>
          <a:p>
            <a:endParaRPr lang="en-US"/>
          </a:p>
        </p:txBody>
      </p:sp>
      <p:sp>
        <p:nvSpPr>
          <p:cNvPr id="832833" name="Freeform 322"/>
          <p:cNvSpPr>
            <a:spLocks/>
          </p:cNvSpPr>
          <p:nvPr/>
        </p:nvSpPr>
        <p:spPr bwMode="auto">
          <a:xfrm>
            <a:off x="3735388" y="314325"/>
            <a:ext cx="23812" cy="23813"/>
          </a:xfrm>
          <a:custGeom>
            <a:avLst/>
            <a:gdLst>
              <a:gd name="T0" fmla="*/ 20160828 w 15"/>
              <a:gd name="T1" fmla="*/ 37803934 h 15"/>
              <a:gd name="T2" fmla="*/ 25201033 w 15"/>
              <a:gd name="T3" fmla="*/ 37803934 h 15"/>
              <a:gd name="T4" fmla="*/ 25201033 w 15"/>
              <a:gd name="T5" fmla="*/ 37803934 h 15"/>
              <a:gd name="T6" fmla="*/ 32760554 w 15"/>
              <a:gd name="T7" fmla="*/ 37803934 h 15"/>
              <a:gd name="T8" fmla="*/ 32760554 w 15"/>
              <a:gd name="T9" fmla="*/ 37803934 h 15"/>
              <a:gd name="T10" fmla="*/ 32760554 w 15"/>
              <a:gd name="T11" fmla="*/ 32763517 h 15"/>
              <a:gd name="T12" fmla="*/ 37800759 w 15"/>
              <a:gd name="T13" fmla="*/ 32763517 h 15"/>
              <a:gd name="T14" fmla="*/ 37800759 w 15"/>
              <a:gd name="T15" fmla="*/ 32763517 h 15"/>
              <a:gd name="T16" fmla="*/ 37800759 w 15"/>
              <a:gd name="T17" fmla="*/ 25202091 h 15"/>
              <a:gd name="T18" fmla="*/ 37800759 w 15"/>
              <a:gd name="T19" fmla="*/ 25202091 h 15"/>
              <a:gd name="T20" fmla="*/ 37800759 w 15"/>
              <a:gd name="T21" fmla="*/ 20161674 h 15"/>
              <a:gd name="T22" fmla="*/ 37800759 w 15"/>
              <a:gd name="T23" fmla="*/ 20161674 h 15"/>
              <a:gd name="T24" fmla="*/ 37800759 w 15"/>
              <a:gd name="T25" fmla="*/ 12601839 h 15"/>
              <a:gd name="T26" fmla="*/ 37800759 w 15"/>
              <a:gd name="T27" fmla="*/ 12601839 h 15"/>
              <a:gd name="T28" fmla="*/ 37800759 w 15"/>
              <a:gd name="T29" fmla="*/ 5040419 h 15"/>
              <a:gd name="T30" fmla="*/ 32760554 w 15"/>
              <a:gd name="T31" fmla="*/ 5040419 h 15"/>
              <a:gd name="T32" fmla="*/ 32760554 w 15"/>
              <a:gd name="T33" fmla="*/ 5040419 h 15"/>
              <a:gd name="T34" fmla="*/ 32760554 w 15"/>
              <a:gd name="T35" fmla="*/ 0 h 15"/>
              <a:gd name="T36" fmla="*/ 25201033 w 15"/>
              <a:gd name="T37" fmla="*/ 0 h 15"/>
              <a:gd name="T38" fmla="*/ 25201033 w 15"/>
              <a:gd name="T39" fmla="*/ 0 h 15"/>
              <a:gd name="T40" fmla="*/ 20160828 w 15"/>
              <a:gd name="T41" fmla="*/ 0 h 15"/>
              <a:gd name="T42" fmla="*/ 20160828 w 15"/>
              <a:gd name="T43" fmla="*/ 0 h 15"/>
              <a:gd name="T44" fmla="*/ 12599723 w 15"/>
              <a:gd name="T45" fmla="*/ 0 h 15"/>
              <a:gd name="T46" fmla="*/ 12599723 w 15"/>
              <a:gd name="T47" fmla="*/ 0 h 15"/>
              <a:gd name="T48" fmla="*/ 7559517 w 15"/>
              <a:gd name="T49" fmla="*/ 5040419 h 15"/>
              <a:gd name="T50" fmla="*/ 7559517 w 15"/>
              <a:gd name="T51" fmla="*/ 5040419 h 15"/>
              <a:gd name="T52" fmla="*/ 7559517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7559517 w 15"/>
              <a:gd name="T69" fmla="*/ 32763517 h 15"/>
              <a:gd name="T70" fmla="*/ 7559517 w 15"/>
              <a:gd name="T71" fmla="*/ 32763517 h 15"/>
              <a:gd name="T72" fmla="*/ 7559517 w 15"/>
              <a:gd name="T73" fmla="*/ 37803934 h 15"/>
              <a:gd name="T74" fmla="*/ 12599723 w 15"/>
              <a:gd name="T75" fmla="*/ 37803934 h 15"/>
              <a:gd name="T76" fmla="*/ 12599723 w 15"/>
              <a:gd name="T77" fmla="*/ 37803934 h 15"/>
              <a:gd name="T78" fmla="*/ 20160828 w 15"/>
              <a:gd name="T79" fmla="*/ 37803934 h 15"/>
              <a:gd name="T80" fmla="*/ 20160828 w 15"/>
              <a:gd name="T81" fmla="*/ 37803934 h 15"/>
              <a:gd name="T82" fmla="*/ 20160828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8" y="15"/>
                </a:moveTo>
                <a:lnTo>
                  <a:pt x="10" y="15"/>
                </a:lnTo>
                <a:lnTo>
                  <a:pt x="13" y="15"/>
                </a:lnTo>
                <a:lnTo>
                  <a:pt x="13" y="13"/>
                </a:lnTo>
                <a:lnTo>
                  <a:pt x="15" y="13"/>
                </a:lnTo>
                <a:lnTo>
                  <a:pt x="15" y="10"/>
                </a:lnTo>
                <a:lnTo>
                  <a:pt x="15" y="8"/>
                </a:lnTo>
                <a:lnTo>
                  <a:pt x="15" y="5"/>
                </a:lnTo>
                <a:lnTo>
                  <a:pt x="15" y="2"/>
                </a:lnTo>
                <a:lnTo>
                  <a:pt x="13" y="2"/>
                </a:lnTo>
                <a:lnTo>
                  <a:pt x="13" y="0"/>
                </a:lnTo>
                <a:lnTo>
                  <a:pt x="10" y="0"/>
                </a:lnTo>
                <a:lnTo>
                  <a:pt x="8" y="0"/>
                </a:lnTo>
                <a:lnTo>
                  <a:pt x="5" y="0"/>
                </a:lnTo>
                <a:lnTo>
                  <a:pt x="3" y="2"/>
                </a:lnTo>
                <a:lnTo>
                  <a:pt x="0" y="5"/>
                </a:lnTo>
                <a:lnTo>
                  <a:pt x="0" y="8"/>
                </a:lnTo>
                <a:lnTo>
                  <a:pt x="0" y="10"/>
                </a:lnTo>
                <a:lnTo>
                  <a:pt x="0" y="13"/>
                </a:lnTo>
                <a:lnTo>
                  <a:pt x="3" y="13"/>
                </a:lnTo>
                <a:lnTo>
                  <a:pt x="3" y="15"/>
                </a:lnTo>
                <a:lnTo>
                  <a:pt x="5" y="15"/>
                </a:lnTo>
                <a:lnTo>
                  <a:pt x="8" y="15"/>
                </a:lnTo>
                <a:close/>
              </a:path>
            </a:pathLst>
          </a:custGeom>
          <a:solidFill>
            <a:srgbClr val="000000"/>
          </a:solidFill>
          <a:ln w="9525">
            <a:noFill/>
            <a:round/>
            <a:headEnd/>
            <a:tailEnd/>
          </a:ln>
        </p:spPr>
        <p:txBody>
          <a:bodyPr/>
          <a:lstStyle/>
          <a:p>
            <a:endParaRPr lang="en-US"/>
          </a:p>
        </p:txBody>
      </p:sp>
      <p:sp>
        <p:nvSpPr>
          <p:cNvPr id="832834" name="Freeform 323"/>
          <p:cNvSpPr>
            <a:spLocks/>
          </p:cNvSpPr>
          <p:nvPr/>
        </p:nvSpPr>
        <p:spPr bwMode="auto">
          <a:xfrm>
            <a:off x="3819525" y="314325"/>
            <a:ext cx="25400" cy="23813"/>
          </a:xfrm>
          <a:custGeom>
            <a:avLst/>
            <a:gdLst>
              <a:gd name="T0" fmla="*/ 20161247 w 16"/>
              <a:gd name="T1" fmla="*/ 37803934 h 15"/>
              <a:gd name="T2" fmla="*/ 20161247 w 16"/>
              <a:gd name="T3" fmla="*/ 37803934 h 15"/>
              <a:gd name="T4" fmla="*/ 27720924 w 16"/>
              <a:gd name="T5" fmla="*/ 37803934 h 15"/>
              <a:gd name="T6" fmla="*/ 27720924 w 16"/>
              <a:gd name="T7" fmla="*/ 37803934 h 15"/>
              <a:gd name="T8" fmla="*/ 32761234 w 16"/>
              <a:gd name="T9" fmla="*/ 37803934 h 15"/>
              <a:gd name="T10" fmla="*/ 32761234 w 16"/>
              <a:gd name="T11" fmla="*/ 32763517 h 15"/>
              <a:gd name="T12" fmla="*/ 32761234 w 16"/>
              <a:gd name="T13" fmla="*/ 32763517 h 15"/>
              <a:gd name="T14" fmla="*/ 40322493 w 16"/>
              <a:gd name="T15" fmla="*/ 32763517 h 15"/>
              <a:gd name="T16" fmla="*/ 40322493 w 16"/>
              <a:gd name="T17" fmla="*/ 25202091 h 15"/>
              <a:gd name="T18" fmla="*/ 40322493 w 16"/>
              <a:gd name="T19" fmla="*/ 25202091 h 15"/>
              <a:gd name="T20" fmla="*/ 40322493 w 16"/>
              <a:gd name="T21" fmla="*/ 20161674 h 15"/>
              <a:gd name="T22" fmla="*/ 40322493 w 16"/>
              <a:gd name="T23" fmla="*/ 20161674 h 15"/>
              <a:gd name="T24" fmla="*/ 40322493 w 16"/>
              <a:gd name="T25" fmla="*/ 12601839 h 15"/>
              <a:gd name="T26" fmla="*/ 40322493 w 16"/>
              <a:gd name="T27" fmla="*/ 12601839 h 15"/>
              <a:gd name="T28" fmla="*/ 32761234 w 16"/>
              <a:gd name="T29" fmla="*/ 5040419 h 15"/>
              <a:gd name="T30" fmla="*/ 32761234 w 16"/>
              <a:gd name="T31" fmla="*/ 5040419 h 15"/>
              <a:gd name="T32" fmla="*/ 32761234 w 16"/>
              <a:gd name="T33" fmla="*/ 5040419 h 15"/>
              <a:gd name="T34" fmla="*/ 27720924 w 16"/>
              <a:gd name="T35" fmla="*/ 0 h 15"/>
              <a:gd name="T36" fmla="*/ 27720924 w 16"/>
              <a:gd name="T37" fmla="*/ 0 h 15"/>
              <a:gd name="T38" fmla="*/ 20161247 w 16"/>
              <a:gd name="T39" fmla="*/ 0 h 15"/>
              <a:gd name="T40" fmla="*/ 20161247 w 16"/>
              <a:gd name="T41" fmla="*/ 0 h 15"/>
              <a:gd name="T42" fmla="*/ 15120936 w 16"/>
              <a:gd name="T43" fmla="*/ 0 h 15"/>
              <a:gd name="T44" fmla="*/ 15120936 w 16"/>
              <a:gd name="T45" fmla="*/ 0 h 15"/>
              <a:gd name="T46" fmla="*/ 15120936 w 16"/>
              <a:gd name="T47" fmla="*/ 0 h 15"/>
              <a:gd name="T48" fmla="*/ 7559674 w 16"/>
              <a:gd name="T49" fmla="*/ 5040419 h 15"/>
              <a:gd name="T50" fmla="*/ 7559674 w 16"/>
              <a:gd name="T51" fmla="*/ 5040419 h 15"/>
              <a:gd name="T52" fmla="*/ 0 w 16"/>
              <a:gd name="T53" fmla="*/ 5040419 h 15"/>
              <a:gd name="T54" fmla="*/ 0 w 16"/>
              <a:gd name="T55" fmla="*/ 12601839 h 15"/>
              <a:gd name="T56" fmla="*/ 0 w 16"/>
              <a:gd name="T57" fmla="*/ 12601839 h 15"/>
              <a:gd name="T58" fmla="*/ 0 w 16"/>
              <a:gd name="T59" fmla="*/ 20161674 h 15"/>
              <a:gd name="T60" fmla="*/ 0 w 16"/>
              <a:gd name="T61" fmla="*/ 20161674 h 15"/>
              <a:gd name="T62" fmla="*/ 0 w 16"/>
              <a:gd name="T63" fmla="*/ 25202091 h 15"/>
              <a:gd name="T64" fmla="*/ 0 w 16"/>
              <a:gd name="T65" fmla="*/ 25202091 h 15"/>
              <a:gd name="T66" fmla="*/ 0 w 16"/>
              <a:gd name="T67" fmla="*/ 32763517 h 15"/>
              <a:gd name="T68" fmla="*/ 0 w 16"/>
              <a:gd name="T69" fmla="*/ 32763517 h 15"/>
              <a:gd name="T70" fmla="*/ 7559674 w 16"/>
              <a:gd name="T71" fmla="*/ 32763517 h 15"/>
              <a:gd name="T72" fmla="*/ 7559674 w 16"/>
              <a:gd name="T73" fmla="*/ 37803934 h 15"/>
              <a:gd name="T74" fmla="*/ 15120936 w 16"/>
              <a:gd name="T75" fmla="*/ 37803934 h 15"/>
              <a:gd name="T76" fmla="*/ 15120936 w 16"/>
              <a:gd name="T77" fmla="*/ 37803934 h 15"/>
              <a:gd name="T78" fmla="*/ 15120936 w 16"/>
              <a:gd name="T79" fmla="*/ 37803934 h 15"/>
              <a:gd name="T80" fmla="*/ 20161247 w 16"/>
              <a:gd name="T81" fmla="*/ 37803934 h 15"/>
              <a:gd name="T82" fmla="*/ 20161247 w 16"/>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
              <a:gd name="T127" fmla="*/ 0 h 15"/>
              <a:gd name="T128" fmla="*/ 16 w 16"/>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 h="15">
                <a:moveTo>
                  <a:pt x="8" y="15"/>
                </a:moveTo>
                <a:lnTo>
                  <a:pt x="8" y="15"/>
                </a:lnTo>
                <a:lnTo>
                  <a:pt x="11" y="15"/>
                </a:lnTo>
                <a:lnTo>
                  <a:pt x="13" y="15"/>
                </a:lnTo>
                <a:lnTo>
                  <a:pt x="13" y="13"/>
                </a:lnTo>
                <a:lnTo>
                  <a:pt x="16" y="13"/>
                </a:lnTo>
                <a:lnTo>
                  <a:pt x="16" y="10"/>
                </a:lnTo>
                <a:lnTo>
                  <a:pt x="16" y="8"/>
                </a:lnTo>
                <a:lnTo>
                  <a:pt x="16" y="5"/>
                </a:lnTo>
                <a:lnTo>
                  <a:pt x="13" y="2"/>
                </a:lnTo>
                <a:lnTo>
                  <a:pt x="11" y="0"/>
                </a:lnTo>
                <a:lnTo>
                  <a:pt x="8" y="0"/>
                </a:lnTo>
                <a:lnTo>
                  <a:pt x="6" y="0"/>
                </a:lnTo>
                <a:lnTo>
                  <a:pt x="3" y="2"/>
                </a:lnTo>
                <a:lnTo>
                  <a:pt x="0" y="2"/>
                </a:lnTo>
                <a:lnTo>
                  <a:pt x="0" y="5"/>
                </a:lnTo>
                <a:lnTo>
                  <a:pt x="0" y="8"/>
                </a:lnTo>
                <a:lnTo>
                  <a:pt x="0" y="10"/>
                </a:lnTo>
                <a:lnTo>
                  <a:pt x="0" y="13"/>
                </a:lnTo>
                <a:lnTo>
                  <a:pt x="3" y="13"/>
                </a:lnTo>
                <a:lnTo>
                  <a:pt x="3" y="15"/>
                </a:lnTo>
                <a:lnTo>
                  <a:pt x="6" y="15"/>
                </a:lnTo>
                <a:lnTo>
                  <a:pt x="8" y="15"/>
                </a:lnTo>
                <a:close/>
              </a:path>
            </a:pathLst>
          </a:custGeom>
          <a:solidFill>
            <a:srgbClr val="000000"/>
          </a:solidFill>
          <a:ln w="9525">
            <a:noFill/>
            <a:round/>
            <a:headEnd/>
            <a:tailEnd/>
          </a:ln>
        </p:spPr>
        <p:txBody>
          <a:bodyPr/>
          <a:lstStyle/>
          <a:p>
            <a:endParaRPr lang="en-US"/>
          </a:p>
        </p:txBody>
      </p:sp>
      <p:sp>
        <p:nvSpPr>
          <p:cNvPr id="832835" name="Freeform 324"/>
          <p:cNvSpPr>
            <a:spLocks/>
          </p:cNvSpPr>
          <p:nvPr/>
        </p:nvSpPr>
        <p:spPr bwMode="auto">
          <a:xfrm>
            <a:off x="3651250" y="314325"/>
            <a:ext cx="23813" cy="23813"/>
          </a:xfrm>
          <a:custGeom>
            <a:avLst/>
            <a:gdLst>
              <a:gd name="T0" fmla="*/ 17642260 w 15"/>
              <a:gd name="T1" fmla="*/ 37803934 h 15"/>
              <a:gd name="T2" fmla="*/ 25202091 w 15"/>
              <a:gd name="T3" fmla="*/ 37803934 h 15"/>
              <a:gd name="T4" fmla="*/ 25202091 w 15"/>
              <a:gd name="T5" fmla="*/ 37803934 h 15"/>
              <a:gd name="T6" fmla="*/ 30242515 w 15"/>
              <a:gd name="T7" fmla="*/ 37803934 h 15"/>
              <a:gd name="T8" fmla="*/ 30242515 w 15"/>
              <a:gd name="T9" fmla="*/ 37803934 h 15"/>
              <a:gd name="T10" fmla="*/ 30242515 w 15"/>
              <a:gd name="T11" fmla="*/ 32763517 h 15"/>
              <a:gd name="T12" fmla="*/ 37803934 w 15"/>
              <a:gd name="T13" fmla="*/ 32763517 h 15"/>
              <a:gd name="T14" fmla="*/ 37803934 w 15"/>
              <a:gd name="T15" fmla="*/ 32763517 h 15"/>
              <a:gd name="T16" fmla="*/ 37803934 w 15"/>
              <a:gd name="T17" fmla="*/ 25202091 h 15"/>
              <a:gd name="T18" fmla="*/ 37803934 w 15"/>
              <a:gd name="T19" fmla="*/ 25202091 h 15"/>
              <a:gd name="T20" fmla="*/ 37803934 w 15"/>
              <a:gd name="T21" fmla="*/ 20161674 h 15"/>
              <a:gd name="T22" fmla="*/ 37803934 w 15"/>
              <a:gd name="T23" fmla="*/ 20161674 h 15"/>
              <a:gd name="T24" fmla="*/ 37803934 w 15"/>
              <a:gd name="T25" fmla="*/ 12601839 h 15"/>
              <a:gd name="T26" fmla="*/ 37803934 w 15"/>
              <a:gd name="T27" fmla="*/ 12601839 h 15"/>
              <a:gd name="T28" fmla="*/ 37803934 w 15"/>
              <a:gd name="T29" fmla="*/ 5040419 h 15"/>
              <a:gd name="T30" fmla="*/ 30242515 w 15"/>
              <a:gd name="T31" fmla="*/ 5040419 h 15"/>
              <a:gd name="T32" fmla="*/ 30242515 w 15"/>
              <a:gd name="T33" fmla="*/ 5040419 h 15"/>
              <a:gd name="T34" fmla="*/ 30242515 w 15"/>
              <a:gd name="T35" fmla="*/ 0 h 15"/>
              <a:gd name="T36" fmla="*/ 25202091 w 15"/>
              <a:gd name="T37" fmla="*/ 0 h 15"/>
              <a:gd name="T38" fmla="*/ 25202091 w 15"/>
              <a:gd name="T39" fmla="*/ 0 h 15"/>
              <a:gd name="T40" fmla="*/ 17642260 w 15"/>
              <a:gd name="T41" fmla="*/ 0 h 15"/>
              <a:gd name="T42" fmla="*/ 17642260 w 15"/>
              <a:gd name="T43" fmla="*/ 0 h 15"/>
              <a:gd name="T44" fmla="*/ 12601839 w 15"/>
              <a:gd name="T45" fmla="*/ 0 h 15"/>
              <a:gd name="T46" fmla="*/ 12601839 w 15"/>
              <a:gd name="T47" fmla="*/ 0 h 15"/>
              <a:gd name="T48" fmla="*/ 5040419 w 15"/>
              <a:gd name="T49" fmla="*/ 5040419 h 15"/>
              <a:gd name="T50" fmla="*/ 5040419 w 15"/>
              <a:gd name="T51" fmla="*/ 5040419 h 15"/>
              <a:gd name="T52" fmla="*/ 5040419 w 15"/>
              <a:gd name="T53" fmla="*/ 5040419 h 15"/>
              <a:gd name="T54" fmla="*/ 0 w 15"/>
              <a:gd name="T55" fmla="*/ 12601839 h 15"/>
              <a:gd name="T56" fmla="*/ 0 w 15"/>
              <a:gd name="T57" fmla="*/ 12601839 h 15"/>
              <a:gd name="T58" fmla="*/ 0 w 15"/>
              <a:gd name="T59" fmla="*/ 20161674 h 15"/>
              <a:gd name="T60" fmla="*/ 0 w 15"/>
              <a:gd name="T61" fmla="*/ 20161674 h 15"/>
              <a:gd name="T62" fmla="*/ 0 w 15"/>
              <a:gd name="T63" fmla="*/ 25202091 h 15"/>
              <a:gd name="T64" fmla="*/ 0 w 15"/>
              <a:gd name="T65" fmla="*/ 25202091 h 15"/>
              <a:gd name="T66" fmla="*/ 0 w 15"/>
              <a:gd name="T67" fmla="*/ 32763517 h 15"/>
              <a:gd name="T68" fmla="*/ 5040419 w 15"/>
              <a:gd name="T69" fmla="*/ 32763517 h 15"/>
              <a:gd name="T70" fmla="*/ 5040419 w 15"/>
              <a:gd name="T71" fmla="*/ 32763517 h 15"/>
              <a:gd name="T72" fmla="*/ 5040419 w 15"/>
              <a:gd name="T73" fmla="*/ 37803934 h 15"/>
              <a:gd name="T74" fmla="*/ 12601839 w 15"/>
              <a:gd name="T75" fmla="*/ 37803934 h 15"/>
              <a:gd name="T76" fmla="*/ 12601839 w 15"/>
              <a:gd name="T77" fmla="*/ 37803934 h 15"/>
              <a:gd name="T78" fmla="*/ 17642260 w 15"/>
              <a:gd name="T79" fmla="*/ 37803934 h 15"/>
              <a:gd name="T80" fmla="*/ 17642260 w 15"/>
              <a:gd name="T81" fmla="*/ 37803934 h 15"/>
              <a:gd name="T82" fmla="*/ 17642260 w 15"/>
              <a:gd name="T83" fmla="*/ 37803934 h 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
              <a:gd name="T127" fmla="*/ 0 h 15"/>
              <a:gd name="T128" fmla="*/ 15 w 15"/>
              <a:gd name="T129" fmla="*/ 15 h 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 h="15">
                <a:moveTo>
                  <a:pt x="7" y="15"/>
                </a:moveTo>
                <a:lnTo>
                  <a:pt x="10" y="15"/>
                </a:lnTo>
                <a:lnTo>
                  <a:pt x="12" y="15"/>
                </a:lnTo>
                <a:lnTo>
                  <a:pt x="12" y="13"/>
                </a:lnTo>
                <a:lnTo>
                  <a:pt x="15" y="13"/>
                </a:lnTo>
                <a:lnTo>
                  <a:pt x="15" y="10"/>
                </a:lnTo>
                <a:lnTo>
                  <a:pt x="15" y="8"/>
                </a:lnTo>
                <a:lnTo>
                  <a:pt x="15" y="5"/>
                </a:lnTo>
                <a:lnTo>
                  <a:pt x="15" y="2"/>
                </a:lnTo>
                <a:lnTo>
                  <a:pt x="12" y="2"/>
                </a:lnTo>
                <a:lnTo>
                  <a:pt x="12" y="0"/>
                </a:lnTo>
                <a:lnTo>
                  <a:pt x="10" y="0"/>
                </a:lnTo>
                <a:lnTo>
                  <a:pt x="7" y="0"/>
                </a:lnTo>
                <a:lnTo>
                  <a:pt x="5" y="0"/>
                </a:lnTo>
                <a:lnTo>
                  <a:pt x="2" y="2"/>
                </a:lnTo>
                <a:lnTo>
                  <a:pt x="0" y="5"/>
                </a:lnTo>
                <a:lnTo>
                  <a:pt x="0" y="8"/>
                </a:lnTo>
                <a:lnTo>
                  <a:pt x="0" y="10"/>
                </a:lnTo>
                <a:lnTo>
                  <a:pt x="0" y="13"/>
                </a:lnTo>
                <a:lnTo>
                  <a:pt x="2" y="13"/>
                </a:lnTo>
                <a:lnTo>
                  <a:pt x="2" y="15"/>
                </a:lnTo>
                <a:lnTo>
                  <a:pt x="5" y="15"/>
                </a:lnTo>
                <a:lnTo>
                  <a:pt x="7" y="15"/>
                </a:lnTo>
                <a:close/>
              </a:path>
            </a:pathLst>
          </a:custGeom>
          <a:solidFill>
            <a:srgbClr val="000000"/>
          </a:solidFill>
          <a:ln w="9525">
            <a:noFill/>
            <a:round/>
            <a:headEnd/>
            <a:tailEnd/>
          </a:ln>
        </p:spPr>
        <p:txBody>
          <a:bodyPr/>
          <a:lstStyle/>
          <a:p>
            <a:endParaRPr lang="en-US"/>
          </a:p>
        </p:txBody>
      </p:sp>
      <p:sp>
        <p:nvSpPr>
          <p:cNvPr id="832836" name="Freeform 325"/>
          <p:cNvSpPr>
            <a:spLocks/>
          </p:cNvSpPr>
          <p:nvPr/>
        </p:nvSpPr>
        <p:spPr bwMode="auto">
          <a:xfrm>
            <a:off x="3900488" y="314325"/>
            <a:ext cx="25400" cy="23813"/>
          </a:xfrm>
          <a:custGeom>
            <a:avLst/>
            <a:gdLst>
              <a:gd name="T0" fmla="*/ 12599985 w 16"/>
              <a:gd name="T1" fmla="*/ 37803934 h 15"/>
              <a:gd name="T2" fmla="*/ 20161247 w 16"/>
              <a:gd name="T3" fmla="*/ 37803934 h 15"/>
              <a:gd name="T4" fmla="*/ 27720924 w 16"/>
              <a:gd name="T5" fmla="*/ 37803934 h 15"/>
              <a:gd name="T6" fmla="*/ 27720924 w 16"/>
              <a:gd name="T7" fmla="*/ 37803934 h 15"/>
              <a:gd name="T8" fmla="*/ 32761234 w 16"/>
              <a:gd name="T9" fmla="*/ 37803934 h 15"/>
              <a:gd name="T10" fmla="*/ 32761234 w 16"/>
              <a:gd name="T11" fmla="*/ 32763517 h 15"/>
              <a:gd name="T12" fmla="*/ 32761234 w 16"/>
              <a:gd name="T13" fmla="*/ 32763517 h 15"/>
              <a:gd name="T14" fmla="*/ 40322493 w 16"/>
              <a:gd name="T15" fmla="*/ 32763517 h 15"/>
              <a:gd name="T16" fmla="*/ 40322493 w 16"/>
              <a:gd name="T17" fmla="*/ 25202091 h 15"/>
              <a:gd name="T18" fmla="*/ 40322493 w 16"/>
              <a:gd name="T19" fmla="*/ 25202091 h 15"/>
              <a:gd name="T20" fmla="*/ 40322493 w 16"/>
              <a:gd name="T21" fmla="*/ 20161674 h 15"/>
              <a:gd name="T22" fmla="*/ 40322493 w 16"/>
              <a:gd name="T23" fmla="*/ 20161674 h 15"/>
              <a:gd name="T24" fmla="*/ 40322493 w 16"/>
              <a:gd name="T25" fmla="*/ 12601839 h 15"/>
              <a:gd name="T26" fmla="*/ 40322493 w 16"/>
              <a:gd name="T27" fmla="*/ 12601839 h 15"/>
              <a:gd name="T28" fmla="*/ 32761234 w 16"/>
              <a:gd name="T29" fmla="*/ 5040419 h 15"/>
              <a:gd name="T30" fmla="*/ 32761234 w 16"/>
              <a:gd name="T31" fmla="*/ 5040419 h 15"/>
              <a:gd name="T32" fmla="*/ 32761234 w 16"/>
              <a:gd name="T33" fmla="*/ 5040419 h 15"/>
              <a:gd name="T34" fmla="*/ 27720924 w 16"/>
              <a:gd name="T35" fmla="*/ 0 h 15"/>
              <a:gd name="T36" fmla="*/ 27720924 w 16"/>
              <a:gd name="T37" fmla="*/ 0 h 15"/>
              <a:gd name="T38" fmla="*/ 20161247 w 16"/>
              <a:gd name="T39" fmla="*/ 0 h 15"/>
              <a:gd name="T40" fmla="*/ 20161247 w 16"/>
              <a:gd name="T41" fmla="*/ 0 h 15"/>
              <a:gd name="T42" fmla="*/ 12599985 w 16"/>
              <a:gd name="T43" fmla="*/ 0 h 15"/>
              <a:gd name="T44" fmla="*/ 12599985 w 16"/>
              <a:gd name="T45" fmla="*/ 0 h 15"/>
              <a:gd name="T46" fmla="*/ 7559674 w 16"/>
              <a:gd name="T47" fmla="*/ 0 h 15"/>
              <a:gd name="T48" fmla="*/ 7559674 w 16"/>
              <a:gd name="T49" fmla="*/ 5040419 h 15"/>
              <a:gd name="T50" fmla="*/ 7559674 w 16"/>
              <a:gd name="T51" fmla="*/ 5040419 h 15"/>
              <a:gd name="T52" fmla="*/ 0 w 16"/>
              <a:gd name="T53" fmla="*/ 5040419 h 15"/>
              <a:gd name="T54" fmla="*/ 0 w 16"/>
              <a:gd name="T55" fmla="*/ 12601839 h 15"/>
              <a:gd name="T56" fmla="*/ 0 w 16"/>
              <a:gd name="T57" fmla="*/ 12601839 h 15"/>
              <a:gd name="T58" fmla="*/ 0 w 16"/>
              <a:gd name="T59" fmla="*/ 20161674 h 15"/>
              <a:gd name="T60" fmla="*/ 0 w 16"/>
              <a:gd name="T61" fmla="*/ 20161674 h 15"/>
              <a:gd name="T62" fmla="*/ 0 w 16"/>
              <a:gd name="T63" fmla="*/ 25202091 h 15"/>
              <a:gd name="T64" fmla="*/ 0 w 16"/>
              <a:gd name="T65" fmla="*/ 25202091 h 15"/>
              <a:gd name="T66" fmla="*/ 0 w 16"/>
              <a:gd name="T67" fmla="*/ 32763517 h 15"/>
              <a:gd name="T68" fmla="*/ 0 w 16"/>
              <a:gd name="T69" fmla="*/ 32763517 h 15"/>
              <a:gd name="T70" fmla="*/ 7559674 w 16"/>
              <a:gd name="T71" fmla="*/ 32763517 h 15"/>
              <a:gd name="T72" fmla="*/ 7559674 w 16"/>
              <a:gd name="T73" fmla="*/ 37803934 h 15"/>
              <a:gd name="T74" fmla="*/ 7559674 w 16"/>
              <a:gd name="T75" fmla="*/ 37803934 h 15"/>
              <a:gd name="T76" fmla="*/ 12599985 w 16"/>
              <a:gd name="T77" fmla="*/ 37803934 h 15"/>
              <a:gd name="T78" fmla="*/ 12599985 w 16"/>
              <a:gd name="T79" fmla="*/ 37803934 h 15"/>
              <a:gd name="T80" fmla="*/ 20161247 w 16"/>
              <a:gd name="T81" fmla="*/ 37803934 h 15"/>
              <a:gd name="T82" fmla="*/ 20161247 w 16"/>
              <a:gd name="T83" fmla="*/ 37803934 h 15"/>
              <a:gd name="T84" fmla="*/ 12599985 w 16"/>
              <a:gd name="T85" fmla="*/ 37803934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
              <a:gd name="T130" fmla="*/ 0 h 15"/>
              <a:gd name="T131" fmla="*/ 16 w 16"/>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 h="15">
                <a:moveTo>
                  <a:pt x="5" y="15"/>
                </a:moveTo>
                <a:lnTo>
                  <a:pt x="8" y="15"/>
                </a:lnTo>
                <a:lnTo>
                  <a:pt x="11" y="15"/>
                </a:lnTo>
                <a:lnTo>
                  <a:pt x="13" y="15"/>
                </a:lnTo>
                <a:lnTo>
                  <a:pt x="13" y="13"/>
                </a:lnTo>
                <a:lnTo>
                  <a:pt x="16" y="13"/>
                </a:lnTo>
                <a:lnTo>
                  <a:pt x="16" y="10"/>
                </a:lnTo>
                <a:lnTo>
                  <a:pt x="16" y="8"/>
                </a:lnTo>
                <a:lnTo>
                  <a:pt x="16" y="5"/>
                </a:lnTo>
                <a:lnTo>
                  <a:pt x="13" y="2"/>
                </a:lnTo>
                <a:lnTo>
                  <a:pt x="11" y="0"/>
                </a:lnTo>
                <a:lnTo>
                  <a:pt x="8" y="0"/>
                </a:lnTo>
                <a:lnTo>
                  <a:pt x="5" y="0"/>
                </a:lnTo>
                <a:lnTo>
                  <a:pt x="3" y="0"/>
                </a:lnTo>
                <a:lnTo>
                  <a:pt x="3" y="2"/>
                </a:lnTo>
                <a:lnTo>
                  <a:pt x="0" y="2"/>
                </a:lnTo>
                <a:lnTo>
                  <a:pt x="0" y="5"/>
                </a:lnTo>
                <a:lnTo>
                  <a:pt x="0" y="8"/>
                </a:lnTo>
                <a:lnTo>
                  <a:pt x="0" y="10"/>
                </a:lnTo>
                <a:lnTo>
                  <a:pt x="0" y="13"/>
                </a:lnTo>
                <a:lnTo>
                  <a:pt x="3" y="13"/>
                </a:lnTo>
                <a:lnTo>
                  <a:pt x="3" y="15"/>
                </a:lnTo>
                <a:lnTo>
                  <a:pt x="5" y="15"/>
                </a:lnTo>
                <a:lnTo>
                  <a:pt x="8" y="15"/>
                </a:lnTo>
                <a:lnTo>
                  <a:pt x="5" y="15"/>
                </a:lnTo>
                <a:close/>
              </a:path>
            </a:pathLst>
          </a:custGeom>
          <a:solidFill>
            <a:srgbClr val="000000"/>
          </a:solidFill>
          <a:ln w="9525">
            <a:noFill/>
            <a:round/>
            <a:headEnd/>
            <a:tailEnd/>
          </a:ln>
        </p:spPr>
        <p:txBody>
          <a:bodyPr/>
          <a:lstStyle/>
          <a:p>
            <a:endParaRPr lang="en-US"/>
          </a:p>
        </p:txBody>
      </p:sp>
      <p:sp>
        <p:nvSpPr>
          <p:cNvPr id="832837" name="Freeform 326"/>
          <p:cNvSpPr>
            <a:spLocks noEditPoints="1"/>
          </p:cNvSpPr>
          <p:nvPr/>
        </p:nvSpPr>
        <p:spPr bwMode="auto">
          <a:xfrm>
            <a:off x="2511425" y="2409825"/>
            <a:ext cx="60325" cy="44450"/>
          </a:xfrm>
          <a:custGeom>
            <a:avLst/>
            <a:gdLst>
              <a:gd name="T0" fmla="*/ 0 w 38"/>
              <a:gd name="T1" fmla="*/ 0 h 28"/>
              <a:gd name="T2" fmla="*/ 95765924 w 38"/>
              <a:gd name="T3" fmla="*/ 7561264 h 28"/>
              <a:gd name="T4" fmla="*/ 95765924 w 38"/>
              <a:gd name="T5" fmla="*/ 20161251 h 28"/>
              <a:gd name="T6" fmla="*/ 0 w 38"/>
              <a:gd name="T7" fmla="*/ 20161251 h 28"/>
              <a:gd name="T8" fmla="*/ 0 w 38"/>
              <a:gd name="T9" fmla="*/ 7561264 h 28"/>
              <a:gd name="T10" fmla="*/ 0 w 38"/>
              <a:gd name="T11" fmla="*/ 7561264 h 28"/>
              <a:gd name="T12" fmla="*/ 0 w 38"/>
              <a:gd name="T13" fmla="*/ 0 h 28"/>
              <a:gd name="T14" fmla="*/ 0 w 38"/>
              <a:gd name="T15" fmla="*/ 50403124 h 28"/>
              <a:gd name="T16" fmla="*/ 95765924 w 38"/>
              <a:gd name="T17" fmla="*/ 50403124 h 28"/>
              <a:gd name="T18" fmla="*/ 95765924 w 38"/>
              <a:gd name="T19" fmla="*/ 70564381 h 28"/>
              <a:gd name="T20" fmla="*/ 0 w 38"/>
              <a:gd name="T21" fmla="*/ 70564381 h 28"/>
              <a:gd name="T22" fmla="*/ 0 w 38"/>
              <a:gd name="T23" fmla="*/ 50403124 h 28"/>
              <a:gd name="T24" fmla="*/ 0 w 38"/>
              <a:gd name="T25" fmla="*/ 50403124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28"/>
              <a:gd name="T41" fmla="*/ 38 w 38"/>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28">
                <a:moveTo>
                  <a:pt x="0" y="0"/>
                </a:moveTo>
                <a:lnTo>
                  <a:pt x="38" y="3"/>
                </a:lnTo>
                <a:lnTo>
                  <a:pt x="38" y="8"/>
                </a:lnTo>
                <a:lnTo>
                  <a:pt x="0" y="8"/>
                </a:lnTo>
                <a:lnTo>
                  <a:pt x="0" y="3"/>
                </a:lnTo>
                <a:lnTo>
                  <a:pt x="0" y="0"/>
                </a:lnTo>
                <a:close/>
                <a:moveTo>
                  <a:pt x="0" y="20"/>
                </a:moveTo>
                <a:lnTo>
                  <a:pt x="38" y="20"/>
                </a:lnTo>
                <a:lnTo>
                  <a:pt x="38" y="28"/>
                </a:lnTo>
                <a:lnTo>
                  <a:pt x="0" y="28"/>
                </a:lnTo>
                <a:lnTo>
                  <a:pt x="0" y="20"/>
                </a:lnTo>
                <a:close/>
              </a:path>
            </a:pathLst>
          </a:custGeom>
          <a:solidFill>
            <a:srgbClr val="000000"/>
          </a:solidFill>
          <a:ln w="9525">
            <a:noFill/>
            <a:round/>
            <a:headEnd/>
            <a:tailEnd/>
          </a:ln>
        </p:spPr>
        <p:txBody>
          <a:bodyPr/>
          <a:lstStyle/>
          <a:p>
            <a:endParaRPr lang="en-US"/>
          </a:p>
        </p:txBody>
      </p:sp>
      <p:sp>
        <p:nvSpPr>
          <p:cNvPr id="832838" name="Freeform 327"/>
          <p:cNvSpPr>
            <a:spLocks noEditPoints="1"/>
          </p:cNvSpPr>
          <p:nvPr/>
        </p:nvSpPr>
        <p:spPr bwMode="auto">
          <a:xfrm>
            <a:off x="2511425" y="2228850"/>
            <a:ext cx="60325" cy="39688"/>
          </a:xfrm>
          <a:custGeom>
            <a:avLst/>
            <a:gdLst>
              <a:gd name="T0" fmla="*/ 0 w 38"/>
              <a:gd name="T1" fmla="*/ 0 h 25"/>
              <a:gd name="T2" fmla="*/ 95765924 w 38"/>
              <a:gd name="T3" fmla="*/ 0 h 25"/>
              <a:gd name="T4" fmla="*/ 95765924 w 38"/>
              <a:gd name="T5" fmla="*/ 17642111 h 25"/>
              <a:gd name="T6" fmla="*/ 0 w 38"/>
              <a:gd name="T7" fmla="*/ 17642111 h 25"/>
              <a:gd name="T8" fmla="*/ 0 w 38"/>
              <a:gd name="T9" fmla="*/ 0 h 25"/>
              <a:gd name="T10" fmla="*/ 0 w 38"/>
              <a:gd name="T11" fmla="*/ 0 h 25"/>
              <a:gd name="T12" fmla="*/ 0 w 38"/>
              <a:gd name="T13" fmla="*/ 50403757 h 25"/>
              <a:gd name="T14" fmla="*/ 95765924 w 38"/>
              <a:gd name="T15" fmla="*/ 50403757 h 25"/>
              <a:gd name="T16" fmla="*/ 95765924 w 38"/>
              <a:gd name="T17" fmla="*/ 63005499 h 25"/>
              <a:gd name="T18" fmla="*/ 0 w 38"/>
              <a:gd name="T19" fmla="*/ 63005499 h 25"/>
              <a:gd name="T20" fmla="*/ 0 w 38"/>
              <a:gd name="T21" fmla="*/ 50403757 h 25"/>
              <a:gd name="T22" fmla="*/ 0 w 38"/>
              <a:gd name="T23" fmla="*/ 50403757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25"/>
              <a:gd name="T38" fmla="*/ 38 w 38"/>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25">
                <a:moveTo>
                  <a:pt x="0" y="0"/>
                </a:moveTo>
                <a:lnTo>
                  <a:pt x="38" y="0"/>
                </a:lnTo>
                <a:lnTo>
                  <a:pt x="38" y="7"/>
                </a:lnTo>
                <a:lnTo>
                  <a:pt x="0" y="7"/>
                </a:lnTo>
                <a:lnTo>
                  <a:pt x="0" y="0"/>
                </a:lnTo>
                <a:close/>
                <a:moveTo>
                  <a:pt x="0" y="20"/>
                </a:moveTo>
                <a:lnTo>
                  <a:pt x="38" y="20"/>
                </a:lnTo>
                <a:lnTo>
                  <a:pt x="38" y="25"/>
                </a:lnTo>
                <a:lnTo>
                  <a:pt x="0" y="25"/>
                </a:lnTo>
                <a:lnTo>
                  <a:pt x="0" y="20"/>
                </a:lnTo>
                <a:close/>
              </a:path>
            </a:pathLst>
          </a:custGeom>
          <a:solidFill>
            <a:srgbClr val="000000"/>
          </a:solidFill>
          <a:ln w="9525">
            <a:noFill/>
            <a:round/>
            <a:headEnd/>
            <a:tailEnd/>
          </a:ln>
        </p:spPr>
        <p:txBody>
          <a:bodyPr/>
          <a:lstStyle/>
          <a:p>
            <a:endParaRPr lang="en-US"/>
          </a:p>
        </p:txBody>
      </p:sp>
      <p:sp>
        <p:nvSpPr>
          <p:cNvPr id="832839" name="Freeform 328"/>
          <p:cNvSpPr>
            <a:spLocks noEditPoints="1"/>
          </p:cNvSpPr>
          <p:nvPr/>
        </p:nvSpPr>
        <p:spPr bwMode="auto">
          <a:xfrm>
            <a:off x="2511425" y="2038350"/>
            <a:ext cx="60325" cy="39688"/>
          </a:xfrm>
          <a:custGeom>
            <a:avLst/>
            <a:gdLst>
              <a:gd name="T0" fmla="*/ 0 w 38"/>
              <a:gd name="T1" fmla="*/ 0 h 25"/>
              <a:gd name="T2" fmla="*/ 95765924 w 38"/>
              <a:gd name="T3" fmla="*/ 0 h 25"/>
              <a:gd name="T4" fmla="*/ 95765924 w 38"/>
              <a:gd name="T5" fmla="*/ 20161504 h 25"/>
              <a:gd name="T6" fmla="*/ 0 w 38"/>
              <a:gd name="T7" fmla="*/ 20161504 h 25"/>
              <a:gd name="T8" fmla="*/ 0 w 38"/>
              <a:gd name="T9" fmla="*/ 0 h 25"/>
              <a:gd name="T10" fmla="*/ 0 w 38"/>
              <a:gd name="T11" fmla="*/ 0 h 25"/>
              <a:gd name="T12" fmla="*/ 0 w 38"/>
              <a:gd name="T13" fmla="*/ 50403757 h 25"/>
              <a:gd name="T14" fmla="*/ 95765924 w 38"/>
              <a:gd name="T15" fmla="*/ 50403757 h 25"/>
              <a:gd name="T16" fmla="*/ 95765924 w 38"/>
              <a:gd name="T17" fmla="*/ 63005499 h 25"/>
              <a:gd name="T18" fmla="*/ 0 w 38"/>
              <a:gd name="T19" fmla="*/ 63005499 h 25"/>
              <a:gd name="T20" fmla="*/ 0 w 38"/>
              <a:gd name="T21" fmla="*/ 50403757 h 25"/>
              <a:gd name="T22" fmla="*/ 0 w 38"/>
              <a:gd name="T23" fmla="*/ 50403757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25"/>
              <a:gd name="T38" fmla="*/ 38 w 38"/>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25">
                <a:moveTo>
                  <a:pt x="0" y="0"/>
                </a:moveTo>
                <a:lnTo>
                  <a:pt x="38" y="0"/>
                </a:lnTo>
                <a:lnTo>
                  <a:pt x="38" y="8"/>
                </a:lnTo>
                <a:lnTo>
                  <a:pt x="0" y="8"/>
                </a:lnTo>
                <a:lnTo>
                  <a:pt x="0" y="0"/>
                </a:lnTo>
                <a:close/>
                <a:moveTo>
                  <a:pt x="0" y="20"/>
                </a:moveTo>
                <a:lnTo>
                  <a:pt x="38" y="20"/>
                </a:lnTo>
                <a:lnTo>
                  <a:pt x="38" y="25"/>
                </a:lnTo>
                <a:lnTo>
                  <a:pt x="0" y="25"/>
                </a:lnTo>
                <a:lnTo>
                  <a:pt x="0" y="20"/>
                </a:lnTo>
                <a:close/>
              </a:path>
            </a:pathLst>
          </a:custGeom>
          <a:solidFill>
            <a:srgbClr val="000000"/>
          </a:solidFill>
          <a:ln w="9525">
            <a:noFill/>
            <a:round/>
            <a:headEnd/>
            <a:tailEnd/>
          </a:ln>
        </p:spPr>
        <p:txBody>
          <a:bodyPr/>
          <a:lstStyle/>
          <a:p>
            <a:endParaRPr lang="en-US"/>
          </a:p>
        </p:txBody>
      </p:sp>
      <p:sp>
        <p:nvSpPr>
          <p:cNvPr id="832840" name="Freeform 329"/>
          <p:cNvSpPr>
            <a:spLocks noEditPoints="1"/>
          </p:cNvSpPr>
          <p:nvPr/>
        </p:nvSpPr>
        <p:spPr bwMode="auto">
          <a:xfrm>
            <a:off x="2511425" y="1847850"/>
            <a:ext cx="60325" cy="44450"/>
          </a:xfrm>
          <a:custGeom>
            <a:avLst/>
            <a:gdLst>
              <a:gd name="T0" fmla="*/ 0 w 38"/>
              <a:gd name="T1" fmla="*/ 0 h 28"/>
              <a:gd name="T2" fmla="*/ 95765924 w 38"/>
              <a:gd name="T3" fmla="*/ 7561264 h 28"/>
              <a:gd name="T4" fmla="*/ 95765924 w 38"/>
              <a:gd name="T5" fmla="*/ 20161251 h 28"/>
              <a:gd name="T6" fmla="*/ 0 w 38"/>
              <a:gd name="T7" fmla="*/ 20161251 h 28"/>
              <a:gd name="T8" fmla="*/ 0 w 38"/>
              <a:gd name="T9" fmla="*/ 7561264 h 28"/>
              <a:gd name="T10" fmla="*/ 0 w 38"/>
              <a:gd name="T11" fmla="*/ 7561264 h 28"/>
              <a:gd name="T12" fmla="*/ 0 w 38"/>
              <a:gd name="T13" fmla="*/ 0 h 28"/>
              <a:gd name="T14" fmla="*/ 0 w 38"/>
              <a:gd name="T15" fmla="*/ 52924085 h 28"/>
              <a:gd name="T16" fmla="*/ 95765924 w 38"/>
              <a:gd name="T17" fmla="*/ 52924085 h 28"/>
              <a:gd name="T18" fmla="*/ 95765924 w 38"/>
              <a:gd name="T19" fmla="*/ 70564381 h 28"/>
              <a:gd name="T20" fmla="*/ 0 w 38"/>
              <a:gd name="T21" fmla="*/ 70564381 h 28"/>
              <a:gd name="T22" fmla="*/ 0 w 38"/>
              <a:gd name="T23" fmla="*/ 52924085 h 28"/>
              <a:gd name="T24" fmla="*/ 0 w 38"/>
              <a:gd name="T25" fmla="*/ 52924085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28"/>
              <a:gd name="T41" fmla="*/ 38 w 38"/>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28">
                <a:moveTo>
                  <a:pt x="0" y="0"/>
                </a:moveTo>
                <a:lnTo>
                  <a:pt x="38" y="3"/>
                </a:lnTo>
                <a:lnTo>
                  <a:pt x="38" y="8"/>
                </a:lnTo>
                <a:lnTo>
                  <a:pt x="0" y="8"/>
                </a:lnTo>
                <a:lnTo>
                  <a:pt x="0" y="3"/>
                </a:lnTo>
                <a:lnTo>
                  <a:pt x="0" y="0"/>
                </a:lnTo>
                <a:close/>
                <a:moveTo>
                  <a:pt x="0" y="21"/>
                </a:moveTo>
                <a:lnTo>
                  <a:pt x="38" y="21"/>
                </a:lnTo>
                <a:lnTo>
                  <a:pt x="38" y="28"/>
                </a:lnTo>
                <a:lnTo>
                  <a:pt x="0" y="28"/>
                </a:lnTo>
                <a:lnTo>
                  <a:pt x="0" y="21"/>
                </a:lnTo>
                <a:close/>
              </a:path>
            </a:pathLst>
          </a:custGeom>
          <a:solidFill>
            <a:srgbClr val="000000"/>
          </a:solidFill>
          <a:ln w="9525">
            <a:noFill/>
            <a:round/>
            <a:headEnd/>
            <a:tailEnd/>
          </a:ln>
        </p:spPr>
        <p:txBody>
          <a:bodyPr/>
          <a:lstStyle/>
          <a:p>
            <a:endParaRPr lang="en-US"/>
          </a:p>
        </p:txBody>
      </p:sp>
      <p:sp>
        <p:nvSpPr>
          <p:cNvPr id="832841" name="Freeform 330"/>
          <p:cNvSpPr>
            <a:spLocks noEditPoints="1"/>
          </p:cNvSpPr>
          <p:nvPr/>
        </p:nvSpPr>
        <p:spPr bwMode="auto">
          <a:xfrm>
            <a:off x="2511425" y="1671638"/>
            <a:ext cx="60325" cy="39687"/>
          </a:xfrm>
          <a:custGeom>
            <a:avLst/>
            <a:gdLst>
              <a:gd name="T0" fmla="*/ 0 w 38"/>
              <a:gd name="T1" fmla="*/ 0 h 25"/>
              <a:gd name="T2" fmla="*/ 95765924 w 38"/>
              <a:gd name="T3" fmla="*/ 0 h 25"/>
              <a:gd name="T4" fmla="*/ 95765924 w 38"/>
              <a:gd name="T5" fmla="*/ 17640079 h 25"/>
              <a:gd name="T6" fmla="*/ 0 w 38"/>
              <a:gd name="T7" fmla="*/ 17640079 h 25"/>
              <a:gd name="T8" fmla="*/ 0 w 38"/>
              <a:gd name="T9" fmla="*/ 0 h 25"/>
              <a:gd name="T10" fmla="*/ 0 w 38"/>
              <a:gd name="T11" fmla="*/ 0 h 25"/>
              <a:gd name="T12" fmla="*/ 0 w 38"/>
              <a:gd name="T13" fmla="*/ 42841322 h 25"/>
              <a:gd name="T14" fmla="*/ 95765924 w 38"/>
              <a:gd name="T15" fmla="*/ 42841322 h 25"/>
              <a:gd name="T16" fmla="*/ 95765924 w 38"/>
              <a:gd name="T17" fmla="*/ 63002324 h 25"/>
              <a:gd name="T18" fmla="*/ 0 w 38"/>
              <a:gd name="T19" fmla="*/ 63002324 h 25"/>
              <a:gd name="T20" fmla="*/ 0 w 38"/>
              <a:gd name="T21" fmla="*/ 42841322 h 25"/>
              <a:gd name="T22" fmla="*/ 0 w 38"/>
              <a:gd name="T23" fmla="*/ 42841322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25"/>
              <a:gd name="T38" fmla="*/ 38 w 38"/>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25">
                <a:moveTo>
                  <a:pt x="0" y="0"/>
                </a:moveTo>
                <a:lnTo>
                  <a:pt x="38" y="0"/>
                </a:lnTo>
                <a:lnTo>
                  <a:pt x="38" y="7"/>
                </a:lnTo>
                <a:lnTo>
                  <a:pt x="0" y="7"/>
                </a:lnTo>
                <a:lnTo>
                  <a:pt x="0" y="0"/>
                </a:lnTo>
                <a:close/>
                <a:moveTo>
                  <a:pt x="0" y="17"/>
                </a:moveTo>
                <a:lnTo>
                  <a:pt x="38" y="17"/>
                </a:lnTo>
                <a:lnTo>
                  <a:pt x="38" y="25"/>
                </a:lnTo>
                <a:lnTo>
                  <a:pt x="0" y="25"/>
                </a:lnTo>
                <a:lnTo>
                  <a:pt x="0" y="17"/>
                </a:lnTo>
                <a:close/>
              </a:path>
            </a:pathLst>
          </a:custGeom>
          <a:solidFill>
            <a:srgbClr val="000000"/>
          </a:solidFill>
          <a:ln w="9525">
            <a:noFill/>
            <a:round/>
            <a:headEnd/>
            <a:tailEnd/>
          </a:ln>
        </p:spPr>
        <p:txBody>
          <a:bodyPr/>
          <a:lstStyle/>
          <a:p>
            <a:endParaRPr lang="en-US"/>
          </a:p>
        </p:txBody>
      </p:sp>
      <p:sp>
        <p:nvSpPr>
          <p:cNvPr id="832842" name="Freeform 331"/>
          <p:cNvSpPr>
            <a:spLocks noEditPoints="1"/>
          </p:cNvSpPr>
          <p:nvPr/>
        </p:nvSpPr>
        <p:spPr bwMode="auto">
          <a:xfrm>
            <a:off x="2511425" y="1489075"/>
            <a:ext cx="60325" cy="39688"/>
          </a:xfrm>
          <a:custGeom>
            <a:avLst/>
            <a:gdLst>
              <a:gd name="T0" fmla="*/ 0 w 38"/>
              <a:gd name="T1" fmla="*/ 0 h 25"/>
              <a:gd name="T2" fmla="*/ 95765924 w 38"/>
              <a:gd name="T3" fmla="*/ 0 h 25"/>
              <a:gd name="T4" fmla="*/ 95765924 w 38"/>
              <a:gd name="T5" fmla="*/ 20161504 h 25"/>
              <a:gd name="T6" fmla="*/ 0 w 38"/>
              <a:gd name="T7" fmla="*/ 20161504 h 25"/>
              <a:gd name="T8" fmla="*/ 0 w 38"/>
              <a:gd name="T9" fmla="*/ 0 h 25"/>
              <a:gd name="T10" fmla="*/ 0 w 38"/>
              <a:gd name="T11" fmla="*/ 0 h 25"/>
              <a:gd name="T12" fmla="*/ 0 w 38"/>
              <a:gd name="T13" fmla="*/ 50403757 h 25"/>
              <a:gd name="T14" fmla="*/ 95765924 w 38"/>
              <a:gd name="T15" fmla="*/ 50403757 h 25"/>
              <a:gd name="T16" fmla="*/ 95765924 w 38"/>
              <a:gd name="T17" fmla="*/ 63005499 h 25"/>
              <a:gd name="T18" fmla="*/ 0 w 38"/>
              <a:gd name="T19" fmla="*/ 63005499 h 25"/>
              <a:gd name="T20" fmla="*/ 0 w 38"/>
              <a:gd name="T21" fmla="*/ 50403757 h 25"/>
              <a:gd name="T22" fmla="*/ 0 w 38"/>
              <a:gd name="T23" fmla="*/ 50403757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25"/>
              <a:gd name="T38" fmla="*/ 38 w 38"/>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25">
                <a:moveTo>
                  <a:pt x="0" y="0"/>
                </a:moveTo>
                <a:lnTo>
                  <a:pt x="38" y="0"/>
                </a:lnTo>
                <a:lnTo>
                  <a:pt x="38" y="8"/>
                </a:lnTo>
                <a:lnTo>
                  <a:pt x="0" y="8"/>
                </a:lnTo>
                <a:lnTo>
                  <a:pt x="0" y="0"/>
                </a:lnTo>
                <a:close/>
                <a:moveTo>
                  <a:pt x="0" y="20"/>
                </a:moveTo>
                <a:lnTo>
                  <a:pt x="38" y="20"/>
                </a:lnTo>
                <a:lnTo>
                  <a:pt x="38" y="25"/>
                </a:lnTo>
                <a:lnTo>
                  <a:pt x="0" y="25"/>
                </a:lnTo>
                <a:lnTo>
                  <a:pt x="0" y="20"/>
                </a:lnTo>
                <a:close/>
              </a:path>
            </a:pathLst>
          </a:custGeom>
          <a:solidFill>
            <a:srgbClr val="000000"/>
          </a:solidFill>
          <a:ln w="9525">
            <a:noFill/>
            <a:round/>
            <a:headEnd/>
            <a:tailEnd/>
          </a:ln>
        </p:spPr>
        <p:txBody>
          <a:bodyPr/>
          <a:lstStyle/>
          <a:p>
            <a:endParaRPr lang="en-US"/>
          </a:p>
        </p:txBody>
      </p:sp>
      <p:sp>
        <p:nvSpPr>
          <p:cNvPr id="832843" name="Text Box 332"/>
          <p:cNvSpPr txBox="1">
            <a:spLocks noChangeArrowheads="1"/>
          </p:cNvSpPr>
          <p:nvPr/>
        </p:nvSpPr>
        <p:spPr bwMode="auto">
          <a:xfrm>
            <a:off x="6492875" y="88900"/>
            <a:ext cx="2651125" cy="673100"/>
          </a:xfrm>
          <a:prstGeom prst="rect">
            <a:avLst/>
          </a:prstGeom>
          <a:noFill/>
          <a:ln w="38100">
            <a:noFill/>
            <a:miter lim="800000"/>
            <a:headEnd/>
            <a:tailEnd/>
          </a:ln>
        </p:spPr>
        <p:txBody>
          <a:bodyPr wrap="none" lIns="63500" tIns="25400" rIns="63500" bIns="25400">
            <a:spAutoFit/>
          </a:bodyPr>
          <a:lstStyle/>
          <a:p>
            <a:pPr algn="r" eaLnBrk="0" hangingPunct="0">
              <a:lnSpc>
                <a:spcPct val="85000"/>
              </a:lnSpc>
            </a:pPr>
            <a:r>
              <a:rPr lang="en-US" sz="2400" b="1" dirty="0" err="1">
                <a:solidFill>
                  <a:srgbClr val="2D6CC0"/>
                </a:solidFill>
                <a:latin typeface="Arial" charset="0"/>
              </a:rPr>
              <a:t>DECStation</a:t>
            </a:r>
            <a:r>
              <a:rPr lang="en-US" sz="2400" b="1" dirty="0">
                <a:solidFill>
                  <a:srgbClr val="2D6CC0"/>
                </a:solidFill>
                <a:latin typeface="Arial" charset="0"/>
              </a:rPr>
              <a:t> 3100/</a:t>
            </a:r>
            <a:br>
              <a:rPr lang="en-US" sz="2400" b="1" dirty="0">
                <a:solidFill>
                  <a:srgbClr val="2D6CC0"/>
                </a:solidFill>
                <a:latin typeface="Arial" charset="0"/>
              </a:rPr>
            </a:br>
            <a:r>
              <a:rPr lang="en-US" sz="2400" b="1" dirty="0">
                <a:solidFill>
                  <a:srgbClr val="2D6CC0"/>
                </a:solidFill>
                <a:latin typeface="Arial" charset="0"/>
              </a:rPr>
              <a:t>MIPS R2000</a:t>
            </a:r>
          </a:p>
        </p:txBody>
      </p:sp>
      <p:sp>
        <p:nvSpPr>
          <p:cNvPr id="832844" name="Text Box 333"/>
          <p:cNvSpPr txBox="1">
            <a:spLocks noChangeArrowheads="1"/>
          </p:cNvSpPr>
          <p:nvPr/>
        </p:nvSpPr>
        <p:spPr bwMode="auto">
          <a:xfrm>
            <a:off x="355600" y="387350"/>
            <a:ext cx="1866900" cy="366713"/>
          </a:xfrm>
          <a:prstGeom prst="rect">
            <a:avLst/>
          </a:prstGeom>
          <a:noFill/>
          <a:ln w="25400" cap="rnd">
            <a:noFill/>
            <a:miter lim="800000"/>
            <a:headEnd/>
            <a:tailEnd/>
          </a:ln>
        </p:spPr>
        <p:txBody>
          <a:bodyPr wrap="none">
            <a:spAutoFit/>
          </a:bodyPr>
          <a:lstStyle/>
          <a:p>
            <a:pPr algn="ctr" eaLnBrk="0" hangingPunct="0"/>
            <a:r>
              <a:rPr lang="en-US">
                <a:solidFill>
                  <a:schemeClr val="accent1"/>
                </a:solidFill>
                <a:latin typeface="Helvetica" pitchFamily="34" charset="0"/>
              </a:rPr>
              <a:t>Virtual Address</a:t>
            </a:r>
          </a:p>
        </p:txBody>
      </p:sp>
      <p:sp>
        <p:nvSpPr>
          <p:cNvPr id="832845" name="Text Box 334"/>
          <p:cNvSpPr txBox="1">
            <a:spLocks noChangeArrowheads="1"/>
          </p:cNvSpPr>
          <p:nvPr/>
        </p:nvSpPr>
        <p:spPr bwMode="auto">
          <a:xfrm>
            <a:off x="565150" y="1266825"/>
            <a:ext cx="776288" cy="457200"/>
          </a:xfrm>
          <a:prstGeom prst="rect">
            <a:avLst/>
          </a:prstGeom>
          <a:noFill/>
          <a:ln w="25400" cap="rnd">
            <a:noFill/>
            <a:miter lim="800000"/>
            <a:headEnd/>
            <a:tailEnd/>
          </a:ln>
        </p:spPr>
        <p:txBody>
          <a:bodyPr wrap="none">
            <a:spAutoFit/>
          </a:bodyPr>
          <a:lstStyle/>
          <a:p>
            <a:pPr algn="ctr" eaLnBrk="0" hangingPunct="0"/>
            <a:r>
              <a:rPr lang="en-US" sz="2400">
                <a:latin typeface="Helvetica" pitchFamily="34" charset="0"/>
              </a:rPr>
              <a:t>TLB</a:t>
            </a:r>
          </a:p>
        </p:txBody>
      </p:sp>
      <p:sp>
        <p:nvSpPr>
          <p:cNvPr id="832846" name="Text Box 335"/>
          <p:cNvSpPr txBox="1">
            <a:spLocks noChangeArrowheads="1"/>
          </p:cNvSpPr>
          <p:nvPr/>
        </p:nvSpPr>
        <p:spPr bwMode="auto">
          <a:xfrm>
            <a:off x="234950" y="5075238"/>
            <a:ext cx="1100138" cy="457200"/>
          </a:xfrm>
          <a:prstGeom prst="rect">
            <a:avLst/>
          </a:prstGeom>
          <a:noFill/>
          <a:ln w="25400" cap="rnd">
            <a:noFill/>
            <a:miter lim="800000"/>
            <a:headEnd/>
            <a:tailEnd/>
          </a:ln>
        </p:spPr>
        <p:txBody>
          <a:bodyPr wrap="none">
            <a:spAutoFit/>
          </a:bodyPr>
          <a:lstStyle/>
          <a:p>
            <a:pPr algn="ctr" eaLnBrk="0" hangingPunct="0"/>
            <a:r>
              <a:rPr lang="en-US" sz="2400">
                <a:latin typeface="Helvetica" pitchFamily="34" charset="0"/>
              </a:rPr>
              <a:t>Cache</a:t>
            </a:r>
          </a:p>
        </p:txBody>
      </p:sp>
      <p:sp>
        <p:nvSpPr>
          <p:cNvPr id="832847" name="Text Box 336"/>
          <p:cNvSpPr txBox="1">
            <a:spLocks noChangeArrowheads="1"/>
          </p:cNvSpPr>
          <p:nvPr/>
        </p:nvSpPr>
        <p:spPr bwMode="auto">
          <a:xfrm>
            <a:off x="241300" y="2087563"/>
            <a:ext cx="1322388" cy="825500"/>
          </a:xfrm>
          <a:prstGeom prst="rect">
            <a:avLst/>
          </a:prstGeom>
          <a:noFill/>
          <a:ln w="25400" cap="rnd">
            <a:noFill/>
            <a:miter lim="800000"/>
            <a:headEnd/>
            <a:tailEnd/>
          </a:ln>
        </p:spPr>
        <p:txBody>
          <a:bodyPr>
            <a:spAutoFit/>
          </a:bodyPr>
          <a:lstStyle/>
          <a:p>
            <a:pPr algn="ctr" eaLnBrk="0" hangingPunct="0"/>
            <a:r>
              <a:rPr lang="en-US" sz="1600">
                <a:latin typeface="Helvetica" pitchFamily="34" charset="0"/>
              </a:rPr>
              <a:t>64 entries, </a:t>
            </a:r>
            <a:br>
              <a:rPr lang="en-US" sz="1600">
                <a:latin typeface="Helvetica" pitchFamily="34" charset="0"/>
              </a:rPr>
            </a:br>
            <a:r>
              <a:rPr lang="en-US" sz="1600">
                <a:latin typeface="Helvetica" pitchFamily="34" charset="0"/>
              </a:rPr>
              <a:t>fully associative</a:t>
            </a:r>
          </a:p>
        </p:txBody>
      </p:sp>
      <p:sp>
        <p:nvSpPr>
          <p:cNvPr id="832848" name="Text Box 337"/>
          <p:cNvSpPr txBox="1">
            <a:spLocks noChangeArrowheads="1"/>
          </p:cNvSpPr>
          <p:nvPr/>
        </p:nvSpPr>
        <p:spPr bwMode="auto">
          <a:xfrm>
            <a:off x="1198563" y="3268663"/>
            <a:ext cx="2082800" cy="366712"/>
          </a:xfrm>
          <a:prstGeom prst="rect">
            <a:avLst/>
          </a:prstGeom>
          <a:noFill/>
          <a:ln w="25400" cap="rnd">
            <a:noFill/>
            <a:miter lim="800000"/>
            <a:headEnd/>
            <a:tailEnd/>
          </a:ln>
        </p:spPr>
        <p:txBody>
          <a:bodyPr wrap="none">
            <a:spAutoFit/>
          </a:bodyPr>
          <a:lstStyle/>
          <a:p>
            <a:pPr algn="ctr" eaLnBrk="0" hangingPunct="0"/>
            <a:r>
              <a:rPr lang="en-US">
                <a:solidFill>
                  <a:schemeClr val="accent1"/>
                </a:solidFill>
                <a:latin typeface="Helvetica" pitchFamily="34" charset="0"/>
              </a:rPr>
              <a:t>Physical Address</a:t>
            </a:r>
          </a:p>
        </p:txBody>
      </p:sp>
      <p:sp>
        <p:nvSpPr>
          <p:cNvPr id="832849" name="Text Box 338"/>
          <p:cNvSpPr txBox="1">
            <a:spLocks noChangeArrowheads="1"/>
          </p:cNvSpPr>
          <p:nvPr/>
        </p:nvSpPr>
        <p:spPr bwMode="auto">
          <a:xfrm>
            <a:off x="107950" y="5497513"/>
            <a:ext cx="1343025" cy="825500"/>
          </a:xfrm>
          <a:prstGeom prst="rect">
            <a:avLst/>
          </a:prstGeom>
          <a:noFill/>
          <a:ln w="25400" cap="rnd">
            <a:noFill/>
            <a:miter lim="800000"/>
            <a:headEnd/>
            <a:tailEnd/>
          </a:ln>
        </p:spPr>
        <p:txBody>
          <a:bodyPr>
            <a:spAutoFit/>
          </a:bodyPr>
          <a:lstStyle/>
          <a:p>
            <a:pPr algn="ctr" eaLnBrk="0" hangingPunct="0"/>
            <a:r>
              <a:rPr lang="en-US" sz="1600">
                <a:latin typeface="Helvetica" pitchFamily="34" charset="0"/>
              </a:rPr>
              <a:t>16K entries, </a:t>
            </a:r>
            <a:br>
              <a:rPr lang="en-US" sz="1600">
                <a:latin typeface="Helvetica" pitchFamily="34" charset="0"/>
              </a:rPr>
            </a:br>
            <a:r>
              <a:rPr lang="en-US" sz="1600">
                <a:latin typeface="Helvetica" pitchFamily="34" charset="0"/>
              </a:rPr>
              <a:t>direct mapped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804FC5-6BB0-44E0-9987-8B2397A6CBAF}"/>
              </a:ext>
            </a:extLst>
          </p:cNvPr>
          <p:cNvPicPr>
            <a:picLocks noChangeAspect="1"/>
          </p:cNvPicPr>
          <p:nvPr/>
        </p:nvPicPr>
        <p:blipFill>
          <a:blip r:embed="rId2"/>
          <a:stretch>
            <a:fillRect/>
          </a:stretch>
        </p:blipFill>
        <p:spPr>
          <a:xfrm>
            <a:off x="0" y="295823"/>
            <a:ext cx="9144000" cy="6266353"/>
          </a:xfrm>
          <a:prstGeom prst="rect">
            <a:avLst/>
          </a:prstGeom>
        </p:spPr>
      </p:pic>
      <p:sp>
        <p:nvSpPr>
          <p:cNvPr id="3" name="TextBox 2">
            <a:extLst>
              <a:ext uri="{FF2B5EF4-FFF2-40B4-BE49-F238E27FC236}">
                <a16:creationId xmlns:a16="http://schemas.microsoft.com/office/drawing/2014/main" id="{C9062A92-326B-4E21-88E3-FE647AAC97F4}"/>
              </a:ext>
            </a:extLst>
          </p:cNvPr>
          <p:cNvSpPr txBox="1"/>
          <p:nvPr/>
        </p:nvSpPr>
        <p:spPr>
          <a:xfrm>
            <a:off x="6781800" y="5867400"/>
            <a:ext cx="2438400" cy="307777"/>
          </a:xfrm>
          <a:prstGeom prst="rect">
            <a:avLst/>
          </a:prstGeom>
          <a:noFill/>
        </p:spPr>
        <p:txBody>
          <a:bodyPr wrap="square" rtlCol="0">
            <a:spAutoFit/>
          </a:bodyPr>
          <a:lstStyle/>
          <a:p>
            <a:r>
              <a:rPr lang="en-US" sz="1400" b="1" dirty="0">
                <a:solidFill>
                  <a:srgbClr val="FF0000"/>
                </a:solidFill>
              </a:rPr>
              <a:t>PTE – Page Table Entry</a:t>
            </a:r>
          </a:p>
        </p:txBody>
      </p:sp>
    </p:spTree>
    <p:extLst>
      <p:ext uri="{BB962C8B-B14F-4D97-AF65-F5344CB8AC3E}">
        <p14:creationId xmlns:p14="http://schemas.microsoft.com/office/powerpoint/2010/main" val="855840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1" name="Rectangle 2"/>
          <p:cNvSpPr>
            <a:spLocks noGrp="1" noChangeArrowheads="1"/>
          </p:cNvSpPr>
          <p:nvPr>
            <p:ph type="title"/>
          </p:nvPr>
        </p:nvSpPr>
        <p:spPr>
          <a:xfrm>
            <a:off x="517525" y="265113"/>
            <a:ext cx="8474075" cy="409575"/>
          </a:xfrm>
        </p:spPr>
        <p:txBody>
          <a:bodyPr lIns="90488" rIns="90488"/>
          <a:lstStyle/>
          <a:p>
            <a:r>
              <a:rPr lang="en-US" dirty="0">
                <a:solidFill>
                  <a:srgbClr val="2D6CC0"/>
                </a:solidFill>
              </a:rPr>
              <a:t>Translation Look-Aside Buffers</a:t>
            </a:r>
          </a:p>
        </p:txBody>
      </p:sp>
      <p:sp>
        <p:nvSpPr>
          <p:cNvPr id="827395" name="Rectangle 3"/>
          <p:cNvSpPr>
            <a:spLocks noChangeArrowheads="1"/>
          </p:cNvSpPr>
          <p:nvPr/>
        </p:nvSpPr>
        <p:spPr bwMode="auto">
          <a:xfrm>
            <a:off x="571500" y="882650"/>
            <a:ext cx="8299450" cy="1150058"/>
          </a:xfrm>
          <a:prstGeom prst="rect">
            <a:avLst/>
          </a:prstGeom>
          <a:noFill/>
          <a:ln w="12700">
            <a:noFill/>
            <a:miter lim="800000"/>
            <a:headEnd/>
            <a:tailEnd/>
          </a:ln>
        </p:spPr>
        <p:txBody>
          <a:bodyPr lIns="63500" tIns="25400" rIns="63500" bIns="25400">
            <a:spAutoFit/>
          </a:bodyPr>
          <a:lstStyle/>
          <a:p>
            <a:pPr eaLnBrk="0" hangingPunct="0">
              <a:lnSpc>
                <a:spcPct val="85000"/>
              </a:lnSpc>
              <a:buFontTx/>
              <a:buChar char="•"/>
            </a:pPr>
            <a:r>
              <a:rPr lang="en-US" sz="2800" dirty="0">
                <a:latin typeface="Arial" charset="0"/>
              </a:rPr>
              <a:t>TLB is usually small, typically 32-4,096 entries</a:t>
            </a:r>
          </a:p>
          <a:p>
            <a:pPr eaLnBrk="0" hangingPunct="0">
              <a:lnSpc>
                <a:spcPct val="85000"/>
              </a:lnSpc>
              <a:buFontTx/>
              <a:buChar char="•"/>
            </a:pPr>
            <a:r>
              <a:rPr lang="en-US" sz="2800" dirty="0">
                <a:latin typeface="Arial" charset="0"/>
              </a:rPr>
              <a:t> Like any other cache, the TLB can be fully associative, set associative, or direct mapped</a:t>
            </a:r>
          </a:p>
        </p:txBody>
      </p:sp>
      <p:sp>
        <p:nvSpPr>
          <p:cNvPr id="829443" name="Line 4"/>
          <p:cNvSpPr>
            <a:spLocks noChangeShapeType="1"/>
          </p:cNvSpPr>
          <p:nvPr/>
        </p:nvSpPr>
        <p:spPr bwMode="auto">
          <a:xfrm flipV="1">
            <a:off x="433388" y="3727450"/>
            <a:ext cx="1979612" cy="0"/>
          </a:xfrm>
          <a:prstGeom prst="line">
            <a:avLst/>
          </a:prstGeom>
          <a:noFill/>
          <a:ln w="38100">
            <a:solidFill>
              <a:schemeClr val="tx1"/>
            </a:solidFill>
            <a:round/>
            <a:headEnd/>
            <a:tailEnd/>
          </a:ln>
        </p:spPr>
        <p:txBody>
          <a:bodyPr wrap="none" anchor="ctr"/>
          <a:lstStyle/>
          <a:p>
            <a:endParaRPr lang="en-US"/>
          </a:p>
        </p:txBody>
      </p:sp>
      <p:sp>
        <p:nvSpPr>
          <p:cNvPr id="829444" name="Line 5"/>
          <p:cNvSpPr>
            <a:spLocks noChangeShapeType="1"/>
          </p:cNvSpPr>
          <p:nvPr/>
        </p:nvSpPr>
        <p:spPr bwMode="auto">
          <a:xfrm>
            <a:off x="2400300" y="3727450"/>
            <a:ext cx="0" cy="927100"/>
          </a:xfrm>
          <a:prstGeom prst="line">
            <a:avLst/>
          </a:prstGeom>
          <a:noFill/>
          <a:ln w="38100">
            <a:solidFill>
              <a:schemeClr val="tx1"/>
            </a:solidFill>
            <a:round/>
            <a:headEnd/>
            <a:tailEnd/>
          </a:ln>
        </p:spPr>
        <p:txBody>
          <a:bodyPr wrap="none" anchor="ctr"/>
          <a:lstStyle/>
          <a:p>
            <a:endParaRPr lang="en-US"/>
          </a:p>
        </p:txBody>
      </p:sp>
      <p:sp>
        <p:nvSpPr>
          <p:cNvPr id="829445" name="Line 6"/>
          <p:cNvSpPr>
            <a:spLocks noChangeShapeType="1"/>
          </p:cNvSpPr>
          <p:nvPr/>
        </p:nvSpPr>
        <p:spPr bwMode="auto">
          <a:xfrm flipH="1">
            <a:off x="450850" y="4654550"/>
            <a:ext cx="1974850" cy="1588"/>
          </a:xfrm>
          <a:prstGeom prst="line">
            <a:avLst/>
          </a:prstGeom>
          <a:noFill/>
          <a:ln w="38100">
            <a:solidFill>
              <a:schemeClr val="tx1"/>
            </a:solidFill>
            <a:round/>
            <a:headEnd/>
            <a:tailEnd/>
          </a:ln>
        </p:spPr>
        <p:txBody>
          <a:bodyPr wrap="none" anchor="ctr"/>
          <a:lstStyle/>
          <a:p>
            <a:endParaRPr lang="en-US"/>
          </a:p>
        </p:txBody>
      </p:sp>
      <p:sp>
        <p:nvSpPr>
          <p:cNvPr id="829446" name="Rectangle 7"/>
          <p:cNvSpPr>
            <a:spLocks noChangeArrowheads="1"/>
          </p:cNvSpPr>
          <p:nvPr/>
        </p:nvSpPr>
        <p:spPr bwMode="auto">
          <a:xfrm>
            <a:off x="469900" y="3994150"/>
            <a:ext cx="1868488" cy="414338"/>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800">
                <a:latin typeface="Arial" charset="0"/>
              </a:rPr>
              <a:t>Processor</a:t>
            </a:r>
          </a:p>
        </p:txBody>
      </p:sp>
      <p:sp>
        <p:nvSpPr>
          <p:cNvPr id="829447" name="Rectangle 8"/>
          <p:cNvSpPr>
            <a:spLocks noChangeArrowheads="1"/>
          </p:cNvSpPr>
          <p:nvPr/>
        </p:nvSpPr>
        <p:spPr bwMode="auto">
          <a:xfrm>
            <a:off x="2851150" y="3752850"/>
            <a:ext cx="1352550" cy="901700"/>
          </a:xfrm>
          <a:prstGeom prst="rect">
            <a:avLst/>
          </a:prstGeom>
          <a:noFill/>
          <a:ln w="38100">
            <a:solidFill>
              <a:schemeClr val="tx1"/>
            </a:solidFill>
            <a:miter lim="800000"/>
            <a:headEnd/>
            <a:tailEnd/>
          </a:ln>
        </p:spPr>
        <p:txBody>
          <a:bodyPr wrap="none" lIns="90488" tIns="44450" rIns="90488" bIns="44450" anchor="ctr"/>
          <a:lstStyle/>
          <a:p>
            <a:pPr algn="ctr" eaLnBrk="0" hangingPunct="0"/>
            <a:r>
              <a:rPr lang="en-US" sz="2800">
                <a:latin typeface="Arial" charset="0"/>
              </a:rPr>
              <a:t>TLB</a:t>
            </a:r>
          </a:p>
        </p:txBody>
      </p:sp>
      <p:sp>
        <p:nvSpPr>
          <p:cNvPr id="829448" name="Rectangle 9"/>
          <p:cNvSpPr>
            <a:spLocks noChangeArrowheads="1"/>
          </p:cNvSpPr>
          <p:nvPr/>
        </p:nvSpPr>
        <p:spPr bwMode="auto">
          <a:xfrm>
            <a:off x="4889500" y="3752850"/>
            <a:ext cx="1365250" cy="901700"/>
          </a:xfrm>
          <a:prstGeom prst="rect">
            <a:avLst/>
          </a:prstGeom>
          <a:noFill/>
          <a:ln w="38100">
            <a:solidFill>
              <a:schemeClr val="tx1"/>
            </a:solidFill>
            <a:miter lim="800000"/>
            <a:headEnd/>
            <a:tailEnd/>
          </a:ln>
        </p:spPr>
        <p:txBody>
          <a:bodyPr wrap="none" lIns="90488" tIns="44450" rIns="90488" bIns="44450" anchor="ctr"/>
          <a:lstStyle/>
          <a:p>
            <a:pPr algn="ctr" eaLnBrk="0" hangingPunct="0"/>
            <a:r>
              <a:rPr lang="en-US" sz="2800" dirty="0">
                <a:latin typeface="Arial" charset="0"/>
              </a:rPr>
              <a:t>Cache</a:t>
            </a:r>
          </a:p>
        </p:txBody>
      </p:sp>
      <p:sp>
        <p:nvSpPr>
          <p:cNvPr id="829449" name="Rectangle 10"/>
          <p:cNvSpPr>
            <a:spLocks noChangeArrowheads="1"/>
          </p:cNvSpPr>
          <p:nvPr/>
        </p:nvSpPr>
        <p:spPr bwMode="auto">
          <a:xfrm>
            <a:off x="6858000" y="3765550"/>
            <a:ext cx="1457325" cy="1035050"/>
          </a:xfrm>
          <a:prstGeom prst="rect">
            <a:avLst/>
          </a:prstGeom>
          <a:noFill/>
          <a:ln w="38100">
            <a:solidFill>
              <a:schemeClr val="tx1"/>
            </a:solidFill>
            <a:miter lim="800000"/>
            <a:headEnd/>
            <a:tailEnd/>
          </a:ln>
        </p:spPr>
        <p:txBody>
          <a:bodyPr wrap="none" lIns="90488" tIns="44450" rIns="90488" bIns="44450" anchor="ctr"/>
          <a:lstStyle/>
          <a:p>
            <a:pPr algn="ctr" eaLnBrk="0" hangingPunct="0"/>
            <a:r>
              <a:rPr lang="en-US" sz="2800">
                <a:latin typeface="Arial" charset="0"/>
              </a:rPr>
              <a:t>Main</a:t>
            </a:r>
          </a:p>
          <a:p>
            <a:pPr algn="ctr" eaLnBrk="0" hangingPunct="0"/>
            <a:r>
              <a:rPr lang="en-US" sz="2800">
                <a:latin typeface="Arial" charset="0"/>
              </a:rPr>
              <a:t>Memory</a:t>
            </a:r>
          </a:p>
        </p:txBody>
      </p:sp>
      <p:sp>
        <p:nvSpPr>
          <p:cNvPr id="829450" name="Line 11"/>
          <p:cNvSpPr>
            <a:spLocks noChangeShapeType="1"/>
          </p:cNvSpPr>
          <p:nvPr/>
        </p:nvSpPr>
        <p:spPr bwMode="auto">
          <a:xfrm>
            <a:off x="2413000" y="3892550"/>
            <a:ext cx="508000" cy="0"/>
          </a:xfrm>
          <a:prstGeom prst="line">
            <a:avLst/>
          </a:prstGeom>
          <a:noFill/>
          <a:ln w="38100">
            <a:solidFill>
              <a:schemeClr val="tx1"/>
            </a:solidFill>
            <a:round/>
            <a:headEnd/>
            <a:tailEnd type="triangle" w="med" len="med"/>
          </a:ln>
        </p:spPr>
        <p:txBody>
          <a:bodyPr wrap="none" anchor="ctr"/>
          <a:lstStyle/>
          <a:p>
            <a:endParaRPr lang="en-US"/>
          </a:p>
        </p:txBody>
      </p:sp>
      <p:sp>
        <p:nvSpPr>
          <p:cNvPr id="829451" name="Line 12"/>
          <p:cNvSpPr>
            <a:spLocks noChangeShapeType="1"/>
          </p:cNvSpPr>
          <p:nvPr/>
        </p:nvSpPr>
        <p:spPr bwMode="auto">
          <a:xfrm flipV="1">
            <a:off x="4222750" y="3903663"/>
            <a:ext cx="650875" cy="1587"/>
          </a:xfrm>
          <a:prstGeom prst="line">
            <a:avLst/>
          </a:prstGeom>
          <a:noFill/>
          <a:ln w="38100">
            <a:solidFill>
              <a:schemeClr val="tx1"/>
            </a:solidFill>
            <a:round/>
            <a:headEnd/>
            <a:tailEnd type="triangle" w="med" len="med"/>
          </a:ln>
        </p:spPr>
        <p:txBody>
          <a:bodyPr wrap="none" anchor="ctr"/>
          <a:lstStyle/>
          <a:p>
            <a:endParaRPr lang="en-US"/>
          </a:p>
        </p:txBody>
      </p:sp>
      <p:sp>
        <p:nvSpPr>
          <p:cNvPr id="829452" name="Line 13"/>
          <p:cNvSpPr>
            <a:spLocks noChangeShapeType="1"/>
          </p:cNvSpPr>
          <p:nvPr/>
        </p:nvSpPr>
        <p:spPr bwMode="auto">
          <a:xfrm flipV="1">
            <a:off x="6259513" y="3910013"/>
            <a:ext cx="590550" cy="7937"/>
          </a:xfrm>
          <a:prstGeom prst="line">
            <a:avLst/>
          </a:prstGeom>
          <a:noFill/>
          <a:ln w="38100">
            <a:solidFill>
              <a:schemeClr val="tx1"/>
            </a:solidFill>
            <a:round/>
            <a:headEnd/>
            <a:tailEnd type="triangle" w="med" len="med"/>
          </a:ln>
        </p:spPr>
        <p:txBody>
          <a:bodyPr wrap="none" anchor="ctr"/>
          <a:lstStyle/>
          <a:p>
            <a:endParaRPr lang="en-US"/>
          </a:p>
        </p:txBody>
      </p:sp>
      <p:sp>
        <p:nvSpPr>
          <p:cNvPr id="829453" name="Rectangle 14"/>
          <p:cNvSpPr>
            <a:spLocks noChangeArrowheads="1"/>
          </p:cNvSpPr>
          <p:nvPr/>
        </p:nvSpPr>
        <p:spPr bwMode="auto">
          <a:xfrm>
            <a:off x="5540375" y="3763963"/>
            <a:ext cx="704850" cy="309562"/>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000" i="1">
                <a:latin typeface="Arial" charset="0"/>
              </a:rPr>
              <a:t>miss</a:t>
            </a:r>
          </a:p>
        </p:txBody>
      </p:sp>
      <p:sp>
        <p:nvSpPr>
          <p:cNvPr id="829454" name="Rectangle 15"/>
          <p:cNvSpPr>
            <a:spLocks noChangeArrowheads="1"/>
          </p:cNvSpPr>
          <p:nvPr/>
        </p:nvSpPr>
        <p:spPr bwMode="auto">
          <a:xfrm>
            <a:off x="4954588" y="3784600"/>
            <a:ext cx="436562" cy="309563"/>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000" i="1">
                <a:latin typeface="Arial" charset="0"/>
              </a:rPr>
              <a:t>hit</a:t>
            </a:r>
          </a:p>
        </p:txBody>
      </p:sp>
      <p:sp>
        <p:nvSpPr>
          <p:cNvPr id="829455" name="Rectangle 16"/>
          <p:cNvSpPr>
            <a:spLocks noChangeArrowheads="1"/>
          </p:cNvSpPr>
          <p:nvPr/>
        </p:nvSpPr>
        <p:spPr bwMode="auto">
          <a:xfrm>
            <a:off x="3051175" y="2522538"/>
            <a:ext cx="754063" cy="361950"/>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400">
                <a:latin typeface="Arial" charset="0"/>
              </a:rPr>
              <a:t>data</a:t>
            </a:r>
          </a:p>
        </p:txBody>
      </p:sp>
      <p:sp>
        <p:nvSpPr>
          <p:cNvPr id="829456" name="Rectangle 17"/>
          <p:cNvSpPr>
            <a:spLocks noChangeArrowheads="1"/>
          </p:cNvSpPr>
          <p:nvPr/>
        </p:nvSpPr>
        <p:spPr bwMode="auto">
          <a:xfrm>
            <a:off x="3765550" y="3784600"/>
            <a:ext cx="436563" cy="309563"/>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000" i="1">
                <a:latin typeface="Arial" charset="0"/>
              </a:rPr>
              <a:t>hit</a:t>
            </a:r>
          </a:p>
        </p:txBody>
      </p:sp>
      <p:sp>
        <p:nvSpPr>
          <p:cNvPr id="829457" name="Line 18"/>
          <p:cNvSpPr>
            <a:spLocks noChangeShapeType="1"/>
          </p:cNvSpPr>
          <p:nvPr/>
        </p:nvSpPr>
        <p:spPr bwMode="auto">
          <a:xfrm>
            <a:off x="3835400" y="4649788"/>
            <a:ext cx="11113" cy="517525"/>
          </a:xfrm>
          <a:prstGeom prst="line">
            <a:avLst/>
          </a:prstGeom>
          <a:noFill/>
          <a:ln w="38100">
            <a:solidFill>
              <a:schemeClr val="tx1"/>
            </a:solidFill>
            <a:prstDash val="dash"/>
            <a:round/>
            <a:headEnd/>
            <a:tailEnd type="triangle" w="med" len="med"/>
          </a:ln>
        </p:spPr>
        <p:txBody>
          <a:bodyPr wrap="none" anchor="ctr"/>
          <a:lstStyle/>
          <a:p>
            <a:endParaRPr lang="en-US"/>
          </a:p>
        </p:txBody>
      </p:sp>
      <p:sp>
        <p:nvSpPr>
          <p:cNvPr id="829458" name="Rectangle 19"/>
          <p:cNvSpPr>
            <a:spLocks noChangeArrowheads="1"/>
          </p:cNvSpPr>
          <p:nvPr/>
        </p:nvSpPr>
        <p:spPr bwMode="auto">
          <a:xfrm>
            <a:off x="3506788" y="4386263"/>
            <a:ext cx="704850" cy="309562"/>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000" i="1">
                <a:latin typeface="Arial" charset="0"/>
              </a:rPr>
              <a:t>miss</a:t>
            </a:r>
          </a:p>
        </p:txBody>
      </p:sp>
      <p:sp>
        <p:nvSpPr>
          <p:cNvPr id="829459" name="Rectangle 20"/>
          <p:cNvSpPr>
            <a:spLocks noChangeArrowheads="1"/>
          </p:cNvSpPr>
          <p:nvPr/>
        </p:nvSpPr>
        <p:spPr bwMode="auto">
          <a:xfrm>
            <a:off x="6853238" y="5283200"/>
            <a:ext cx="1457325" cy="1035050"/>
          </a:xfrm>
          <a:prstGeom prst="rect">
            <a:avLst/>
          </a:prstGeom>
          <a:noFill/>
          <a:ln w="38100">
            <a:solidFill>
              <a:schemeClr val="tx1"/>
            </a:solidFill>
            <a:miter lim="800000"/>
            <a:headEnd/>
            <a:tailEnd/>
          </a:ln>
        </p:spPr>
        <p:txBody>
          <a:bodyPr wrap="none" lIns="90488" tIns="44450" rIns="90488" bIns="44450" anchor="ctr"/>
          <a:lstStyle/>
          <a:p>
            <a:pPr algn="ctr" eaLnBrk="0" hangingPunct="0"/>
            <a:r>
              <a:rPr lang="en-US" sz="2800">
                <a:latin typeface="Arial" charset="0"/>
              </a:rPr>
              <a:t>Disk</a:t>
            </a:r>
          </a:p>
          <a:p>
            <a:pPr algn="ctr" eaLnBrk="0" hangingPunct="0"/>
            <a:r>
              <a:rPr lang="en-US" sz="2800">
                <a:latin typeface="Arial" charset="0"/>
              </a:rPr>
              <a:t>Memory</a:t>
            </a:r>
          </a:p>
        </p:txBody>
      </p:sp>
      <p:sp>
        <p:nvSpPr>
          <p:cNvPr id="829460" name="Line 21"/>
          <p:cNvSpPr>
            <a:spLocks noChangeShapeType="1"/>
          </p:cNvSpPr>
          <p:nvPr/>
        </p:nvSpPr>
        <p:spPr bwMode="auto">
          <a:xfrm flipV="1">
            <a:off x="7620000" y="2873375"/>
            <a:ext cx="0" cy="882650"/>
          </a:xfrm>
          <a:prstGeom prst="line">
            <a:avLst/>
          </a:prstGeom>
          <a:noFill/>
          <a:ln w="38100">
            <a:solidFill>
              <a:schemeClr val="tx1"/>
            </a:solidFill>
            <a:round/>
            <a:headEnd/>
            <a:tailEnd/>
          </a:ln>
        </p:spPr>
        <p:txBody>
          <a:bodyPr lIns="63500" tIns="25400" rIns="63500" bIns="25400" anchor="ctr">
            <a:spAutoFit/>
          </a:bodyPr>
          <a:lstStyle/>
          <a:p>
            <a:endParaRPr lang="en-US"/>
          </a:p>
        </p:txBody>
      </p:sp>
      <p:sp>
        <p:nvSpPr>
          <p:cNvPr id="829461" name="Line 22"/>
          <p:cNvSpPr>
            <a:spLocks noChangeShapeType="1"/>
          </p:cNvSpPr>
          <p:nvPr/>
        </p:nvSpPr>
        <p:spPr bwMode="auto">
          <a:xfrm flipH="1" flipV="1">
            <a:off x="1220788" y="2847975"/>
            <a:ext cx="4041775" cy="12700"/>
          </a:xfrm>
          <a:prstGeom prst="line">
            <a:avLst/>
          </a:prstGeom>
          <a:noFill/>
          <a:ln w="38100">
            <a:solidFill>
              <a:schemeClr val="tx1"/>
            </a:solidFill>
            <a:round/>
            <a:headEnd/>
            <a:tailEnd/>
          </a:ln>
        </p:spPr>
        <p:txBody>
          <a:bodyPr lIns="63500" tIns="25400" rIns="63500" bIns="25400" anchor="ctr">
            <a:spAutoFit/>
          </a:bodyPr>
          <a:lstStyle/>
          <a:p>
            <a:endParaRPr lang="en-US"/>
          </a:p>
        </p:txBody>
      </p:sp>
      <p:sp>
        <p:nvSpPr>
          <p:cNvPr id="829462" name="Line 23"/>
          <p:cNvSpPr>
            <a:spLocks noChangeShapeType="1"/>
          </p:cNvSpPr>
          <p:nvPr/>
        </p:nvSpPr>
        <p:spPr bwMode="auto">
          <a:xfrm flipH="1">
            <a:off x="1223963" y="2887663"/>
            <a:ext cx="11112" cy="828675"/>
          </a:xfrm>
          <a:prstGeom prst="line">
            <a:avLst/>
          </a:prstGeom>
          <a:noFill/>
          <a:ln w="38100">
            <a:solidFill>
              <a:schemeClr val="tx1"/>
            </a:solidFill>
            <a:round/>
            <a:headEnd/>
            <a:tailEnd type="triangle" w="med" len="med"/>
          </a:ln>
        </p:spPr>
        <p:txBody>
          <a:bodyPr lIns="63500" tIns="25400" rIns="63500" bIns="25400" anchor="ctr">
            <a:spAutoFit/>
          </a:bodyPr>
          <a:lstStyle/>
          <a:p>
            <a:endParaRPr lang="en-US"/>
          </a:p>
        </p:txBody>
      </p:sp>
      <p:sp>
        <p:nvSpPr>
          <p:cNvPr id="829463" name="Line 24"/>
          <p:cNvSpPr>
            <a:spLocks noChangeShapeType="1"/>
          </p:cNvSpPr>
          <p:nvPr/>
        </p:nvSpPr>
        <p:spPr bwMode="auto">
          <a:xfrm>
            <a:off x="5888038" y="2887663"/>
            <a:ext cx="0" cy="857250"/>
          </a:xfrm>
          <a:prstGeom prst="line">
            <a:avLst/>
          </a:prstGeom>
          <a:noFill/>
          <a:ln w="38100">
            <a:solidFill>
              <a:schemeClr val="tx1"/>
            </a:solidFill>
            <a:round/>
            <a:headEnd/>
            <a:tailEnd type="triangle" w="med" len="med"/>
          </a:ln>
        </p:spPr>
        <p:txBody>
          <a:bodyPr lIns="63500" tIns="25400" rIns="63500" bIns="25400" anchor="ctr">
            <a:spAutoFit/>
          </a:bodyPr>
          <a:lstStyle/>
          <a:p>
            <a:endParaRPr lang="en-US"/>
          </a:p>
        </p:txBody>
      </p:sp>
      <p:sp>
        <p:nvSpPr>
          <p:cNvPr id="829464" name="Line 25"/>
          <p:cNvSpPr>
            <a:spLocks noChangeShapeType="1"/>
          </p:cNvSpPr>
          <p:nvPr/>
        </p:nvSpPr>
        <p:spPr bwMode="auto">
          <a:xfrm flipH="1" flipV="1">
            <a:off x="5265738" y="2846388"/>
            <a:ext cx="1587" cy="898525"/>
          </a:xfrm>
          <a:prstGeom prst="line">
            <a:avLst/>
          </a:prstGeom>
          <a:noFill/>
          <a:ln w="38100">
            <a:solidFill>
              <a:schemeClr val="tx1"/>
            </a:solidFill>
            <a:round/>
            <a:headEnd/>
            <a:tailEnd/>
          </a:ln>
        </p:spPr>
        <p:txBody>
          <a:bodyPr lIns="63500" tIns="25400" rIns="63500" bIns="25400" anchor="ctr">
            <a:spAutoFit/>
          </a:bodyPr>
          <a:lstStyle/>
          <a:p>
            <a:endParaRPr lang="en-US"/>
          </a:p>
        </p:txBody>
      </p:sp>
      <p:sp>
        <p:nvSpPr>
          <p:cNvPr id="829465" name="Line 26"/>
          <p:cNvSpPr>
            <a:spLocks noChangeShapeType="1"/>
          </p:cNvSpPr>
          <p:nvPr/>
        </p:nvSpPr>
        <p:spPr bwMode="auto">
          <a:xfrm>
            <a:off x="5884863" y="2882900"/>
            <a:ext cx="1758950" cy="0"/>
          </a:xfrm>
          <a:prstGeom prst="line">
            <a:avLst/>
          </a:prstGeom>
          <a:noFill/>
          <a:ln w="38100">
            <a:solidFill>
              <a:schemeClr val="tx1"/>
            </a:solidFill>
            <a:round/>
            <a:headEnd/>
            <a:tailEnd/>
          </a:ln>
        </p:spPr>
        <p:txBody>
          <a:bodyPr lIns="63500" tIns="25400" rIns="63500" bIns="25400" anchor="ctr">
            <a:spAutoFit/>
          </a:bodyPr>
          <a:lstStyle/>
          <a:p>
            <a:endParaRPr lang="en-US"/>
          </a:p>
        </p:txBody>
      </p:sp>
      <p:sp>
        <p:nvSpPr>
          <p:cNvPr id="829466" name="Oval 27"/>
          <p:cNvSpPr>
            <a:spLocks noChangeArrowheads="1"/>
          </p:cNvSpPr>
          <p:nvPr/>
        </p:nvSpPr>
        <p:spPr bwMode="auto">
          <a:xfrm>
            <a:off x="4872038" y="5160963"/>
            <a:ext cx="1563687" cy="1184275"/>
          </a:xfrm>
          <a:prstGeom prst="ellipse">
            <a:avLst/>
          </a:prstGeom>
          <a:noFill/>
          <a:ln w="38100">
            <a:solidFill>
              <a:schemeClr val="tx1"/>
            </a:solidFill>
            <a:round/>
            <a:headEnd/>
            <a:tailEnd/>
          </a:ln>
        </p:spPr>
        <p:txBody>
          <a:bodyPr lIns="63500" tIns="25400" rIns="63500" bIns="25400" anchor="ctr">
            <a:spAutoFit/>
          </a:bodyPr>
          <a:lstStyle/>
          <a:p>
            <a:pPr algn="ctr" eaLnBrk="0" hangingPunct="0"/>
            <a:endParaRPr lang="en-US"/>
          </a:p>
        </p:txBody>
      </p:sp>
      <p:sp>
        <p:nvSpPr>
          <p:cNvPr id="829467" name="Text Box 28"/>
          <p:cNvSpPr txBox="1">
            <a:spLocks noChangeArrowheads="1"/>
          </p:cNvSpPr>
          <p:nvPr/>
        </p:nvSpPr>
        <p:spPr bwMode="auto">
          <a:xfrm>
            <a:off x="5048250" y="5487988"/>
            <a:ext cx="1169988" cy="568325"/>
          </a:xfrm>
          <a:prstGeom prst="rect">
            <a:avLst/>
          </a:prstGeom>
          <a:noFill/>
          <a:ln w="38100">
            <a:noFill/>
            <a:miter lim="800000"/>
            <a:headEnd/>
            <a:tailEnd/>
          </a:ln>
        </p:spPr>
        <p:txBody>
          <a:bodyPr wrap="none" lIns="63500" tIns="25400" rIns="63500" bIns="25400">
            <a:spAutoFit/>
          </a:bodyPr>
          <a:lstStyle/>
          <a:p>
            <a:pPr algn="ctr" eaLnBrk="0" hangingPunct="0">
              <a:lnSpc>
                <a:spcPct val="85000"/>
              </a:lnSpc>
            </a:pPr>
            <a:r>
              <a:rPr lang="en-US" sz="2000">
                <a:latin typeface="Arial" charset="0"/>
              </a:rPr>
              <a:t>OS Fault</a:t>
            </a:r>
            <a:br>
              <a:rPr lang="en-US" sz="2000">
                <a:latin typeface="Arial" charset="0"/>
              </a:rPr>
            </a:br>
            <a:r>
              <a:rPr lang="en-US" sz="2000">
                <a:latin typeface="Arial" charset="0"/>
              </a:rPr>
              <a:t>Handler</a:t>
            </a:r>
          </a:p>
        </p:txBody>
      </p:sp>
      <p:sp>
        <p:nvSpPr>
          <p:cNvPr id="829468" name="Line 29"/>
          <p:cNvSpPr>
            <a:spLocks noChangeShapeType="1"/>
          </p:cNvSpPr>
          <p:nvPr/>
        </p:nvSpPr>
        <p:spPr bwMode="auto">
          <a:xfrm>
            <a:off x="4238625" y="5856288"/>
            <a:ext cx="635000" cy="1587"/>
          </a:xfrm>
          <a:prstGeom prst="line">
            <a:avLst/>
          </a:prstGeom>
          <a:noFill/>
          <a:ln w="38100">
            <a:solidFill>
              <a:schemeClr val="tx1"/>
            </a:solidFill>
            <a:prstDash val="dash"/>
            <a:round/>
            <a:headEnd/>
            <a:tailEnd type="triangle" w="med" len="med"/>
          </a:ln>
        </p:spPr>
        <p:txBody>
          <a:bodyPr lIns="63500" tIns="25400" rIns="63500" bIns="25400" anchor="ctr">
            <a:spAutoFit/>
          </a:bodyPr>
          <a:lstStyle/>
          <a:p>
            <a:endParaRPr lang="en-US"/>
          </a:p>
        </p:txBody>
      </p:sp>
      <p:sp>
        <p:nvSpPr>
          <p:cNvPr id="829469" name="Rectangle 30"/>
          <p:cNvSpPr>
            <a:spLocks noChangeArrowheads="1"/>
          </p:cNvSpPr>
          <p:nvPr/>
        </p:nvSpPr>
        <p:spPr bwMode="auto">
          <a:xfrm>
            <a:off x="3651250" y="6238875"/>
            <a:ext cx="2481263" cy="568325"/>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000" i="1">
                <a:latin typeface="Arial" charset="0"/>
              </a:rPr>
              <a:t>page fault/</a:t>
            </a:r>
            <a:br>
              <a:rPr lang="en-US" sz="2000" i="1">
                <a:latin typeface="Arial" charset="0"/>
              </a:rPr>
            </a:br>
            <a:r>
              <a:rPr lang="en-US" sz="2000" i="1">
                <a:latin typeface="Arial" charset="0"/>
              </a:rPr>
              <a:t>protection violation</a:t>
            </a:r>
          </a:p>
        </p:txBody>
      </p:sp>
      <p:sp>
        <p:nvSpPr>
          <p:cNvPr id="829470" name="Line 31"/>
          <p:cNvSpPr>
            <a:spLocks noChangeShapeType="1"/>
          </p:cNvSpPr>
          <p:nvPr/>
        </p:nvSpPr>
        <p:spPr bwMode="auto">
          <a:xfrm flipV="1">
            <a:off x="7643813" y="4783138"/>
            <a:ext cx="0" cy="487362"/>
          </a:xfrm>
          <a:prstGeom prst="line">
            <a:avLst/>
          </a:prstGeom>
          <a:noFill/>
          <a:ln w="38100">
            <a:solidFill>
              <a:schemeClr val="tx1"/>
            </a:solidFill>
            <a:round/>
            <a:headEnd type="triangle" w="med" len="med"/>
            <a:tailEnd type="triangle" w="med" len="med"/>
          </a:ln>
        </p:spPr>
        <p:txBody>
          <a:bodyPr wrap="none" lIns="63500" tIns="25400" rIns="63500" bIns="25400" anchor="ctr">
            <a:spAutoFit/>
          </a:bodyPr>
          <a:lstStyle/>
          <a:p>
            <a:endParaRPr lang="en-US"/>
          </a:p>
        </p:txBody>
      </p:sp>
      <p:sp>
        <p:nvSpPr>
          <p:cNvPr id="829471" name="Line 32"/>
          <p:cNvSpPr>
            <a:spLocks noChangeShapeType="1"/>
          </p:cNvSpPr>
          <p:nvPr/>
        </p:nvSpPr>
        <p:spPr bwMode="auto">
          <a:xfrm flipV="1">
            <a:off x="5654675" y="5014913"/>
            <a:ext cx="0" cy="146050"/>
          </a:xfrm>
          <a:prstGeom prst="line">
            <a:avLst/>
          </a:prstGeom>
          <a:noFill/>
          <a:ln w="38100">
            <a:solidFill>
              <a:schemeClr val="tx1"/>
            </a:solidFill>
            <a:round/>
            <a:headEnd/>
            <a:tailEnd/>
          </a:ln>
        </p:spPr>
        <p:txBody>
          <a:bodyPr wrap="none" lIns="63500" tIns="25400" rIns="63500" bIns="25400" anchor="ctr">
            <a:spAutoFit/>
          </a:bodyPr>
          <a:lstStyle/>
          <a:p>
            <a:endParaRPr lang="en-US"/>
          </a:p>
        </p:txBody>
      </p:sp>
      <p:sp>
        <p:nvSpPr>
          <p:cNvPr id="829472" name="Line 33"/>
          <p:cNvSpPr>
            <a:spLocks noChangeShapeType="1"/>
          </p:cNvSpPr>
          <p:nvPr/>
        </p:nvSpPr>
        <p:spPr bwMode="auto">
          <a:xfrm>
            <a:off x="5641975" y="5002213"/>
            <a:ext cx="1770063" cy="12700"/>
          </a:xfrm>
          <a:prstGeom prst="line">
            <a:avLst/>
          </a:prstGeom>
          <a:noFill/>
          <a:ln w="38100">
            <a:solidFill>
              <a:schemeClr val="tx1"/>
            </a:solidFill>
            <a:prstDash val="dash"/>
            <a:round/>
            <a:headEnd/>
            <a:tailEnd type="triangle" w="med" len="med"/>
          </a:ln>
        </p:spPr>
        <p:txBody>
          <a:bodyPr lIns="63500" tIns="25400" rIns="63500" bIns="25400" anchor="ctr">
            <a:spAutoFit/>
          </a:bodyPr>
          <a:lstStyle/>
          <a:p>
            <a:endParaRPr lang="en-US"/>
          </a:p>
        </p:txBody>
      </p:sp>
      <p:sp>
        <p:nvSpPr>
          <p:cNvPr id="829473" name="Line 34"/>
          <p:cNvSpPr>
            <a:spLocks noChangeShapeType="1"/>
          </p:cNvSpPr>
          <p:nvPr/>
        </p:nvSpPr>
        <p:spPr bwMode="auto">
          <a:xfrm flipV="1">
            <a:off x="3190875" y="4684713"/>
            <a:ext cx="0" cy="468312"/>
          </a:xfrm>
          <a:prstGeom prst="line">
            <a:avLst/>
          </a:prstGeom>
          <a:noFill/>
          <a:ln w="38100">
            <a:solidFill>
              <a:schemeClr val="tx1"/>
            </a:solidFill>
            <a:prstDash val="dash"/>
            <a:round/>
            <a:headEnd/>
            <a:tailEnd type="triangle" w="med" len="med"/>
          </a:ln>
        </p:spPr>
        <p:txBody>
          <a:bodyPr lIns="63500" tIns="25400" rIns="63500" bIns="25400" anchor="ctr">
            <a:spAutoFit/>
          </a:bodyPr>
          <a:lstStyle/>
          <a:p>
            <a:endParaRPr lang="en-US"/>
          </a:p>
        </p:txBody>
      </p:sp>
      <p:sp>
        <p:nvSpPr>
          <p:cNvPr id="829474" name="AutoShape 35"/>
          <p:cNvSpPr>
            <a:spLocks noChangeArrowheads="1"/>
          </p:cNvSpPr>
          <p:nvPr/>
        </p:nvSpPr>
        <p:spPr bwMode="auto">
          <a:xfrm>
            <a:off x="2855913" y="5191125"/>
            <a:ext cx="1403350" cy="1003300"/>
          </a:xfrm>
          <a:prstGeom prst="roundRect">
            <a:avLst>
              <a:gd name="adj" fmla="val 16667"/>
            </a:avLst>
          </a:prstGeom>
          <a:solidFill>
            <a:srgbClr val="FFFFFF"/>
          </a:solidFill>
          <a:ln w="25400" cap="rnd">
            <a:solidFill>
              <a:schemeClr val="tx1"/>
            </a:solidFill>
            <a:round/>
            <a:headEnd/>
            <a:tailEnd/>
          </a:ln>
        </p:spPr>
        <p:txBody>
          <a:bodyPr wrap="none" anchor="ctr"/>
          <a:lstStyle/>
          <a:p>
            <a:pPr algn="ctr" eaLnBrk="0" hangingPunct="0"/>
            <a:r>
              <a:rPr lang="en-US" sz="2000" b="0">
                <a:latin typeface="Helvetica" pitchFamily="34" charset="0"/>
              </a:rPr>
              <a:t>Page</a:t>
            </a:r>
            <a:br>
              <a:rPr lang="en-US" sz="2000" b="0">
                <a:latin typeface="Helvetica" pitchFamily="34" charset="0"/>
              </a:rPr>
            </a:br>
            <a:r>
              <a:rPr lang="en-US" sz="2000" b="0">
                <a:latin typeface="Helvetica" pitchFamily="34" charset="0"/>
              </a:rPr>
              <a:t>Table</a:t>
            </a:r>
          </a:p>
        </p:txBody>
      </p:sp>
      <p:sp>
        <p:nvSpPr>
          <p:cNvPr id="829475" name="Rectangle 36"/>
          <p:cNvSpPr>
            <a:spLocks noChangeArrowheads="1"/>
          </p:cNvSpPr>
          <p:nvPr/>
        </p:nvSpPr>
        <p:spPr bwMode="auto">
          <a:xfrm>
            <a:off x="6386513" y="2528888"/>
            <a:ext cx="754062" cy="361950"/>
          </a:xfrm>
          <a:prstGeom prst="rect">
            <a:avLst/>
          </a:prstGeom>
          <a:noFill/>
          <a:ln w="12700">
            <a:noFill/>
            <a:miter lim="800000"/>
            <a:headEnd/>
            <a:tailEnd/>
          </a:ln>
        </p:spPr>
        <p:txBody>
          <a:bodyPr wrap="none" lIns="63500" tIns="25400" rIns="63500" bIns="25400">
            <a:spAutoFit/>
          </a:bodyPr>
          <a:lstStyle/>
          <a:p>
            <a:pPr eaLnBrk="0" hangingPunct="0">
              <a:lnSpc>
                <a:spcPct val="85000"/>
              </a:lnSpc>
            </a:pPr>
            <a:r>
              <a:rPr lang="en-US" sz="2400">
                <a:latin typeface="Arial" charset="0"/>
              </a:rPr>
              <a:t>data</a:t>
            </a:r>
          </a:p>
        </p:txBody>
      </p:sp>
      <p:sp>
        <p:nvSpPr>
          <p:cNvPr id="829476" name="Rectangle 37"/>
          <p:cNvSpPr>
            <a:spLocks noChangeArrowheads="1"/>
          </p:cNvSpPr>
          <p:nvPr/>
        </p:nvSpPr>
        <p:spPr bwMode="auto">
          <a:xfrm>
            <a:off x="2252663" y="3132138"/>
            <a:ext cx="966787" cy="619125"/>
          </a:xfrm>
          <a:prstGeom prst="rect">
            <a:avLst/>
          </a:prstGeom>
          <a:noFill/>
          <a:ln w="12700">
            <a:noFill/>
            <a:miter lim="800000"/>
            <a:headEnd/>
            <a:tailEnd/>
          </a:ln>
        </p:spPr>
        <p:txBody>
          <a:bodyPr wrap="none" lIns="63500" tIns="25400" rIns="63500" bIns="25400">
            <a:spAutoFit/>
          </a:bodyPr>
          <a:lstStyle/>
          <a:p>
            <a:pPr algn="ctr" eaLnBrk="0" hangingPunct="0">
              <a:lnSpc>
                <a:spcPct val="85000"/>
              </a:lnSpc>
            </a:pPr>
            <a:r>
              <a:rPr lang="en-US" sz="2200">
                <a:latin typeface="Arial" charset="0"/>
              </a:rPr>
              <a:t>virtual</a:t>
            </a:r>
            <a:br>
              <a:rPr lang="en-US" sz="2200">
                <a:latin typeface="Arial" charset="0"/>
              </a:rPr>
            </a:br>
            <a:r>
              <a:rPr lang="en-US" sz="2200">
                <a:latin typeface="Arial" charset="0"/>
              </a:rPr>
              <a:t>addr.</a:t>
            </a:r>
          </a:p>
        </p:txBody>
      </p:sp>
      <p:sp>
        <p:nvSpPr>
          <p:cNvPr id="829477" name="Rectangle 38"/>
          <p:cNvSpPr>
            <a:spLocks noChangeArrowheads="1"/>
          </p:cNvSpPr>
          <p:nvPr/>
        </p:nvSpPr>
        <p:spPr bwMode="auto">
          <a:xfrm>
            <a:off x="3927475" y="3151188"/>
            <a:ext cx="1247775" cy="619125"/>
          </a:xfrm>
          <a:prstGeom prst="rect">
            <a:avLst/>
          </a:prstGeom>
          <a:noFill/>
          <a:ln w="12700">
            <a:noFill/>
            <a:miter lim="800000"/>
            <a:headEnd/>
            <a:tailEnd/>
          </a:ln>
        </p:spPr>
        <p:txBody>
          <a:bodyPr wrap="none" lIns="63500" tIns="25400" rIns="63500" bIns="25400">
            <a:spAutoFit/>
          </a:bodyPr>
          <a:lstStyle/>
          <a:p>
            <a:pPr algn="ctr" eaLnBrk="0" hangingPunct="0">
              <a:lnSpc>
                <a:spcPct val="85000"/>
              </a:lnSpc>
            </a:pPr>
            <a:r>
              <a:rPr lang="en-US" sz="2200">
                <a:latin typeface="Arial" charset="0"/>
              </a:rPr>
              <a:t>physical</a:t>
            </a:r>
            <a:br>
              <a:rPr lang="en-US" sz="2200">
                <a:latin typeface="Arial" charset="0"/>
              </a:rPr>
            </a:br>
            <a:r>
              <a:rPr lang="en-US" sz="2200">
                <a:latin typeface="Arial" charset="0"/>
              </a:rPr>
              <a:t>addr.</a:t>
            </a:r>
          </a:p>
        </p:txBody>
      </p:sp>
      <p:sp>
        <p:nvSpPr>
          <p:cNvPr id="829478" name="Line 39"/>
          <p:cNvSpPr>
            <a:spLocks noChangeShapeType="1"/>
          </p:cNvSpPr>
          <p:nvPr/>
        </p:nvSpPr>
        <p:spPr bwMode="auto">
          <a:xfrm>
            <a:off x="419100" y="3740150"/>
            <a:ext cx="0" cy="927100"/>
          </a:xfrm>
          <a:prstGeom prst="line">
            <a:avLst/>
          </a:prstGeom>
          <a:noFill/>
          <a:ln w="38100">
            <a:solidFill>
              <a:schemeClr val="tx1"/>
            </a:solidFill>
            <a:round/>
            <a:headEnd/>
            <a:tailEnd/>
          </a:ln>
        </p:spPr>
        <p:txBody>
          <a:bodyPr wrap="none" anchor="ctr"/>
          <a:lstStyle/>
          <a:p>
            <a:endParaRPr lang="en-US"/>
          </a:p>
        </p:txBody>
      </p:sp>
      <p:sp>
        <p:nvSpPr>
          <p:cNvPr id="2" name="TextBox 1"/>
          <p:cNvSpPr txBox="1"/>
          <p:nvPr/>
        </p:nvSpPr>
        <p:spPr>
          <a:xfrm>
            <a:off x="7653465" y="2345094"/>
            <a:ext cx="1233488" cy="1200329"/>
          </a:xfrm>
          <a:prstGeom prst="rect">
            <a:avLst/>
          </a:prstGeom>
          <a:noFill/>
        </p:spPr>
        <p:txBody>
          <a:bodyPr wrap="square" rtlCol="0">
            <a:spAutoFit/>
          </a:bodyPr>
          <a:lstStyle/>
          <a:p>
            <a:r>
              <a:rPr lang="en-US" sz="1200" b="1" dirty="0">
                <a:solidFill>
                  <a:srgbClr val="FF0000"/>
                </a:solidFill>
              </a:rPr>
              <a:t>Note:</a:t>
            </a:r>
            <a:r>
              <a:rPr lang="en-US" sz="1200" dirty="0"/>
              <a:t> If TLB is a hit, there can be a miss in cache, but no page fault in main memory</a:t>
            </a:r>
          </a:p>
        </p:txBody>
      </p:sp>
    </p:spTree>
    <p:extLst>
      <p:ext uri="{BB962C8B-B14F-4D97-AF65-F5344CB8AC3E}">
        <p14:creationId xmlns:p14="http://schemas.microsoft.com/office/powerpoint/2010/main" val="2490403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73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2739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739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2DA47D-A631-4831-9841-4447354C6836}"/>
              </a:ext>
            </a:extLst>
          </p:cNvPr>
          <p:cNvPicPr>
            <a:picLocks noChangeAspect="1"/>
          </p:cNvPicPr>
          <p:nvPr/>
        </p:nvPicPr>
        <p:blipFill>
          <a:blip r:embed="rId2"/>
          <a:stretch>
            <a:fillRect/>
          </a:stretch>
        </p:blipFill>
        <p:spPr>
          <a:xfrm>
            <a:off x="0" y="655517"/>
            <a:ext cx="9144000" cy="5546966"/>
          </a:xfrm>
          <a:prstGeom prst="rect">
            <a:avLst/>
          </a:prstGeom>
        </p:spPr>
      </p:pic>
    </p:spTree>
    <p:extLst>
      <p:ext uri="{BB962C8B-B14F-4D97-AF65-F5344CB8AC3E}">
        <p14:creationId xmlns:p14="http://schemas.microsoft.com/office/powerpoint/2010/main" val="842594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79272B0-B177-43F1-9714-9337E0C5CFA0}"/>
              </a:ext>
            </a:extLst>
          </p:cNvPr>
          <p:cNvPicPr>
            <a:picLocks noChangeAspect="1"/>
          </p:cNvPicPr>
          <p:nvPr/>
        </p:nvPicPr>
        <p:blipFill>
          <a:blip r:embed="rId2"/>
          <a:stretch>
            <a:fillRect/>
          </a:stretch>
        </p:blipFill>
        <p:spPr>
          <a:xfrm>
            <a:off x="0" y="439158"/>
            <a:ext cx="9144000" cy="5979684"/>
          </a:xfrm>
          <a:prstGeom prst="rect">
            <a:avLst/>
          </a:prstGeom>
        </p:spPr>
      </p:pic>
    </p:spTree>
    <p:extLst>
      <p:ext uri="{BB962C8B-B14F-4D97-AF65-F5344CB8AC3E}">
        <p14:creationId xmlns:p14="http://schemas.microsoft.com/office/powerpoint/2010/main" val="5703927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162800" cy="1143000"/>
          </a:xfrm>
        </p:spPr>
        <p:txBody>
          <a:bodyPr/>
          <a:lstStyle/>
          <a:p>
            <a:r>
              <a:rPr lang="en-US" dirty="0">
                <a:solidFill>
                  <a:srgbClr val="2D6CC0"/>
                </a:solidFill>
              </a:rPr>
              <a:t>Virtual Cache</a:t>
            </a:r>
          </a:p>
        </p:txBody>
      </p:sp>
      <p:sp>
        <p:nvSpPr>
          <p:cNvPr id="3" name="Content Placeholder 2"/>
          <p:cNvSpPr>
            <a:spLocks noGrp="1"/>
          </p:cNvSpPr>
          <p:nvPr>
            <p:ph idx="1"/>
          </p:nvPr>
        </p:nvSpPr>
        <p:spPr>
          <a:xfrm>
            <a:off x="974124" y="1143000"/>
            <a:ext cx="7162800" cy="5181600"/>
          </a:xfrm>
        </p:spPr>
        <p:txBody>
          <a:bodyPr/>
          <a:lstStyle/>
          <a:p>
            <a:r>
              <a:rPr lang="en-US" dirty="0"/>
              <a:t>Avoid virtual to physical translation by using virtual address directly in the cache</a:t>
            </a:r>
          </a:p>
          <a:p>
            <a:r>
              <a:rPr lang="en-US" dirty="0"/>
              <a:t>Problems with virtual caches:</a:t>
            </a:r>
          </a:p>
          <a:p>
            <a:pPr marL="457200" indent="-457200">
              <a:buFont typeface="+mj-lt"/>
              <a:buAutoNum type="arabicPeriod"/>
            </a:pPr>
            <a:r>
              <a:rPr lang="en-US" dirty="0"/>
              <a:t>Page Level Protection</a:t>
            </a:r>
          </a:p>
          <a:p>
            <a:pPr marL="457200" indent="-457200">
              <a:buFont typeface="+mj-lt"/>
              <a:buAutoNum type="arabicPeriod"/>
            </a:pPr>
            <a:r>
              <a:rPr lang="en-US" dirty="0"/>
              <a:t>Needs flushing (purging) or process-identifier tag (PID) to distinguish</a:t>
            </a:r>
          </a:p>
          <a:p>
            <a:pPr marL="457200" indent="-457200">
              <a:buFont typeface="+mj-lt"/>
              <a:buAutoNum type="arabicPeriod"/>
            </a:pPr>
            <a:r>
              <a:rPr lang="en-US" dirty="0"/>
              <a:t>OS may use two virtual addresses for the same physical address. Results in two copies of the same data in virtual cache =&gt; Aliasing problem</a:t>
            </a:r>
          </a:p>
          <a:p>
            <a:pPr marL="457200" indent="-457200">
              <a:buFont typeface="+mj-lt"/>
              <a:buAutoNum type="arabicPeriod"/>
            </a:pPr>
            <a:r>
              <a:rPr lang="en-US" dirty="0"/>
              <a:t>I/O problem – DMA controller uses physical address to transfer data – cache coherence with cache needs mapping</a:t>
            </a:r>
          </a:p>
        </p:txBody>
      </p:sp>
    </p:spTree>
    <p:extLst>
      <p:ext uri="{BB962C8B-B14F-4D97-AF65-F5344CB8AC3E}">
        <p14:creationId xmlns:p14="http://schemas.microsoft.com/office/powerpoint/2010/main" val="1575438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8541" y="8238"/>
            <a:ext cx="7162800" cy="1143000"/>
          </a:xfrm>
        </p:spPr>
        <p:txBody>
          <a:bodyPr/>
          <a:lstStyle/>
          <a:p>
            <a:r>
              <a:rPr lang="en-US" dirty="0">
                <a:solidFill>
                  <a:srgbClr val="2D6CC0"/>
                </a:solidFill>
              </a:rPr>
              <a:t>Virtually Indexed Physically Mapped Cache</a:t>
            </a:r>
          </a:p>
        </p:txBody>
      </p:sp>
      <p:sp>
        <p:nvSpPr>
          <p:cNvPr id="3" name="Content Placeholder 2"/>
          <p:cNvSpPr>
            <a:spLocks noGrp="1"/>
          </p:cNvSpPr>
          <p:nvPr>
            <p:ph idx="1"/>
          </p:nvPr>
        </p:nvSpPr>
        <p:spPr>
          <a:xfrm>
            <a:off x="1007076" y="1219200"/>
            <a:ext cx="7162800" cy="4114800"/>
          </a:xfrm>
        </p:spPr>
        <p:txBody>
          <a:bodyPr/>
          <a:lstStyle/>
          <a:p>
            <a:r>
              <a:rPr lang="en-US" dirty="0"/>
              <a:t>Use part of the page offset (same in both virtual and physical addresses) to index the cache</a:t>
            </a:r>
          </a:p>
          <a:p>
            <a:r>
              <a:rPr lang="en-US" dirty="0"/>
              <a:t>Simultaneously read the cache and the TLB</a:t>
            </a:r>
          </a:p>
          <a:p>
            <a:r>
              <a:rPr lang="en-US" dirty="0"/>
              <a:t>Match tag using the physical address</a:t>
            </a:r>
          </a:p>
          <a:p>
            <a:pPr marL="0" indent="0">
              <a:buNone/>
            </a:pPr>
            <a:r>
              <a:rPr lang="en-US" dirty="0"/>
              <a:t>Drawback: Direct mapped cache no bigger than the page size. For bigger cache, set associative cache can be used with number of sets determined by the index bits.</a:t>
            </a:r>
          </a:p>
        </p:txBody>
      </p:sp>
    </p:spTree>
    <p:extLst>
      <p:ext uri="{BB962C8B-B14F-4D97-AF65-F5344CB8AC3E}">
        <p14:creationId xmlns:p14="http://schemas.microsoft.com/office/powerpoint/2010/main" val="25279081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f02-16-97801238387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0538" y="476250"/>
            <a:ext cx="5499100" cy="3965575"/>
          </a:xfrm>
          <a:prstGeom prst="rect">
            <a:avLst/>
          </a:prstGeom>
          <a:noFill/>
          <a:extLst>
            <a:ext uri="{909E8E84-426E-40DD-AFC4-6F175D3DCCD1}">
              <a14:hiddenFill xmlns:a14="http://schemas.microsoft.com/office/drawing/2010/main">
                <a:solidFill>
                  <a:srgbClr val="FFFFFF"/>
                </a:solidFill>
              </a14:hiddenFill>
            </a:ext>
          </a:extLst>
        </p:spPr>
      </p:pic>
      <p:sp>
        <p:nvSpPr>
          <p:cNvPr id="55299" name="Rectangle 3"/>
          <p:cNvSpPr>
            <a:spLocks noChangeArrowheads="1"/>
          </p:cNvSpPr>
          <p:nvPr/>
        </p:nvSpPr>
        <p:spPr bwMode="auto">
          <a:xfrm>
            <a:off x="381000" y="4702879"/>
            <a:ext cx="81026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n-GB" altLang="en-US" sz="1200" dirty="0"/>
              <a:t>Figure 2.16 The virtual address, physical address, indexes, tags, and data blocks for the </a:t>
            </a:r>
            <a:r>
              <a:rPr lang="en-GB" altLang="en-US" sz="1200" dirty="0">
                <a:solidFill>
                  <a:srgbClr val="FF0000"/>
                </a:solidFill>
              </a:rPr>
              <a:t>ARM Cortex-A8 </a:t>
            </a:r>
            <a:r>
              <a:rPr lang="en-GB" altLang="en-US" sz="1200" dirty="0"/>
              <a:t>data caches and data TLB. </a:t>
            </a:r>
            <a:r>
              <a:rPr lang="en-GB" altLang="en-US" sz="1200" b="0" dirty="0"/>
              <a:t>Since the instruction and data hierarchies are symmetric, we show only one. The TLB (instruction or data) is fully associative with 32 entries. The L1 cache is four-way set associative with 64-byte blocks and 32 KB capacity. The L2 cache is eight-way set associative with 64-byte blocks and 1 MB capacity. This figure doesn’t show the valid bits and protection bits for the caches and TLB, nor the use of the way prediction bits that would dictate the predicted bank of the L1 cache.</a:t>
            </a:r>
            <a:r>
              <a:rPr lang="en-US" altLang="en-US" sz="1200" dirty="0"/>
              <a:t> </a:t>
            </a:r>
          </a:p>
        </p:txBody>
      </p:sp>
      <p:sp>
        <p:nvSpPr>
          <p:cNvPr id="3" name="TextBox 2"/>
          <p:cNvSpPr txBox="1"/>
          <p:nvPr/>
        </p:nvSpPr>
        <p:spPr>
          <a:xfrm>
            <a:off x="7032754" y="1258708"/>
            <a:ext cx="1882646" cy="938719"/>
          </a:xfrm>
          <a:prstGeom prst="rect">
            <a:avLst/>
          </a:prstGeom>
          <a:noFill/>
        </p:spPr>
        <p:txBody>
          <a:bodyPr wrap="square" rtlCol="0">
            <a:spAutoFit/>
          </a:bodyPr>
          <a:lstStyle/>
          <a:p>
            <a:r>
              <a:rPr lang="en-US" sz="1100" dirty="0"/>
              <a:t>L1 cache is virtually indexed and physically tagged. Read TLB and L1 cache simultaneously and then compare</a:t>
            </a:r>
          </a:p>
        </p:txBody>
      </p:sp>
      <p:sp>
        <p:nvSpPr>
          <p:cNvPr id="5" name="TextBox 4"/>
          <p:cNvSpPr txBox="1"/>
          <p:nvPr/>
        </p:nvSpPr>
        <p:spPr>
          <a:xfrm>
            <a:off x="7391400" y="3243555"/>
            <a:ext cx="1653746" cy="1077218"/>
          </a:xfrm>
          <a:prstGeom prst="rect">
            <a:avLst/>
          </a:prstGeom>
          <a:noFill/>
        </p:spPr>
        <p:txBody>
          <a:bodyPr wrap="square" rtlCol="0">
            <a:spAutoFit/>
          </a:bodyPr>
          <a:lstStyle/>
          <a:p>
            <a:r>
              <a:rPr lang="en-US" sz="1600" dirty="0"/>
              <a:t>L2 cache is physically indexed and tagged</a:t>
            </a:r>
          </a:p>
        </p:txBody>
      </p:sp>
      <p:sp>
        <p:nvSpPr>
          <p:cNvPr id="2" name="TextBox 1"/>
          <p:cNvSpPr txBox="1"/>
          <p:nvPr/>
        </p:nvSpPr>
        <p:spPr>
          <a:xfrm>
            <a:off x="5649119" y="684489"/>
            <a:ext cx="2438400" cy="430887"/>
          </a:xfrm>
          <a:prstGeom prst="rect">
            <a:avLst/>
          </a:prstGeom>
          <a:noFill/>
        </p:spPr>
        <p:txBody>
          <a:bodyPr wrap="square" rtlCol="0">
            <a:spAutoFit/>
          </a:bodyPr>
          <a:lstStyle/>
          <a:p>
            <a:r>
              <a:rPr lang="en-US" sz="1100" dirty="0"/>
              <a:t>64-byte block =&gt; 6 bits block offset</a:t>
            </a:r>
          </a:p>
          <a:p>
            <a:r>
              <a:rPr lang="en-US" sz="1100" dirty="0"/>
              <a:t>Index bits = 32KB/4x64 = 7</a:t>
            </a:r>
          </a:p>
        </p:txBody>
      </p:sp>
    </p:spTree>
    <p:extLst>
      <p:ext uri="{BB962C8B-B14F-4D97-AF65-F5344CB8AC3E}">
        <p14:creationId xmlns:p14="http://schemas.microsoft.com/office/powerpoint/2010/main" val="2438584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9" name="Text Box 2"/>
          <p:cNvSpPr txBox="1">
            <a:spLocks noChangeArrowheads="1"/>
          </p:cNvSpPr>
          <p:nvPr/>
        </p:nvSpPr>
        <p:spPr bwMode="auto">
          <a:xfrm>
            <a:off x="1447800" y="5562600"/>
            <a:ext cx="6019800" cy="396875"/>
          </a:xfrm>
          <a:prstGeom prst="rect">
            <a:avLst/>
          </a:prstGeom>
          <a:solidFill>
            <a:srgbClr val="CCFF99"/>
          </a:solidFill>
          <a:ln w="9525">
            <a:noFill/>
            <a:miter lim="800000"/>
            <a:headEnd/>
            <a:tailEnd/>
          </a:ln>
        </p:spPr>
        <p:txBody>
          <a:bodyPr>
            <a:spAutoFit/>
          </a:bodyPr>
          <a:lstStyle/>
          <a:p>
            <a:r>
              <a:rPr lang="en-US" sz="2000" b="0">
                <a:solidFill>
                  <a:srgbClr val="000000"/>
                </a:solidFill>
                <a:latin typeface="Arial" charset="0"/>
                <a:cs typeface="Times New Roman" pitchFamily="18" charset="0"/>
              </a:rPr>
              <a:t>Data movement in a memory hierarchy.</a:t>
            </a:r>
          </a:p>
        </p:txBody>
      </p:sp>
      <p:sp>
        <p:nvSpPr>
          <p:cNvPr id="809990" name="Rectangle 3"/>
          <p:cNvSpPr>
            <a:spLocks noGrp="1" noChangeArrowheads="1"/>
          </p:cNvSpPr>
          <p:nvPr>
            <p:ph type="title"/>
          </p:nvPr>
        </p:nvSpPr>
        <p:spPr>
          <a:xfrm>
            <a:off x="457200" y="304800"/>
            <a:ext cx="8229600" cy="474663"/>
          </a:xfrm>
        </p:spPr>
        <p:txBody>
          <a:bodyPr/>
          <a:lstStyle/>
          <a:p>
            <a:r>
              <a:rPr lang="en-US" dirty="0">
                <a:solidFill>
                  <a:srgbClr val="2D6CC0"/>
                </a:solidFill>
              </a:rPr>
              <a:t>Memory Hierarchy: The Big Picture</a:t>
            </a:r>
          </a:p>
        </p:txBody>
      </p:sp>
      <p:graphicFrame>
        <p:nvGraphicFramePr>
          <p:cNvPr id="809988" name="Object 4"/>
          <p:cNvGraphicFramePr>
            <a:graphicFrameLocks noChangeAspect="1"/>
          </p:cNvGraphicFramePr>
          <p:nvPr/>
        </p:nvGraphicFramePr>
        <p:xfrm>
          <a:off x="304800" y="1066800"/>
          <a:ext cx="8305800" cy="4421188"/>
        </p:xfrm>
        <a:graphic>
          <a:graphicData uri="http://schemas.openxmlformats.org/presentationml/2006/ole">
            <mc:AlternateContent xmlns:mc="http://schemas.openxmlformats.org/markup-compatibility/2006">
              <mc:Choice xmlns:v="urn:schemas-microsoft-com:vml" Requires="v">
                <p:oleObj spid="_x0000_s932888" r:id="rId3" imgW="4886325" imgH="2600325" progId="">
                  <p:embed/>
                </p:oleObj>
              </mc:Choice>
              <mc:Fallback>
                <p:oleObj r:id="rId3" imgW="4886325" imgH="260032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066800"/>
                        <a:ext cx="8305800" cy="4421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37172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f02-21-97801238387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7813" y="339725"/>
            <a:ext cx="3780549" cy="4232275"/>
          </a:xfrm>
          <a:prstGeom prst="rect">
            <a:avLst/>
          </a:prstGeom>
          <a:noFill/>
          <a:extLst>
            <a:ext uri="{909E8E84-426E-40DD-AFC4-6F175D3DCCD1}">
              <a14:hiddenFill xmlns:a14="http://schemas.microsoft.com/office/drawing/2010/main">
                <a:solidFill>
                  <a:srgbClr val="FFFFFF"/>
                </a:solidFill>
              </a14:hiddenFill>
            </a:ext>
          </a:extLst>
        </p:spPr>
      </p:pic>
      <p:sp>
        <p:nvSpPr>
          <p:cNvPr id="52227" name="Rectangle 3"/>
          <p:cNvSpPr>
            <a:spLocks noChangeArrowheads="1"/>
          </p:cNvSpPr>
          <p:nvPr/>
        </p:nvSpPr>
        <p:spPr bwMode="auto">
          <a:xfrm>
            <a:off x="411163" y="5008563"/>
            <a:ext cx="8031162"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n-GB" altLang="en-US" sz="1200"/>
              <a:t>Figure 2.21 The Intel i7 memory hierarchy and the steps in both instruction and data access. </a:t>
            </a:r>
            <a:r>
              <a:rPr lang="en-GB" altLang="en-US" sz="1200" b="0"/>
              <a:t>We show only reads for data. Writes are similar, in that they begin with a read (since caches are write back). Misses are handled by simply placing the data in a write buffer, since the L1 cache is not write allocated.</a:t>
            </a:r>
            <a:r>
              <a:rPr lang="en-US" altLang="en-US" sz="1200"/>
              <a:t> </a:t>
            </a:r>
          </a:p>
        </p:txBody>
      </p:sp>
      <p:sp>
        <p:nvSpPr>
          <p:cNvPr id="2" name="TextBox 1"/>
          <p:cNvSpPr txBox="1"/>
          <p:nvPr/>
        </p:nvSpPr>
        <p:spPr>
          <a:xfrm>
            <a:off x="533400" y="1066800"/>
            <a:ext cx="1981200" cy="2554545"/>
          </a:xfrm>
          <a:prstGeom prst="rect">
            <a:avLst/>
          </a:prstGeom>
          <a:noFill/>
        </p:spPr>
        <p:txBody>
          <a:bodyPr wrap="square" rtlCol="0">
            <a:spAutoFit/>
          </a:bodyPr>
          <a:lstStyle/>
          <a:p>
            <a:r>
              <a:rPr lang="en-US" sz="1600" dirty="0"/>
              <a:t>The intel i7 uses 48-bit virtual address and 36-bit physical address.</a:t>
            </a:r>
          </a:p>
          <a:p>
            <a:r>
              <a:rPr lang="en-US" sz="1600" dirty="0"/>
              <a:t>First level caches are virtually indexed and physically tagged. L2 and L3 are physically indexed.</a:t>
            </a:r>
          </a:p>
        </p:txBody>
      </p:sp>
    </p:spTree>
    <p:extLst>
      <p:ext uri="{BB962C8B-B14F-4D97-AF65-F5344CB8AC3E}">
        <p14:creationId xmlns:p14="http://schemas.microsoft.com/office/powerpoint/2010/main" val="19324641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55" name="Picture 7" descr="f06-09-P374493"/>
          <p:cNvPicPr>
            <a:picLocks noChangeAspect="1" noChangeArrowheads="1"/>
          </p:cNvPicPr>
          <p:nvPr/>
        </p:nvPicPr>
        <p:blipFill>
          <a:blip r:embed="rId3" cstate="print"/>
          <a:srcRect/>
          <a:stretch>
            <a:fillRect/>
          </a:stretch>
        </p:blipFill>
        <p:spPr bwMode="auto">
          <a:xfrm>
            <a:off x="1905000" y="1143000"/>
            <a:ext cx="5256213" cy="4783138"/>
          </a:xfrm>
          <a:prstGeom prst="rect">
            <a:avLst/>
          </a:prstGeom>
          <a:noFill/>
        </p:spPr>
      </p:pic>
      <p:sp>
        <p:nvSpPr>
          <p:cNvPr id="360450" name="Rectangle 2"/>
          <p:cNvSpPr>
            <a:spLocks noGrp="1" noChangeArrowheads="1"/>
          </p:cNvSpPr>
          <p:nvPr>
            <p:ph type="title"/>
          </p:nvPr>
        </p:nvSpPr>
        <p:spPr>
          <a:xfrm>
            <a:off x="990600" y="76200"/>
            <a:ext cx="7162800" cy="838200"/>
          </a:xfrm>
        </p:spPr>
        <p:txBody>
          <a:bodyPr/>
          <a:lstStyle/>
          <a:p>
            <a:r>
              <a:rPr lang="en-US" dirty="0"/>
              <a:t>Typical x86 PC I/O System</a:t>
            </a:r>
            <a:endParaRPr lang="en-AU" dirty="0"/>
          </a:p>
        </p:txBody>
      </p:sp>
      <p:sp>
        <p:nvSpPr>
          <p:cNvPr id="5" name="TextBox 4"/>
          <p:cNvSpPr txBox="1"/>
          <p:nvPr/>
        </p:nvSpPr>
        <p:spPr>
          <a:xfrm>
            <a:off x="6477000" y="2895600"/>
            <a:ext cx="2209800" cy="1323439"/>
          </a:xfrm>
          <a:prstGeom prst="rect">
            <a:avLst/>
          </a:prstGeom>
          <a:noFill/>
        </p:spPr>
        <p:txBody>
          <a:bodyPr wrap="square" rtlCol="0">
            <a:spAutoFit/>
          </a:bodyPr>
          <a:lstStyle/>
          <a:p>
            <a:r>
              <a:rPr lang="en-US" sz="1600" dirty="0">
                <a:solidFill>
                  <a:srgbClr val="2D6CC0"/>
                </a:solidFill>
              </a:rPr>
              <a:t>Disk access through slow south bridge – considered as I/O access under OS supervision – why?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a:xfrm>
            <a:off x="990600" y="152400"/>
            <a:ext cx="7162800" cy="838200"/>
          </a:xfrm>
        </p:spPr>
        <p:txBody>
          <a:bodyPr/>
          <a:lstStyle/>
          <a:p>
            <a:r>
              <a:rPr lang="en-US" dirty="0"/>
              <a:t>I/O Data Transfer</a:t>
            </a:r>
            <a:endParaRPr lang="en-AU" dirty="0"/>
          </a:p>
        </p:txBody>
      </p:sp>
      <p:sp>
        <p:nvSpPr>
          <p:cNvPr id="375811" name="Rectangle 3"/>
          <p:cNvSpPr>
            <a:spLocks noGrp="1" noChangeArrowheads="1"/>
          </p:cNvSpPr>
          <p:nvPr>
            <p:ph type="body" idx="1"/>
          </p:nvPr>
        </p:nvSpPr>
        <p:spPr>
          <a:xfrm>
            <a:off x="990600" y="990600"/>
            <a:ext cx="7162800" cy="4114800"/>
          </a:xfrm>
        </p:spPr>
        <p:txBody>
          <a:bodyPr/>
          <a:lstStyle/>
          <a:p>
            <a:r>
              <a:rPr lang="en-US" sz="2000" dirty="0"/>
              <a:t>Polling and interrupt-driven I/O</a:t>
            </a:r>
          </a:p>
          <a:p>
            <a:pPr lvl="1"/>
            <a:r>
              <a:rPr lang="en-US" dirty="0"/>
              <a:t>CPU transfers data between memory and I/O data registers</a:t>
            </a:r>
          </a:p>
          <a:p>
            <a:pPr lvl="1"/>
            <a:r>
              <a:rPr lang="en-US" dirty="0"/>
              <a:t>Time consuming for high-speed devices</a:t>
            </a:r>
          </a:p>
          <a:p>
            <a:r>
              <a:rPr lang="en-US" sz="2000" dirty="0"/>
              <a:t>All I/O requests need protection and separation from other processes – handled by OS virtual memory</a:t>
            </a:r>
          </a:p>
          <a:p>
            <a:r>
              <a:rPr lang="en-US" sz="2000" dirty="0"/>
              <a:t>Also disk and NIC transfers are based on physical memory addresses – Only OS can provide that through virtual memory</a:t>
            </a:r>
          </a:p>
          <a:p>
            <a:r>
              <a:rPr lang="en-US" sz="2000" dirty="0"/>
              <a:t>Direct memory access (DMA)</a:t>
            </a:r>
          </a:p>
          <a:p>
            <a:pPr lvl="1"/>
            <a:r>
              <a:rPr lang="en-US" dirty="0"/>
              <a:t>OS provides starting address in memory</a:t>
            </a:r>
          </a:p>
          <a:p>
            <a:pPr lvl="1"/>
            <a:r>
              <a:rPr lang="en-US" dirty="0"/>
              <a:t>I/O controller transfers to/from memory autonomously</a:t>
            </a:r>
          </a:p>
          <a:p>
            <a:pPr lvl="1"/>
            <a:r>
              <a:rPr lang="en-US" dirty="0"/>
              <a:t>Controller interrupts on completion or error</a:t>
            </a:r>
            <a:endParaRPr lang="en-A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990600" y="76200"/>
            <a:ext cx="7162800" cy="1143000"/>
          </a:xfrm>
        </p:spPr>
        <p:txBody>
          <a:bodyPr/>
          <a:lstStyle/>
          <a:p>
            <a:r>
              <a:rPr lang="en-US" dirty="0"/>
              <a:t>DMA/Cache Interaction</a:t>
            </a:r>
            <a:endParaRPr lang="en-AU" dirty="0"/>
          </a:p>
        </p:txBody>
      </p:sp>
      <p:sp>
        <p:nvSpPr>
          <p:cNvPr id="377859" name="Rectangle 3"/>
          <p:cNvSpPr>
            <a:spLocks noGrp="1" noChangeArrowheads="1"/>
          </p:cNvSpPr>
          <p:nvPr>
            <p:ph type="body" idx="1"/>
          </p:nvPr>
        </p:nvSpPr>
        <p:spPr>
          <a:xfrm>
            <a:off x="990600" y="990600"/>
            <a:ext cx="7162800" cy="4114800"/>
          </a:xfrm>
        </p:spPr>
        <p:txBody>
          <a:bodyPr/>
          <a:lstStyle/>
          <a:p>
            <a:r>
              <a:rPr lang="en-US" sz="2800" dirty="0"/>
              <a:t>If DMA writes to a memory block that is cached</a:t>
            </a:r>
          </a:p>
          <a:p>
            <a:pPr lvl="1"/>
            <a:r>
              <a:rPr lang="en-US" sz="2400" dirty="0"/>
              <a:t>Cached copy becomes stale</a:t>
            </a:r>
          </a:p>
          <a:p>
            <a:r>
              <a:rPr lang="en-US" sz="2800" dirty="0"/>
              <a:t>If write-back cache has dirty block, and DMA reads memory block</a:t>
            </a:r>
          </a:p>
          <a:p>
            <a:pPr lvl="1"/>
            <a:r>
              <a:rPr lang="en-US" sz="2400" dirty="0"/>
              <a:t>Reads stale data</a:t>
            </a:r>
          </a:p>
          <a:p>
            <a:r>
              <a:rPr lang="en-US" sz="2800" dirty="0"/>
              <a:t>Need to ensure cache coherence</a:t>
            </a:r>
          </a:p>
          <a:p>
            <a:pPr lvl="1"/>
            <a:r>
              <a:rPr lang="en-US" sz="2400" dirty="0"/>
              <a:t>Flush blocks from cache if they will be used for DMA</a:t>
            </a:r>
          </a:p>
          <a:p>
            <a:pPr lvl="1"/>
            <a:r>
              <a:rPr lang="en-US" sz="2400" dirty="0"/>
              <a:t>Or use non-cacheable memory locations for I/O</a:t>
            </a:r>
            <a:endParaRPr lang="en-AU"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4081" name="Rectangle 2"/>
          <p:cNvSpPr>
            <a:spLocks noGrp="1" noChangeArrowheads="1"/>
          </p:cNvSpPr>
          <p:nvPr>
            <p:ph type="title"/>
          </p:nvPr>
        </p:nvSpPr>
        <p:spPr>
          <a:xfrm>
            <a:off x="315097" y="381000"/>
            <a:ext cx="8763000" cy="474663"/>
          </a:xfrm>
        </p:spPr>
        <p:txBody>
          <a:bodyPr/>
          <a:lstStyle/>
          <a:p>
            <a:r>
              <a:rPr lang="en-US" dirty="0">
                <a:solidFill>
                  <a:srgbClr val="2D6CC0"/>
                </a:solidFill>
              </a:rPr>
              <a:t>Comparing the 2 levels of hierarchy</a:t>
            </a:r>
          </a:p>
        </p:txBody>
      </p:sp>
      <p:sp>
        <p:nvSpPr>
          <p:cNvPr id="815107" name="Rectangle 3"/>
          <p:cNvSpPr>
            <a:spLocks noGrp="1" noChangeArrowheads="1"/>
          </p:cNvSpPr>
          <p:nvPr>
            <p:ph type="body" idx="1"/>
          </p:nvPr>
        </p:nvSpPr>
        <p:spPr>
          <a:xfrm>
            <a:off x="304800" y="1447800"/>
            <a:ext cx="8458200" cy="4686300"/>
          </a:xfrm>
        </p:spPr>
        <p:txBody>
          <a:bodyPr/>
          <a:lstStyle/>
          <a:p>
            <a:pPr marL="203200" indent="-203200">
              <a:lnSpc>
                <a:spcPct val="65000"/>
              </a:lnSpc>
              <a:tabLst>
                <a:tab pos="4114800" algn="l"/>
              </a:tabLst>
            </a:pPr>
            <a:r>
              <a:rPr lang="en-US" i="1" u="sng"/>
              <a:t>Cache	Virtual Memory</a:t>
            </a:r>
            <a:endParaRPr lang="en-US"/>
          </a:p>
          <a:p>
            <a:pPr marL="203200" indent="-203200">
              <a:lnSpc>
                <a:spcPct val="65000"/>
              </a:lnSpc>
              <a:tabLst>
                <a:tab pos="4114800" algn="l"/>
              </a:tabLst>
            </a:pPr>
            <a:r>
              <a:rPr lang="en-US"/>
              <a:t>Block or Line	</a:t>
            </a:r>
            <a:r>
              <a:rPr lang="en-US" u="sng">
                <a:solidFill>
                  <a:srgbClr val="FF0000"/>
                </a:solidFill>
              </a:rPr>
              <a:t>Page</a:t>
            </a:r>
            <a:endParaRPr lang="en-US"/>
          </a:p>
          <a:p>
            <a:pPr marL="203200" indent="-203200">
              <a:lnSpc>
                <a:spcPct val="65000"/>
              </a:lnSpc>
              <a:tabLst>
                <a:tab pos="4114800" algn="l"/>
              </a:tabLst>
            </a:pPr>
            <a:r>
              <a:rPr lang="en-US"/>
              <a:t>Miss	</a:t>
            </a:r>
            <a:r>
              <a:rPr lang="en-US" u="sng">
                <a:solidFill>
                  <a:srgbClr val="FF0000"/>
                </a:solidFill>
              </a:rPr>
              <a:t>Page Fault</a:t>
            </a:r>
            <a:endParaRPr lang="en-US"/>
          </a:p>
          <a:p>
            <a:pPr marL="203200" indent="-203200">
              <a:lnSpc>
                <a:spcPct val="65000"/>
              </a:lnSpc>
              <a:tabLst>
                <a:tab pos="4114800" algn="l"/>
              </a:tabLst>
            </a:pPr>
            <a:r>
              <a:rPr lang="en-US"/>
              <a:t>Block Size: 32-64B	Page Size: 4K-16KB</a:t>
            </a:r>
          </a:p>
          <a:p>
            <a:pPr marL="203200" indent="-203200">
              <a:lnSpc>
                <a:spcPct val="65000"/>
              </a:lnSpc>
              <a:tabLst>
                <a:tab pos="4114800" algn="l"/>
              </a:tabLst>
            </a:pPr>
            <a:r>
              <a:rPr lang="en-US"/>
              <a:t>Placement:	Fully Associative</a:t>
            </a:r>
            <a:br>
              <a:rPr lang="en-US"/>
            </a:br>
            <a:r>
              <a:rPr lang="en-US"/>
              <a:t>Direct Mapped, </a:t>
            </a:r>
            <a:br>
              <a:rPr lang="en-US"/>
            </a:br>
            <a:r>
              <a:rPr lang="en-US"/>
              <a:t>N-way Set Associative</a:t>
            </a:r>
          </a:p>
          <a:p>
            <a:pPr marL="203200" indent="-203200">
              <a:lnSpc>
                <a:spcPct val="65000"/>
              </a:lnSpc>
              <a:tabLst>
                <a:tab pos="4114800" algn="l"/>
              </a:tabLst>
            </a:pPr>
            <a:r>
              <a:rPr lang="en-US"/>
              <a:t>Replacement: 	Least Recently Used</a:t>
            </a:r>
            <a:br>
              <a:rPr lang="en-US"/>
            </a:br>
            <a:r>
              <a:rPr lang="en-US"/>
              <a:t>LRU or Random	(LRU) approximation</a:t>
            </a:r>
          </a:p>
          <a:p>
            <a:pPr marL="203200" indent="-203200">
              <a:lnSpc>
                <a:spcPct val="65000"/>
              </a:lnSpc>
              <a:tabLst>
                <a:tab pos="4114800" algn="l"/>
              </a:tabLst>
            </a:pPr>
            <a:r>
              <a:rPr lang="en-US"/>
              <a:t>Write Thru or Back	Write Back</a:t>
            </a:r>
          </a:p>
          <a:p>
            <a:pPr marL="203200" indent="-203200">
              <a:lnSpc>
                <a:spcPct val="65000"/>
              </a:lnSpc>
              <a:tabLst>
                <a:tab pos="4114800" algn="l"/>
              </a:tabLst>
            </a:pPr>
            <a:r>
              <a:rPr lang="en-US"/>
              <a:t>How Managed:	Hardware + Software</a:t>
            </a:r>
            <a:br>
              <a:rPr lang="en-US"/>
            </a:br>
            <a:r>
              <a:rPr lang="en-US"/>
              <a:t>Hardware	(Operating System)</a:t>
            </a:r>
          </a:p>
        </p:txBody>
      </p:sp>
    </p:spTree>
    <p:extLst>
      <p:ext uri="{BB962C8B-B14F-4D97-AF65-F5344CB8AC3E}">
        <p14:creationId xmlns:p14="http://schemas.microsoft.com/office/powerpoint/2010/main" val="400546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51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51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510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1510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1510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1510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1510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8151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5107"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057" name="Rectangle 2"/>
          <p:cNvSpPr>
            <a:spLocks noGrp="1" noChangeArrowheads="1"/>
          </p:cNvSpPr>
          <p:nvPr>
            <p:ph type="title"/>
          </p:nvPr>
        </p:nvSpPr>
        <p:spPr>
          <a:xfrm>
            <a:off x="1447800" y="304800"/>
            <a:ext cx="5943600" cy="474663"/>
          </a:xfrm>
        </p:spPr>
        <p:txBody>
          <a:bodyPr/>
          <a:lstStyle/>
          <a:p>
            <a:r>
              <a:rPr lang="en-US" dirty="0">
                <a:solidFill>
                  <a:srgbClr val="2D6CC0"/>
                </a:solidFill>
              </a:rPr>
              <a:t>Handling Page Faults</a:t>
            </a:r>
          </a:p>
        </p:txBody>
      </p:sp>
      <p:sp>
        <p:nvSpPr>
          <p:cNvPr id="813058" name="Rectangle 3"/>
          <p:cNvSpPr>
            <a:spLocks noGrp="1" noChangeArrowheads="1"/>
          </p:cNvSpPr>
          <p:nvPr>
            <p:ph type="body" idx="1"/>
          </p:nvPr>
        </p:nvSpPr>
        <p:spPr>
          <a:xfrm>
            <a:off x="685800" y="1143000"/>
            <a:ext cx="7848600" cy="5403850"/>
          </a:xfrm>
        </p:spPr>
        <p:txBody>
          <a:bodyPr/>
          <a:lstStyle/>
          <a:p>
            <a:r>
              <a:rPr lang="en-US" dirty="0"/>
              <a:t>A page fault is like a cache miss</a:t>
            </a:r>
          </a:p>
          <a:p>
            <a:pPr lvl="1"/>
            <a:r>
              <a:rPr lang="en-US" dirty="0"/>
              <a:t>Must find page in lower level of hierarchy</a:t>
            </a:r>
          </a:p>
          <a:p>
            <a:r>
              <a:rPr lang="en-US" dirty="0"/>
              <a:t>If valid bit is zero, the Physical Page Number points to a page on disk</a:t>
            </a:r>
          </a:p>
          <a:p>
            <a:r>
              <a:rPr lang="en-US" dirty="0"/>
              <a:t>When OS starts new process, it creates space on disk for all the pages of the process, sets all valid bits in page table to zero, and all Physical Page Numbers to point to disk </a:t>
            </a:r>
          </a:p>
          <a:p>
            <a:pPr lvl="1"/>
            <a:r>
              <a:rPr lang="en-US" dirty="0"/>
              <a:t>called </a:t>
            </a:r>
            <a:r>
              <a:rPr lang="en-US" u="sng" dirty="0">
                <a:solidFill>
                  <a:schemeClr val="accent1"/>
                </a:solidFill>
              </a:rPr>
              <a:t>Demand Paging</a:t>
            </a:r>
            <a:r>
              <a:rPr lang="en-US" dirty="0">
                <a:solidFill>
                  <a:schemeClr val="accent1"/>
                </a:solidFill>
              </a:rPr>
              <a:t> </a:t>
            </a:r>
            <a:r>
              <a:rPr lang="en-US" dirty="0"/>
              <a:t>- pages of the process are loaded from disk only as needed</a:t>
            </a:r>
          </a:p>
          <a:p>
            <a:pPr lvl="1"/>
            <a:r>
              <a:rPr lang="en-US" dirty="0"/>
              <a:t>Create “swap” space for all virtual pages on disk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4DCB2DF-71EA-46DF-ACBB-BDBC078C1696}"/>
              </a:ext>
            </a:extLst>
          </p:cNvPr>
          <p:cNvPicPr>
            <a:picLocks noChangeAspect="1"/>
          </p:cNvPicPr>
          <p:nvPr/>
        </p:nvPicPr>
        <p:blipFill>
          <a:blip r:embed="rId2"/>
          <a:stretch>
            <a:fillRect/>
          </a:stretch>
        </p:blipFill>
        <p:spPr>
          <a:xfrm>
            <a:off x="0" y="283557"/>
            <a:ext cx="9144000" cy="6290885"/>
          </a:xfrm>
          <a:prstGeom prst="rect">
            <a:avLst/>
          </a:prstGeom>
        </p:spPr>
      </p:pic>
    </p:spTree>
    <p:extLst>
      <p:ext uri="{BB962C8B-B14F-4D97-AF65-F5344CB8AC3E}">
        <p14:creationId xmlns:p14="http://schemas.microsoft.com/office/powerpoint/2010/main" val="410252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1009" name="Rectangle 2"/>
          <p:cNvSpPr>
            <a:spLocks noGrp="1" noChangeArrowheads="1"/>
          </p:cNvSpPr>
          <p:nvPr>
            <p:ph type="title"/>
          </p:nvPr>
        </p:nvSpPr>
        <p:spPr>
          <a:xfrm>
            <a:off x="381000" y="381000"/>
            <a:ext cx="8458200" cy="474663"/>
          </a:xfrm>
        </p:spPr>
        <p:txBody>
          <a:bodyPr/>
          <a:lstStyle/>
          <a:p>
            <a:r>
              <a:rPr lang="en-US" dirty="0">
                <a:solidFill>
                  <a:srgbClr val="2D6CC0"/>
                </a:solidFill>
              </a:rPr>
              <a:t>Virtual Memory has own terminology</a:t>
            </a:r>
          </a:p>
        </p:txBody>
      </p:sp>
      <p:sp>
        <p:nvSpPr>
          <p:cNvPr id="812035" name="Rectangle 3"/>
          <p:cNvSpPr>
            <a:spLocks noGrp="1" noChangeArrowheads="1"/>
          </p:cNvSpPr>
          <p:nvPr>
            <p:ph type="body" idx="1"/>
          </p:nvPr>
        </p:nvSpPr>
        <p:spPr>
          <a:xfrm>
            <a:off x="381000" y="1371600"/>
            <a:ext cx="8553450" cy="4000500"/>
          </a:xfrm>
        </p:spPr>
        <p:txBody>
          <a:bodyPr/>
          <a:lstStyle/>
          <a:p>
            <a:r>
              <a:rPr lang="en-US" sz="2000"/>
              <a:t>Each </a:t>
            </a:r>
            <a:r>
              <a:rPr lang="en-US" sz="2000" u="sng">
                <a:solidFill>
                  <a:schemeClr val="accent2"/>
                </a:solidFill>
              </a:rPr>
              <a:t>process</a:t>
            </a:r>
            <a:r>
              <a:rPr lang="en-US" sz="2000"/>
              <a:t> has its own private “</a:t>
            </a:r>
            <a:r>
              <a:rPr lang="en-US" sz="2000" u="sng">
                <a:solidFill>
                  <a:srgbClr val="FF0000"/>
                </a:solidFill>
              </a:rPr>
              <a:t>virtual address space</a:t>
            </a:r>
            <a:r>
              <a:rPr lang="en-US" sz="2000"/>
              <a:t>” (e.g., 2</a:t>
            </a:r>
            <a:r>
              <a:rPr lang="en-US" sz="2000" baseline="30000"/>
              <a:t>32</a:t>
            </a:r>
            <a:r>
              <a:rPr lang="en-US" sz="2000"/>
              <a:t> Bytes); CPU actually generates “virtual addresses”</a:t>
            </a:r>
          </a:p>
          <a:p>
            <a:r>
              <a:rPr lang="en-US" sz="2000"/>
              <a:t>Each </a:t>
            </a:r>
            <a:r>
              <a:rPr lang="en-US" sz="2000" u="sng">
                <a:solidFill>
                  <a:schemeClr val="accent2"/>
                </a:solidFill>
              </a:rPr>
              <a:t>computer</a:t>
            </a:r>
            <a:r>
              <a:rPr lang="en-US" sz="2000"/>
              <a:t> has a “</a:t>
            </a:r>
            <a:r>
              <a:rPr lang="en-US" sz="2000" u="sng">
                <a:solidFill>
                  <a:srgbClr val="FF0000"/>
                </a:solidFill>
              </a:rPr>
              <a:t>physical address space</a:t>
            </a:r>
            <a:r>
              <a:rPr lang="en-US" sz="2000"/>
              <a:t>” (e.g., 128 MegaBytes DRAM); also called “real memory”</a:t>
            </a:r>
          </a:p>
          <a:p>
            <a:r>
              <a:rPr lang="en-US" sz="2000" u="sng">
                <a:solidFill>
                  <a:srgbClr val="FF0000"/>
                </a:solidFill>
              </a:rPr>
              <a:t>Address translation</a:t>
            </a:r>
            <a:r>
              <a:rPr lang="en-US" sz="2000"/>
              <a:t>: mapping virtual addresses to physical addresses</a:t>
            </a:r>
          </a:p>
          <a:p>
            <a:pPr lvl="1"/>
            <a:r>
              <a:rPr lang="en-US"/>
              <a:t>Allows multiple programs to use (different chunks of physical) memory at same time</a:t>
            </a:r>
          </a:p>
          <a:p>
            <a:pPr lvl="1"/>
            <a:r>
              <a:rPr lang="en-US"/>
              <a:t>Also allows some chunks of virtual memory to be represented on disk, not in main memory (to exploit memory hierarchy)</a:t>
            </a:r>
          </a:p>
          <a:p>
            <a:endParaRPr lang="en-US"/>
          </a:p>
        </p:txBody>
      </p:sp>
    </p:spTree>
    <p:extLst>
      <p:ext uri="{BB962C8B-B14F-4D97-AF65-F5344CB8AC3E}">
        <p14:creationId xmlns:p14="http://schemas.microsoft.com/office/powerpoint/2010/main" val="23119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2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20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203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1203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8120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2035"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2033" name="Rectangle 2" descr="Blue tissue paper"/>
          <p:cNvSpPr>
            <a:spLocks noChangeArrowheads="1"/>
          </p:cNvSpPr>
          <p:nvPr/>
        </p:nvSpPr>
        <p:spPr bwMode="auto">
          <a:xfrm>
            <a:off x="6543675" y="5421313"/>
            <a:ext cx="1600200" cy="1066800"/>
          </a:xfrm>
          <a:prstGeom prst="rect">
            <a:avLst/>
          </a:prstGeom>
          <a:blipFill dpi="0" rotWithShape="0">
            <a:blip r:embed="rId2" cstate="print"/>
            <a:srcRect/>
            <a:tile tx="0" ty="0" sx="100000" sy="100000" flip="none" algn="tl"/>
          </a:blipFill>
          <a:ln w="28575">
            <a:solidFill>
              <a:schemeClr val="tx1"/>
            </a:solidFill>
            <a:miter lim="800000"/>
            <a:headEnd/>
            <a:tailEnd/>
          </a:ln>
        </p:spPr>
        <p:txBody>
          <a:bodyPr wrap="none" anchor="ctr"/>
          <a:lstStyle/>
          <a:p>
            <a:pPr algn="ctr" eaLnBrk="0" hangingPunct="0"/>
            <a:endParaRPr lang="en-US"/>
          </a:p>
        </p:txBody>
      </p:sp>
      <p:sp>
        <p:nvSpPr>
          <p:cNvPr id="812034" name="Rectangle 3" descr="Newsprint"/>
          <p:cNvSpPr>
            <a:spLocks noChangeArrowheads="1"/>
          </p:cNvSpPr>
          <p:nvPr/>
        </p:nvSpPr>
        <p:spPr bwMode="auto">
          <a:xfrm>
            <a:off x="6527800" y="1057275"/>
            <a:ext cx="1600200" cy="846138"/>
          </a:xfrm>
          <a:prstGeom prst="rect">
            <a:avLst/>
          </a:prstGeom>
          <a:blipFill dpi="0" rotWithShape="0">
            <a:blip r:embed="rId3" cstate="print"/>
            <a:srcRect/>
            <a:tile tx="0" ty="0" sx="100000" sy="100000" flip="none" algn="tl"/>
          </a:blipFill>
          <a:ln w="28575">
            <a:solidFill>
              <a:schemeClr val="tx1"/>
            </a:solidFill>
            <a:miter lim="800000"/>
            <a:headEnd/>
            <a:tailEnd/>
          </a:ln>
        </p:spPr>
        <p:txBody>
          <a:bodyPr wrap="none" anchor="ctr"/>
          <a:lstStyle/>
          <a:p>
            <a:pPr algn="ctr" eaLnBrk="0" hangingPunct="0"/>
            <a:endParaRPr lang="en-US"/>
          </a:p>
        </p:txBody>
      </p:sp>
      <p:sp>
        <p:nvSpPr>
          <p:cNvPr id="812035" name="Rectangle 4"/>
          <p:cNvSpPr>
            <a:spLocks noGrp="1" noChangeArrowheads="1"/>
          </p:cNvSpPr>
          <p:nvPr>
            <p:ph type="title"/>
          </p:nvPr>
        </p:nvSpPr>
        <p:spPr>
          <a:xfrm>
            <a:off x="0" y="152400"/>
            <a:ext cx="8877300" cy="474663"/>
          </a:xfrm>
        </p:spPr>
        <p:txBody>
          <a:bodyPr/>
          <a:lstStyle/>
          <a:p>
            <a:r>
              <a:rPr lang="en-US" sz="2800" dirty="0">
                <a:solidFill>
                  <a:srgbClr val="2D6CC0"/>
                </a:solidFill>
              </a:rPr>
              <a:t>Mapping Virtual Memory to Physical Memory</a:t>
            </a:r>
            <a:r>
              <a:rPr lang="en-US" dirty="0">
                <a:solidFill>
                  <a:srgbClr val="2D6CC0"/>
                </a:solidFill>
              </a:rPr>
              <a:t> </a:t>
            </a:r>
          </a:p>
        </p:txBody>
      </p:sp>
      <p:sp>
        <p:nvSpPr>
          <p:cNvPr id="812036" name="Text Box 5"/>
          <p:cNvSpPr txBox="1">
            <a:spLocks noChangeArrowheads="1"/>
          </p:cNvSpPr>
          <p:nvPr/>
        </p:nvSpPr>
        <p:spPr bwMode="auto">
          <a:xfrm>
            <a:off x="1066800" y="6034088"/>
            <a:ext cx="409575" cy="579437"/>
          </a:xfrm>
          <a:prstGeom prst="rect">
            <a:avLst/>
          </a:prstGeom>
          <a:noFill/>
          <a:ln w="12700">
            <a:noFill/>
            <a:miter lim="800000"/>
            <a:headEnd/>
            <a:tailEnd/>
          </a:ln>
        </p:spPr>
        <p:txBody>
          <a:bodyPr wrap="none">
            <a:spAutoFit/>
          </a:bodyPr>
          <a:lstStyle/>
          <a:p>
            <a:pPr eaLnBrk="0" hangingPunct="0"/>
            <a:r>
              <a:rPr lang="en-US" sz="3200">
                <a:latin typeface="Helvetica" pitchFamily="34" charset="0"/>
              </a:rPr>
              <a:t>0</a:t>
            </a:r>
          </a:p>
        </p:txBody>
      </p:sp>
      <p:sp>
        <p:nvSpPr>
          <p:cNvPr id="812037" name="Text Box 6"/>
          <p:cNvSpPr txBox="1">
            <a:spLocks noChangeArrowheads="1"/>
          </p:cNvSpPr>
          <p:nvPr/>
        </p:nvSpPr>
        <p:spPr bwMode="auto">
          <a:xfrm>
            <a:off x="1708150" y="2870200"/>
            <a:ext cx="2665413" cy="457200"/>
          </a:xfrm>
          <a:prstGeom prst="rect">
            <a:avLst/>
          </a:prstGeom>
          <a:noFill/>
          <a:ln w="12700">
            <a:noFill/>
            <a:miter lim="800000"/>
            <a:headEnd/>
            <a:tailEnd/>
          </a:ln>
        </p:spPr>
        <p:txBody>
          <a:bodyPr wrap="none">
            <a:spAutoFit/>
          </a:bodyPr>
          <a:lstStyle/>
          <a:p>
            <a:pPr eaLnBrk="0" hangingPunct="0"/>
            <a:r>
              <a:rPr lang="en-US" sz="2400">
                <a:latin typeface="Helvetica" pitchFamily="34" charset="0"/>
              </a:rPr>
              <a:t>Physical Memory</a:t>
            </a:r>
          </a:p>
        </p:txBody>
      </p:sp>
      <p:sp>
        <p:nvSpPr>
          <p:cNvPr id="812038" name="Rectangle 7"/>
          <p:cNvSpPr>
            <a:spLocks noChangeArrowheads="1"/>
          </p:cNvSpPr>
          <p:nvPr/>
        </p:nvSpPr>
        <p:spPr bwMode="auto">
          <a:xfrm>
            <a:off x="1905000" y="3319463"/>
            <a:ext cx="1600200" cy="3167062"/>
          </a:xfrm>
          <a:prstGeom prst="rect">
            <a:avLst/>
          </a:prstGeom>
          <a:noFill/>
          <a:ln w="28575">
            <a:solidFill>
              <a:schemeClr val="tx1"/>
            </a:solidFill>
            <a:miter lim="800000"/>
            <a:headEnd/>
            <a:tailEnd/>
          </a:ln>
        </p:spPr>
        <p:txBody>
          <a:bodyPr wrap="none" anchor="ctr"/>
          <a:lstStyle/>
          <a:p>
            <a:pPr algn="ctr" eaLnBrk="0" hangingPunct="0"/>
            <a:endParaRPr lang="en-US"/>
          </a:p>
        </p:txBody>
      </p:sp>
      <p:sp>
        <p:nvSpPr>
          <p:cNvPr id="812039" name="Text Box 8"/>
          <p:cNvSpPr txBox="1">
            <a:spLocks noChangeArrowheads="1"/>
          </p:cNvSpPr>
          <p:nvPr/>
        </p:nvSpPr>
        <p:spPr bwMode="auto">
          <a:xfrm>
            <a:off x="5867400" y="762000"/>
            <a:ext cx="546100" cy="701675"/>
          </a:xfrm>
          <a:prstGeom prst="rect">
            <a:avLst/>
          </a:prstGeom>
          <a:noFill/>
          <a:ln w="12700">
            <a:noFill/>
            <a:miter lim="800000"/>
            <a:headEnd/>
            <a:tailEnd/>
          </a:ln>
        </p:spPr>
        <p:txBody>
          <a:bodyPr wrap="none">
            <a:spAutoFit/>
          </a:bodyPr>
          <a:lstStyle/>
          <a:p>
            <a:pPr eaLnBrk="0" hangingPunct="0"/>
            <a:r>
              <a:rPr lang="en-US" sz="4000">
                <a:latin typeface="Symbol" pitchFamily="18" charset="2"/>
              </a:rPr>
              <a:t>¥</a:t>
            </a:r>
            <a:endParaRPr lang="en-US" sz="4000">
              <a:solidFill>
                <a:schemeClr val="accent1"/>
              </a:solidFill>
              <a:latin typeface="Helvetica" pitchFamily="34" charset="0"/>
            </a:endParaRPr>
          </a:p>
        </p:txBody>
      </p:sp>
      <p:sp>
        <p:nvSpPr>
          <p:cNvPr id="812040" name="Text Box 9"/>
          <p:cNvSpPr txBox="1">
            <a:spLocks noChangeArrowheads="1"/>
          </p:cNvSpPr>
          <p:nvPr/>
        </p:nvSpPr>
        <p:spPr bwMode="auto">
          <a:xfrm>
            <a:off x="6059488" y="677863"/>
            <a:ext cx="2381250" cy="457200"/>
          </a:xfrm>
          <a:prstGeom prst="rect">
            <a:avLst/>
          </a:prstGeom>
          <a:noFill/>
          <a:ln w="12700">
            <a:noFill/>
            <a:miter lim="800000"/>
            <a:headEnd/>
            <a:tailEnd/>
          </a:ln>
        </p:spPr>
        <p:txBody>
          <a:bodyPr wrap="none">
            <a:spAutoFit/>
          </a:bodyPr>
          <a:lstStyle/>
          <a:p>
            <a:pPr eaLnBrk="0" hangingPunct="0"/>
            <a:r>
              <a:rPr lang="en-US" sz="2400">
                <a:latin typeface="Helvetica" pitchFamily="34" charset="0"/>
              </a:rPr>
              <a:t>Virtual Memory</a:t>
            </a:r>
          </a:p>
        </p:txBody>
      </p:sp>
      <p:sp>
        <p:nvSpPr>
          <p:cNvPr id="812041" name="Rectangle 10" descr="Newsprint"/>
          <p:cNvSpPr>
            <a:spLocks noChangeArrowheads="1"/>
          </p:cNvSpPr>
          <p:nvPr/>
        </p:nvSpPr>
        <p:spPr bwMode="auto">
          <a:xfrm>
            <a:off x="6527800" y="4352925"/>
            <a:ext cx="1600200" cy="1066800"/>
          </a:xfrm>
          <a:prstGeom prst="rect">
            <a:avLst/>
          </a:prstGeom>
          <a:blipFill dpi="0" rotWithShape="0">
            <a:blip r:embed="rId3" cstate="print"/>
            <a:srcRect/>
            <a:tile tx="0" ty="0" sx="100000" sy="100000" flip="none" algn="tl"/>
          </a:blipFill>
          <a:ln w="28575">
            <a:solidFill>
              <a:schemeClr val="tx1"/>
            </a:solidFill>
            <a:miter lim="800000"/>
            <a:headEnd/>
            <a:tailEnd/>
          </a:ln>
        </p:spPr>
        <p:txBody>
          <a:bodyPr wrap="none" anchor="ctr"/>
          <a:lstStyle/>
          <a:p>
            <a:pPr algn="ctr" eaLnBrk="0" hangingPunct="0"/>
            <a:endParaRPr lang="en-US"/>
          </a:p>
        </p:txBody>
      </p:sp>
      <p:grpSp>
        <p:nvGrpSpPr>
          <p:cNvPr id="2" name="Group 11"/>
          <p:cNvGrpSpPr>
            <a:grpSpLocks/>
          </p:cNvGrpSpPr>
          <p:nvPr/>
        </p:nvGrpSpPr>
        <p:grpSpPr bwMode="auto">
          <a:xfrm>
            <a:off x="6527800" y="3400425"/>
            <a:ext cx="1600200" cy="1019175"/>
            <a:chOff x="1056" y="2976"/>
            <a:chExt cx="1008" cy="672"/>
          </a:xfrm>
        </p:grpSpPr>
        <p:sp>
          <p:nvSpPr>
            <p:cNvPr id="812086" name="Text Box 12" descr="Blue tissue paper"/>
            <p:cNvSpPr txBox="1">
              <a:spLocks noChangeArrowheads="1"/>
            </p:cNvSpPr>
            <p:nvPr/>
          </p:nvSpPr>
          <p:spPr bwMode="auto">
            <a:xfrm>
              <a:off x="1190" y="3143"/>
              <a:ext cx="741" cy="383"/>
            </a:xfrm>
            <a:prstGeom prst="rect">
              <a:avLst/>
            </a:prstGeom>
            <a:blipFill dpi="0" rotWithShape="0">
              <a:blip r:embed="rId2" cstate="print"/>
              <a:srcRect/>
              <a:tile tx="0" ty="0" sx="100000" sy="100000" flip="none" algn="tl"/>
            </a:blipFill>
            <a:ln w="28575">
              <a:noFill/>
              <a:miter lim="800000"/>
              <a:headEnd/>
              <a:tailEnd/>
            </a:ln>
          </p:spPr>
          <p:txBody>
            <a:bodyPr wrap="none">
              <a:spAutoFit/>
            </a:bodyPr>
            <a:lstStyle/>
            <a:p>
              <a:pPr eaLnBrk="0" hangingPunct="0"/>
              <a:r>
                <a:rPr lang="en-US" sz="3200">
                  <a:latin typeface="Helvetica" pitchFamily="34" charset="0"/>
                </a:rPr>
                <a:t>Heap</a:t>
              </a:r>
            </a:p>
          </p:txBody>
        </p:sp>
        <p:sp>
          <p:nvSpPr>
            <p:cNvPr id="812087" name="Rectangle 13" descr="Blue tissue paper"/>
            <p:cNvSpPr>
              <a:spLocks noChangeArrowheads="1"/>
            </p:cNvSpPr>
            <p:nvPr/>
          </p:nvSpPr>
          <p:spPr bwMode="auto">
            <a:xfrm>
              <a:off x="1056" y="2976"/>
              <a:ext cx="1008" cy="672"/>
            </a:xfrm>
            <a:prstGeom prst="rect">
              <a:avLst/>
            </a:prstGeom>
            <a:blipFill dpi="0" rotWithShape="0">
              <a:blip r:embed="rId2" cstate="print"/>
              <a:srcRect/>
              <a:tile tx="0" ty="0" sx="100000" sy="100000" flip="none" algn="tl"/>
            </a:blipFill>
            <a:ln w="28575">
              <a:solidFill>
                <a:schemeClr val="tx1"/>
              </a:solidFill>
              <a:miter lim="800000"/>
              <a:headEnd/>
              <a:tailEnd/>
            </a:ln>
          </p:spPr>
          <p:txBody>
            <a:bodyPr wrap="none" anchor="ctr"/>
            <a:lstStyle/>
            <a:p>
              <a:pPr algn="ctr" eaLnBrk="0" hangingPunct="0"/>
              <a:endParaRPr lang="en-US"/>
            </a:p>
          </p:txBody>
        </p:sp>
      </p:grpSp>
      <p:sp>
        <p:nvSpPr>
          <p:cNvPr id="812043" name="Line 14"/>
          <p:cNvSpPr>
            <a:spLocks noChangeShapeType="1"/>
          </p:cNvSpPr>
          <p:nvPr/>
        </p:nvSpPr>
        <p:spPr bwMode="auto">
          <a:xfrm flipV="1">
            <a:off x="7327900" y="3006725"/>
            <a:ext cx="0" cy="381000"/>
          </a:xfrm>
          <a:prstGeom prst="line">
            <a:avLst/>
          </a:prstGeom>
          <a:noFill/>
          <a:ln w="38100">
            <a:solidFill>
              <a:schemeClr val="tx1"/>
            </a:solidFill>
            <a:round/>
            <a:headEnd/>
            <a:tailEnd type="triangle" w="med" len="med"/>
          </a:ln>
        </p:spPr>
        <p:txBody>
          <a:bodyPr wrap="none" anchor="ctr"/>
          <a:lstStyle/>
          <a:p>
            <a:endParaRPr lang="en-US"/>
          </a:p>
        </p:txBody>
      </p:sp>
      <p:sp>
        <p:nvSpPr>
          <p:cNvPr id="812044" name="Line 15"/>
          <p:cNvSpPr>
            <a:spLocks noChangeShapeType="1"/>
          </p:cNvSpPr>
          <p:nvPr/>
        </p:nvSpPr>
        <p:spPr bwMode="auto">
          <a:xfrm flipV="1">
            <a:off x="7304088" y="1901825"/>
            <a:ext cx="0" cy="428625"/>
          </a:xfrm>
          <a:prstGeom prst="line">
            <a:avLst/>
          </a:prstGeom>
          <a:noFill/>
          <a:ln w="38100">
            <a:solidFill>
              <a:schemeClr val="tx1"/>
            </a:solidFill>
            <a:round/>
            <a:headEnd type="triangle" w="med" len="med"/>
            <a:tailEnd/>
          </a:ln>
        </p:spPr>
        <p:txBody>
          <a:bodyPr wrap="none" anchor="ctr"/>
          <a:lstStyle/>
          <a:p>
            <a:endParaRPr lang="en-US"/>
          </a:p>
        </p:txBody>
      </p:sp>
      <p:sp>
        <p:nvSpPr>
          <p:cNvPr id="812045" name="Text Box 16"/>
          <p:cNvSpPr txBox="1">
            <a:spLocks noChangeArrowheads="1"/>
          </p:cNvSpPr>
          <p:nvPr/>
        </p:nvSpPr>
        <p:spPr bwMode="auto">
          <a:xfrm>
            <a:off x="328613" y="3028950"/>
            <a:ext cx="1379537" cy="579438"/>
          </a:xfrm>
          <a:prstGeom prst="rect">
            <a:avLst/>
          </a:prstGeom>
          <a:noFill/>
          <a:ln w="12700">
            <a:noFill/>
            <a:miter lim="800000"/>
            <a:headEnd/>
            <a:tailEnd/>
          </a:ln>
        </p:spPr>
        <p:txBody>
          <a:bodyPr wrap="none">
            <a:spAutoFit/>
          </a:bodyPr>
          <a:lstStyle/>
          <a:p>
            <a:pPr eaLnBrk="0" hangingPunct="0"/>
            <a:r>
              <a:rPr lang="en-US" sz="3200">
                <a:latin typeface="Helvetica" pitchFamily="34" charset="0"/>
              </a:rPr>
              <a:t>64 MB</a:t>
            </a:r>
          </a:p>
        </p:txBody>
      </p:sp>
      <p:grpSp>
        <p:nvGrpSpPr>
          <p:cNvPr id="3" name="Group 17"/>
          <p:cNvGrpSpPr>
            <a:grpSpLocks/>
          </p:cNvGrpSpPr>
          <p:nvPr/>
        </p:nvGrpSpPr>
        <p:grpSpPr bwMode="auto">
          <a:xfrm>
            <a:off x="1905000" y="3319463"/>
            <a:ext cx="1600200" cy="3167062"/>
            <a:chOff x="1200" y="2091"/>
            <a:chExt cx="1008" cy="1995"/>
          </a:xfrm>
        </p:grpSpPr>
        <p:sp>
          <p:nvSpPr>
            <p:cNvPr id="812078" name="Rectangle 18"/>
            <p:cNvSpPr>
              <a:spLocks noChangeArrowheads="1"/>
            </p:cNvSpPr>
            <p:nvPr/>
          </p:nvSpPr>
          <p:spPr bwMode="auto">
            <a:xfrm>
              <a:off x="1200" y="3231"/>
              <a:ext cx="1008" cy="285"/>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79" name="Rectangle 19"/>
            <p:cNvSpPr>
              <a:spLocks noChangeArrowheads="1"/>
            </p:cNvSpPr>
            <p:nvPr/>
          </p:nvSpPr>
          <p:spPr bwMode="auto">
            <a:xfrm>
              <a:off x="1200" y="2661"/>
              <a:ext cx="1008" cy="285"/>
            </a:xfrm>
            <a:prstGeom prst="rect">
              <a:avLst/>
            </a:prstGeom>
            <a:noFill/>
            <a:ln w="38100">
              <a:solidFill>
                <a:srgbClr val="FF0000"/>
              </a:solidFill>
              <a:miter lim="800000"/>
              <a:headEnd/>
              <a:tailEnd/>
            </a:ln>
          </p:spPr>
          <p:txBody>
            <a:bodyPr wrap="none" anchor="ctr"/>
            <a:lstStyle/>
            <a:p>
              <a:pPr algn="ctr" eaLnBrk="0" hangingPunct="0"/>
              <a:endParaRPr lang="en-US"/>
            </a:p>
          </p:txBody>
        </p:sp>
        <p:grpSp>
          <p:nvGrpSpPr>
            <p:cNvPr id="4" name="Group 20"/>
            <p:cNvGrpSpPr>
              <a:grpSpLocks/>
            </p:cNvGrpSpPr>
            <p:nvPr/>
          </p:nvGrpSpPr>
          <p:grpSpPr bwMode="auto">
            <a:xfrm>
              <a:off x="1200" y="2091"/>
              <a:ext cx="1008" cy="1995"/>
              <a:chOff x="1200" y="2091"/>
              <a:chExt cx="1008" cy="1995"/>
            </a:xfrm>
          </p:grpSpPr>
          <p:sp>
            <p:nvSpPr>
              <p:cNvPr id="812081" name="Rectangle 21"/>
              <p:cNvSpPr>
                <a:spLocks noChangeArrowheads="1"/>
              </p:cNvSpPr>
              <p:nvPr/>
            </p:nvSpPr>
            <p:spPr bwMode="auto">
              <a:xfrm>
                <a:off x="1200" y="3801"/>
                <a:ext cx="1008" cy="285"/>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82" name="Rectangle 22"/>
              <p:cNvSpPr>
                <a:spLocks noChangeArrowheads="1"/>
              </p:cNvSpPr>
              <p:nvPr/>
            </p:nvSpPr>
            <p:spPr bwMode="auto">
              <a:xfrm>
                <a:off x="1200" y="3516"/>
                <a:ext cx="1008" cy="285"/>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83" name="Rectangle 23"/>
              <p:cNvSpPr>
                <a:spLocks noChangeArrowheads="1"/>
              </p:cNvSpPr>
              <p:nvPr/>
            </p:nvSpPr>
            <p:spPr bwMode="auto">
              <a:xfrm>
                <a:off x="1200" y="2946"/>
                <a:ext cx="1008" cy="285"/>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84" name="Rectangle 24"/>
              <p:cNvSpPr>
                <a:spLocks noChangeArrowheads="1"/>
              </p:cNvSpPr>
              <p:nvPr/>
            </p:nvSpPr>
            <p:spPr bwMode="auto">
              <a:xfrm>
                <a:off x="1200" y="2376"/>
                <a:ext cx="1008" cy="285"/>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85" name="Rectangle 25"/>
              <p:cNvSpPr>
                <a:spLocks noChangeArrowheads="1"/>
              </p:cNvSpPr>
              <p:nvPr/>
            </p:nvSpPr>
            <p:spPr bwMode="auto">
              <a:xfrm>
                <a:off x="1200" y="2091"/>
                <a:ext cx="1008" cy="285"/>
              </a:xfrm>
              <a:prstGeom prst="rect">
                <a:avLst/>
              </a:prstGeom>
              <a:noFill/>
              <a:ln w="38100">
                <a:solidFill>
                  <a:srgbClr val="FF0000"/>
                </a:solidFill>
                <a:miter lim="800000"/>
                <a:headEnd/>
                <a:tailEnd/>
              </a:ln>
            </p:spPr>
            <p:txBody>
              <a:bodyPr wrap="none" anchor="ctr"/>
              <a:lstStyle/>
              <a:p>
                <a:pPr algn="ctr" eaLnBrk="0" hangingPunct="0"/>
                <a:endParaRPr lang="en-US"/>
              </a:p>
            </p:txBody>
          </p:sp>
        </p:grpSp>
      </p:grpSp>
      <p:sp>
        <p:nvSpPr>
          <p:cNvPr id="812047" name="Rectangle 26"/>
          <p:cNvSpPr>
            <a:spLocks noChangeArrowheads="1"/>
          </p:cNvSpPr>
          <p:nvPr/>
        </p:nvSpPr>
        <p:spPr bwMode="auto">
          <a:xfrm>
            <a:off x="6527800" y="5581650"/>
            <a:ext cx="1600200" cy="452438"/>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48" name="Rectangle 27"/>
          <p:cNvSpPr>
            <a:spLocks noChangeArrowheads="1"/>
          </p:cNvSpPr>
          <p:nvPr/>
        </p:nvSpPr>
        <p:spPr bwMode="auto">
          <a:xfrm>
            <a:off x="6527800" y="2867025"/>
            <a:ext cx="1600200" cy="452438"/>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49" name="Rectangle 28"/>
          <p:cNvSpPr>
            <a:spLocks noChangeArrowheads="1"/>
          </p:cNvSpPr>
          <p:nvPr/>
        </p:nvSpPr>
        <p:spPr bwMode="auto">
          <a:xfrm>
            <a:off x="6527800" y="1962150"/>
            <a:ext cx="1600200" cy="452438"/>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0" name="Rectangle 29"/>
          <p:cNvSpPr>
            <a:spLocks noChangeArrowheads="1"/>
          </p:cNvSpPr>
          <p:nvPr/>
        </p:nvSpPr>
        <p:spPr bwMode="auto">
          <a:xfrm>
            <a:off x="6527800" y="6034088"/>
            <a:ext cx="1600200" cy="452437"/>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1" name="Rectangle 30"/>
          <p:cNvSpPr>
            <a:spLocks noChangeArrowheads="1"/>
          </p:cNvSpPr>
          <p:nvPr/>
        </p:nvSpPr>
        <p:spPr bwMode="auto">
          <a:xfrm>
            <a:off x="6527800" y="5129213"/>
            <a:ext cx="1600200" cy="452437"/>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2" name="Rectangle 31"/>
          <p:cNvSpPr>
            <a:spLocks noChangeArrowheads="1"/>
          </p:cNvSpPr>
          <p:nvPr/>
        </p:nvSpPr>
        <p:spPr bwMode="auto">
          <a:xfrm>
            <a:off x="6527800" y="4676775"/>
            <a:ext cx="1600200" cy="452438"/>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3" name="Rectangle 32"/>
          <p:cNvSpPr>
            <a:spLocks noChangeArrowheads="1"/>
          </p:cNvSpPr>
          <p:nvPr/>
        </p:nvSpPr>
        <p:spPr bwMode="auto">
          <a:xfrm>
            <a:off x="6527800" y="4224338"/>
            <a:ext cx="1600200" cy="452437"/>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4" name="Rectangle 33"/>
          <p:cNvSpPr>
            <a:spLocks noChangeArrowheads="1"/>
          </p:cNvSpPr>
          <p:nvPr/>
        </p:nvSpPr>
        <p:spPr bwMode="auto">
          <a:xfrm>
            <a:off x="6527800" y="3771900"/>
            <a:ext cx="1600200" cy="452438"/>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5" name="Rectangle 34"/>
          <p:cNvSpPr>
            <a:spLocks noChangeArrowheads="1"/>
          </p:cNvSpPr>
          <p:nvPr/>
        </p:nvSpPr>
        <p:spPr bwMode="auto">
          <a:xfrm>
            <a:off x="6527800" y="3319463"/>
            <a:ext cx="1600200" cy="452437"/>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6" name="Rectangle 35"/>
          <p:cNvSpPr>
            <a:spLocks noChangeArrowheads="1"/>
          </p:cNvSpPr>
          <p:nvPr/>
        </p:nvSpPr>
        <p:spPr bwMode="auto">
          <a:xfrm>
            <a:off x="6527800" y="2414588"/>
            <a:ext cx="1600200" cy="452437"/>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7" name="Rectangle 36"/>
          <p:cNvSpPr>
            <a:spLocks noChangeArrowheads="1"/>
          </p:cNvSpPr>
          <p:nvPr/>
        </p:nvSpPr>
        <p:spPr bwMode="auto">
          <a:xfrm>
            <a:off x="6527800" y="1509713"/>
            <a:ext cx="1600200" cy="452437"/>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8" name="Rectangle 37"/>
          <p:cNvSpPr>
            <a:spLocks noChangeArrowheads="1"/>
          </p:cNvSpPr>
          <p:nvPr/>
        </p:nvSpPr>
        <p:spPr bwMode="auto">
          <a:xfrm>
            <a:off x="6527800" y="1057275"/>
            <a:ext cx="1600200" cy="452438"/>
          </a:xfrm>
          <a:prstGeom prst="rect">
            <a:avLst/>
          </a:prstGeom>
          <a:noFill/>
          <a:ln w="38100">
            <a:solidFill>
              <a:srgbClr val="FF0000"/>
            </a:solidFill>
            <a:miter lim="800000"/>
            <a:headEnd/>
            <a:tailEnd/>
          </a:ln>
        </p:spPr>
        <p:txBody>
          <a:bodyPr wrap="none" anchor="ctr"/>
          <a:lstStyle/>
          <a:p>
            <a:pPr algn="ctr" eaLnBrk="0" hangingPunct="0"/>
            <a:endParaRPr lang="en-US"/>
          </a:p>
        </p:txBody>
      </p:sp>
      <p:sp>
        <p:nvSpPr>
          <p:cNvPr id="812059" name="Text Box 38"/>
          <p:cNvSpPr txBox="1">
            <a:spLocks noChangeArrowheads="1"/>
          </p:cNvSpPr>
          <p:nvPr/>
        </p:nvSpPr>
        <p:spPr bwMode="auto">
          <a:xfrm>
            <a:off x="-930275" y="7186613"/>
            <a:ext cx="184150" cy="396875"/>
          </a:xfrm>
          <a:prstGeom prst="rect">
            <a:avLst/>
          </a:prstGeom>
          <a:noFill/>
          <a:ln w="12700">
            <a:noFill/>
            <a:miter lim="800000"/>
            <a:headEnd/>
            <a:tailEnd/>
          </a:ln>
        </p:spPr>
        <p:txBody>
          <a:bodyPr wrap="none">
            <a:spAutoFit/>
          </a:bodyPr>
          <a:lstStyle/>
          <a:p>
            <a:pPr eaLnBrk="0" hangingPunct="0"/>
            <a:endParaRPr lang="en-US" sz="2000" b="0">
              <a:solidFill>
                <a:schemeClr val="accent1"/>
              </a:solidFill>
              <a:latin typeface="Helvetica" pitchFamily="34" charset="0"/>
            </a:endParaRPr>
          </a:p>
        </p:txBody>
      </p:sp>
      <p:sp>
        <p:nvSpPr>
          <p:cNvPr id="813095" name="Rectangle 39"/>
          <p:cNvSpPr>
            <a:spLocks noGrp="1" noChangeArrowheads="1"/>
          </p:cNvSpPr>
          <p:nvPr>
            <p:ph type="body" idx="1"/>
          </p:nvPr>
        </p:nvSpPr>
        <p:spPr>
          <a:xfrm>
            <a:off x="152400" y="752475"/>
            <a:ext cx="6175375" cy="605294"/>
          </a:xfrm>
        </p:spPr>
        <p:txBody>
          <a:bodyPr lIns="63500" tIns="25400" rIns="63500" bIns="25400">
            <a:spAutoFit/>
          </a:bodyPr>
          <a:lstStyle/>
          <a:p>
            <a:r>
              <a:rPr lang="en-US" sz="2000" dirty="0"/>
              <a:t>Divide Memory into equal sized</a:t>
            </a:r>
            <a:br>
              <a:rPr lang="en-US" sz="2000" dirty="0"/>
            </a:br>
            <a:r>
              <a:rPr lang="en-US" sz="2000" dirty="0"/>
              <a:t>“chunks” or </a:t>
            </a:r>
            <a:r>
              <a:rPr lang="en-US" sz="2000" dirty="0">
                <a:solidFill>
                  <a:srgbClr val="FF0000"/>
                </a:solidFill>
              </a:rPr>
              <a:t>pages</a:t>
            </a:r>
            <a:r>
              <a:rPr lang="en-US" sz="2000" dirty="0"/>
              <a:t> (say, 4KB each)</a:t>
            </a:r>
          </a:p>
        </p:txBody>
      </p:sp>
      <p:sp>
        <p:nvSpPr>
          <p:cNvPr id="812061" name="Text Box 40"/>
          <p:cNvSpPr txBox="1">
            <a:spLocks noChangeArrowheads="1"/>
          </p:cNvSpPr>
          <p:nvPr/>
        </p:nvSpPr>
        <p:spPr bwMode="auto">
          <a:xfrm>
            <a:off x="5918200" y="6196013"/>
            <a:ext cx="409575" cy="579437"/>
          </a:xfrm>
          <a:prstGeom prst="rect">
            <a:avLst/>
          </a:prstGeom>
          <a:noFill/>
          <a:ln w="12700">
            <a:noFill/>
            <a:miter lim="800000"/>
            <a:headEnd/>
            <a:tailEnd/>
          </a:ln>
        </p:spPr>
        <p:txBody>
          <a:bodyPr wrap="none">
            <a:spAutoFit/>
          </a:bodyPr>
          <a:lstStyle/>
          <a:p>
            <a:pPr eaLnBrk="0" hangingPunct="0"/>
            <a:r>
              <a:rPr lang="en-US" sz="3200">
                <a:latin typeface="Helvetica" pitchFamily="34" charset="0"/>
              </a:rPr>
              <a:t>0</a:t>
            </a:r>
            <a:endParaRPr lang="en-US" sz="3200">
              <a:solidFill>
                <a:schemeClr val="accent1"/>
              </a:solidFill>
              <a:latin typeface="Helvetica" pitchFamily="34" charset="0"/>
            </a:endParaRPr>
          </a:p>
        </p:txBody>
      </p:sp>
      <p:grpSp>
        <p:nvGrpSpPr>
          <p:cNvPr id="5" name="Group 41"/>
          <p:cNvGrpSpPr>
            <a:grpSpLocks/>
          </p:cNvGrpSpPr>
          <p:nvPr/>
        </p:nvGrpSpPr>
        <p:grpSpPr bwMode="auto">
          <a:xfrm>
            <a:off x="3505200" y="1284288"/>
            <a:ext cx="3003550" cy="4976812"/>
            <a:chOff x="2208" y="809"/>
            <a:chExt cx="1892" cy="3135"/>
          </a:xfrm>
        </p:grpSpPr>
        <p:cxnSp>
          <p:nvCxnSpPr>
            <p:cNvPr id="812071" name="AutoShape 42"/>
            <p:cNvCxnSpPr>
              <a:cxnSpLocks noChangeShapeType="1"/>
            </p:cNvCxnSpPr>
            <p:nvPr/>
          </p:nvCxnSpPr>
          <p:spPr bwMode="auto">
            <a:xfrm rot="10800000" flipV="1">
              <a:off x="2220" y="809"/>
              <a:ext cx="1880" cy="1710"/>
            </a:xfrm>
            <a:prstGeom prst="curvedConnector3">
              <a:avLst>
                <a:gd name="adj1" fmla="val 30421"/>
              </a:avLst>
            </a:prstGeom>
            <a:noFill/>
            <a:ln w="38100">
              <a:solidFill>
                <a:srgbClr val="FF0000"/>
              </a:solidFill>
              <a:round/>
              <a:headEnd/>
              <a:tailEnd type="triangle" w="med" len="med"/>
            </a:ln>
          </p:spPr>
        </p:cxnSp>
        <p:cxnSp>
          <p:nvCxnSpPr>
            <p:cNvPr id="812072" name="AutoShape 43"/>
            <p:cNvCxnSpPr>
              <a:cxnSpLocks noChangeShapeType="1"/>
            </p:cNvCxnSpPr>
            <p:nvPr/>
          </p:nvCxnSpPr>
          <p:spPr bwMode="auto">
            <a:xfrm rot="10800000" flipV="1">
              <a:off x="2220" y="1094"/>
              <a:ext cx="1880" cy="1140"/>
            </a:xfrm>
            <a:prstGeom prst="curvedConnector3">
              <a:avLst>
                <a:gd name="adj1" fmla="val 25741"/>
              </a:avLst>
            </a:prstGeom>
            <a:noFill/>
            <a:ln w="38100">
              <a:solidFill>
                <a:srgbClr val="66FF33"/>
              </a:solidFill>
              <a:round/>
              <a:headEnd/>
              <a:tailEnd type="triangle" w="med" len="med"/>
            </a:ln>
          </p:spPr>
        </p:cxnSp>
        <p:cxnSp>
          <p:nvCxnSpPr>
            <p:cNvPr id="812073" name="AutoShape 44"/>
            <p:cNvCxnSpPr>
              <a:cxnSpLocks noChangeShapeType="1"/>
            </p:cNvCxnSpPr>
            <p:nvPr/>
          </p:nvCxnSpPr>
          <p:spPr bwMode="auto">
            <a:xfrm rot="10800000">
              <a:off x="2220" y="2742"/>
              <a:ext cx="1880" cy="1202"/>
            </a:xfrm>
            <a:prstGeom prst="curvedConnector3">
              <a:avLst>
                <a:gd name="adj1" fmla="val 49681"/>
              </a:avLst>
            </a:prstGeom>
            <a:noFill/>
            <a:ln w="38100">
              <a:solidFill>
                <a:schemeClr val="hlink"/>
              </a:solidFill>
              <a:round/>
              <a:headEnd/>
              <a:tailEnd type="triangle" w="med" len="med"/>
            </a:ln>
          </p:spPr>
        </p:cxnSp>
        <p:cxnSp>
          <p:nvCxnSpPr>
            <p:cNvPr id="812074" name="AutoShape 45"/>
            <p:cNvCxnSpPr>
              <a:cxnSpLocks noChangeShapeType="1"/>
            </p:cNvCxnSpPr>
            <p:nvPr/>
          </p:nvCxnSpPr>
          <p:spPr bwMode="auto">
            <a:xfrm rot="10800000">
              <a:off x="2208" y="3414"/>
              <a:ext cx="1892" cy="245"/>
            </a:xfrm>
            <a:prstGeom prst="curvedConnector3">
              <a:avLst>
                <a:gd name="adj1" fmla="val 49685"/>
              </a:avLst>
            </a:prstGeom>
            <a:noFill/>
            <a:ln w="38100">
              <a:solidFill>
                <a:schemeClr val="tx1"/>
              </a:solidFill>
              <a:round/>
              <a:headEnd/>
              <a:tailEnd type="triangle" w="med" len="med"/>
            </a:ln>
          </p:spPr>
        </p:cxnSp>
        <p:cxnSp>
          <p:nvCxnSpPr>
            <p:cNvPr id="812075" name="AutoShape 46"/>
            <p:cNvCxnSpPr>
              <a:cxnSpLocks noChangeShapeType="1"/>
            </p:cNvCxnSpPr>
            <p:nvPr/>
          </p:nvCxnSpPr>
          <p:spPr bwMode="auto">
            <a:xfrm rot="10800000" flipV="1">
              <a:off x="2220" y="2804"/>
              <a:ext cx="1880" cy="855"/>
            </a:xfrm>
            <a:prstGeom prst="curvedConnector3">
              <a:avLst>
                <a:gd name="adj1" fmla="val 49681"/>
              </a:avLst>
            </a:prstGeom>
            <a:noFill/>
            <a:ln w="38100">
              <a:solidFill>
                <a:srgbClr val="FF9900"/>
              </a:solidFill>
              <a:round/>
              <a:headEnd/>
              <a:tailEnd type="triangle" w="med" len="med"/>
            </a:ln>
          </p:spPr>
        </p:cxnSp>
        <p:cxnSp>
          <p:nvCxnSpPr>
            <p:cNvPr id="812076" name="AutoShape 47"/>
            <p:cNvCxnSpPr>
              <a:cxnSpLocks noChangeShapeType="1"/>
            </p:cNvCxnSpPr>
            <p:nvPr/>
          </p:nvCxnSpPr>
          <p:spPr bwMode="auto">
            <a:xfrm rot="10800000" flipV="1">
              <a:off x="2220" y="2234"/>
              <a:ext cx="1880" cy="838"/>
            </a:xfrm>
            <a:prstGeom prst="curvedConnector3">
              <a:avLst>
                <a:gd name="adj1" fmla="val 49681"/>
              </a:avLst>
            </a:prstGeom>
            <a:noFill/>
            <a:ln w="38100">
              <a:solidFill>
                <a:srgbClr val="FF8DA0"/>
              </a:solidFill>
              <a:round/>
              <a:headEnd/>
              <a:tailEnd type="triangle" w="med" len="med"/>
            </a:ln>
          </p:spPr>
        </p:cxnSp>
        <p:cxnSp>
          <p:nvCxnSpPr>
            <p:cNvPr id="812077" name="AutoShape 48"/>
            <p:cNvCxnSpPr>
              <a:cxnSpLocks noChangeShapeType="1"/>
            </p:cNvCxnSpPr>
            <p:nvPr/>
          </p:nvCxnSpPr>
          <p:spPr bwMode="auto">
            <a:xfrm rot="10800000" flipV="1">
              <a:off x="2220" y="3374"/>
              <a:ext cx="1880" cy="570"/>
            </a:xfrm>
            <a:prstGeom prst="curvedConnector3">
              <a:avLst>
                <a:gd name="adj1" fmla="val 50000"/>
              </a:avLst>
            </a:prstGeom>
            <a:noFill/>
            <a:ln w="38100">
              <a:solidFill>
                <a:schemeClr val="accent2"/>
              </a:solidFill>
              <a:round/>
              <a:headEnd/>
              <a:tailEnd type="triangle" w="med" len="med"/>
            </a:ln>
          </p:spPr>
        </p:cxnSp>
      </p:grpSp>
      <p:sp>
        <p:nvSpPr>
          <p:cNvPr id="813105" name="Rectangle 49"/>
          <p:cNvSpPr>
            <a:spLocks noChangeArrowheads="1"/>
          </p:cNvSpPr>
          <p:nvPr/>
        </p:nvSpPr>
        <p:spPr bwMode="auto">
          <a:xfrm>
            <a:off x="152400" y="1535113"/>
            <a:ext cx="5295900" cy="1012825"/>
          </a:xfrm>
          <a:prstGeom prst="rect">
            <a:avLst/>
          </a:prstGeom>
          <a:solidFill>
            <a:schemeClr val="bg1"/>
          </a:solidFill>
          <a:ln w="12700">
            <a:noFill/>
            <a:miter lim="800000"/>
            <a:headEnd/>
            <a:tailEnd/>
          </a:ln>
        </p:spPr>
        <p:txBody>
          <a:bodyPr lIns="63500" tIns="25400" rIns="63500" bIns="25400">
            <a:spAutoFit/>
          </a:bodyPr>
          <a:lstStyle/>
          <a:p>
            <a:pPr marL="285750" indent="-285750" eaLnBrk="0" hangingPunct="0">
              <a:lnSpc>
                <a:spcPct val="90000"/>
              </a:lnSpc>
              <a:spcBef>
                <a:spcPct val="30000"/>
              </a:spcBef>
              <a:buSzPct val="100000"/>
              <a:buFontTx/>
              <a:buChar char="•"/>
            </a:pPr>
            <a:r>
              <a:rPr lang="en-US" sz="2000"/>
              <a:t>Any chunk of Virtual Memory assigned to any chunk of Physical Memory (“</a:t>
            </a:r>
            <a:r>
              <a:rPr lang="en-US" sz="2000" u="sng">
                <a:solidFill>
                  <a:srgbClr val="FF0000"/>
                </a:solidFill>
              </a:rPr>
              <a:t>page</a:t>
            </a:r>
            <a:r>
              <a:rPr lang="en-US" sz="2000"/>
              <a:t>”)</a:t>
            </a:r>
          </a:p>
        </p:txBody>
      </p:sp>
      <p:sp>
        <p:nvSpPr>
          <p:cNvPr id="812064" name="Text Box 50"/>
          <p:cNvSpPr txBox="1">
            <a:spLocks noChangeArrowheads="1"/>
          </p:cNvSpPr>
          <p:nvPr/>
        </p:nvSpPr>
        <p:spPr bwMode="auto">
          <a:xfrm>
            <a:off x="6740525" y="1382713"/>
            <a:ext cx="998538" cy="457200"/>
          </a:xfrm>
          <a:prstGeom prst="rect">
            <a:avLst/>
          </a:prstGeom>
          <a:solidFill>
            <a:schemeClr val="bg1"/>
          </a:solidFill>
          <a:ln w="28575">
            <a:noFill/>
            <a:miter lim="800000"/>
            <a:headEnd/>
            <a:tailEnd/>
          </a:ln>
        </p:spPr>
        <p:txBody>
          <a:bodyPr wrap="none">
            <a:spAutoFit/>
          </a:bodyPr>
          <a:lstStyle/>
          <a:p>
            <a:pPr eaLnBrk="0" hangingPunct="0"/>
            <a:r>
              <a:rPr lang="en-US" sz="2400">
                <a:latin typeface="Helvetica" pitchFamily="34" charset="0"/>
              </a:rPr>
              <a:t>Stack</a:t>
            </a:r>
          </a:p>
        </p:txBody>
      </p:sp>
      <p:sp>
        <p:nvSpPr>
          <p:cNvPr id="812065" name="Text Box 51"/>
          <p:cNvSpPr txBox="1">
            <a:spLocks noChangeArrowheads="1"/>
          </p:cNvSpPr>
          <p:nvPr/>
        </p:nvSpPr>
        <p:spPr bwMode="auto">
          <a:xfrm>
            <a:off x="6748463" y="3644900"/>
            <a:ext cx="930275" cy="457200"/>
          </a:xfrm>
          <a:prstGeom prst="rect">
            <a:avLst/>
          </a:prstGeom>
          <a:solidFill>
            <a:schemeClr val="bg1"/>
          </a:solidFill>
          <a:ln w="38100">
            <a:noFill/>
            <a:miter lim="800000"/>
            <a:headEnd/>
            <a:tailEnd/>
          </a:ln>
        </p:spPr>
        <p:txBody>
          <a:bodyPr wrap="none">
            <a:spAutoFit/>
          </a:bodyPr>
          <a:lstStyle/>
          <a:p>
            <a:pPr eaLnBrk="0" hangingPunct="0"/>
            <a:r>
              <a:rPr lang="en-US" sz="2400">
                <a:latin typeface="Helvetica" pitchFamily="34" charset="0"/>
              </a:rPr>
              <a:t>Heap</a:t>
            </a:r>
          </a:p>
        </p:txBody>
      </p:sp>
      <p:sp>
        <p:nvSpPr>
          <p:cNvPr id="812066" name="Text Box 52"/>
          <p:cNvSpPr txBox="1">
            <a:spLocks noChangeArrowheads="1"/>
          </p:cNvSpPr>
          <p:nvPr/>
        </p:nvSpPr>
        <p:spPr bwMode="auto">
          <a:xfrm>
            <a:off x="6724650" y="4597400"/>
            <a:ext cx="1141413" cy="457200"/>
          </a:xfrm>
          <a:prstGeom prst="rect">
            <a:avLst/>
          </a:prstGeom>
          <a:solidFill>
            <a:schemeClr val="bg1"/>
          </a:solidFill>
          <a:ln w="38100">
            <a:noFill/>
            <a:miter lim="800000"/>
            <a:headEnd/>
            <a:tailEnd/>
          </a:ln>
        </p:spPr>
        <p:txBody>
          <a:bodyPr>
            <a:spAutoFit/>
          </a:bodyPr>
          <a:lstStyle/>
          <a:p>
            <a:pPr eaLnBrk="0" hangingPunct="0"/>
            <a:r>
              <a:rPr lang="en-US" sz="2400">
                <a:latin typeface="Helvetica" pitchFamily="34" charset="0"/>
              </a:rPr>
              <a:t>Static</a:t>
            </a:r>
          </a:p>
        </p:txBody>
      </p:sp>
      <p:sp>
        <p:nvSpPr>
          <p:cNvPr id="812067" name="Text Box 53"/>
          <p:cNvSpPr txBox="1">
            <a:spLocks noChangeArrowheads="1"/>
          </p:cNvSpPr>
          <p:nvPr/>
        </p:nvSpPr>
        <p:spPr bwMode="auto">
          <a:xfrm>
            <a:off x="6711950" y="5684838"/>
            <a:ext cx="1093788" cy="457200"/>
          </a:xfrm>
          <a:prstGeom prst="rect">
            <a:avLst/>
          </a:prstGeom>
          <a:solidFill>
            <a:schemeClr val="bg1"/>
          </a:solidFill>
          <a:ln w="38100">
            <a:noFill/>
            <a:miter lim="800000"/>
            <a:headEnd/>
            <a:tailEnd/>
          </a:ln>
        </p:spPr>
        <p:txBody>
          <a:bodyPr>
            <a:spAutoFit/>
          </a:bodyPr>
          <a:lstStyle/>
          <a:p>
            <a:pPr eaLnBrk="0" hangingPunct="0"/>
            <a:r>
              <a:rPr lang="en-US" sz="2400">
                <a:latin typeface="Helvetica" pitchFamily="34" charset="0"/>
              </a:rPr>
              <a:t>Code</a:t>
            </a:r>
          </a:p>
        </p:txBody>
      </p:sp>
      <p:sp>
        <p:nvSpPr>
          <p:cNvPr id="812068" name="Text Box 54"/>
          <p:cNvSpPr txBox="1">
            <a:spLocks noChangeArrowheads="1"/>
          </p:cNvSpPr>
          <p:nvPr/>
        </p:nvSpPr>
        <p:spPr bwMode="auto">
          <a:xfrm>
            <a:off x="8088313" y="3086100"/>
            <a:ext cx="1101725" cy="701675"/>
          </a:xfrm>
          <a:prstGeom prst="rect">
            <a:avLst/>
          </a:prstGeom>
          <a:noFill/>
          <a:ln w="25400" cap="rnd">
            <a:noFill/>
            <a:miter lim="800000"/>
            <a:headEnd/>
            <a:tailEnd/>
          </a:ln>
        </p:spPr>
        <p:txBody>
          <a:bodyPr wrap="none">
            <a:spAutoFit/>
          </a:bodyPr>
          <a:lstStyle/>
          <a:p>
            <a:pPr algn="ctr" eaLnBrk="0" hangingPunct="0"/>
            <a:r>
              <a:rPr lang="en-US" sz="2000" b="0">
                <a:solidFill>
                  <a:schemeClr val="accent1"/>
                </a:solidFill>
                <a:latin typeface="Helvetica" pitchFamily="34" charset="0"/>
              </a:rPr>
              <a:t>Single</a:t>
            </a:r>
          </a:p>
          <a:p>
            <a:pPr algn="ctr" eaLnBrk="0" hangingPunct="0"/>
            <a:r>
              <a:rPr lang="en-US" sz="2000" b="0">
                <a:solidFill>
                  <a:schemeClr val="accent1"/>
                </a:solidFill>
                <a:latin typeface="Helvetica" pitchFamily="34" charset="0"/>
              </a:rPr>
              <a:t>Process</a:t>
            </a:r>
          </a:p>
        </p:txBody>
      </p:sp>
      <p:sp>
        <p:nvSpPr>
          <p:cNvPr id="812069" name="Line 55"/>
          <p:cNvSpPr>
            <a:spLocks noChangeShapeType="1"/>
          </p:cNvSpPr>
          <p:nvPr/>
        </p:nvSpPr>
        <p:spPr bwMode="auto">
          <a:xfrm flipV="1">
            <a:off x="8610600" y="1143000"/>
            <a:ext cx="0" cy="1828800"/>
          </a:xfrm>
          <a:prstGeom prst="line">
            <a:avLst/>
          </a:prstGeom>
          <a:noFill/>
          <a:ln w="25400" cap="rnd">
            <a:solidFill>
              <a:schemeClr val="accent1"/>
            </a:solidFill>
            <a:round/>
            <a:headEnd/>
            <a:tailEnd type="triangle" w="med" len="med"/>
          </a:ln>
        </p:spPr>
        <p:txBody>
          <a:bodyPr wrap="none" anchor="ctr"/>
          <a:lstStyle/>
          <a:p>
            <a:endParaRPr lang="en-US"/>
          </a:p>
        </p:txBody>
      </p:sp>
      <p:sp>
        <p:nvSpPr>
          <p:cNvPr id="812070" name="Line 56"/>
          <p:cNvSpPr>
            <a:spLocks noChangeShapeType="1"/>
          </p:cNvSpPr>
          <p:nvPr/>
        </p:nvSpPr>
        <p:spPr bwMode="auto">
          <a:xfrm>
            <a:off x="8610600" y="3844925"/>
            <a:ext cx="15875" cy="2632075"/>
          </a:xfrm>
          <a:prstGeom prst="line">
            <a:avLst/>
          </a:prstGeom>
          <a:noFill/>
          <a:ln w="25400" cap="rnd">
            <a:solidFill>
              <a:schemeClr val="accent1"/>
            </a:solidFill>
            <a:round/>
            <a:headEnd/>
            <a:tailEnd type="triangle" w="med" len="med"/>
          </a:ln>
        </p:spPr>
        <p:txBody>
          <a:bodyPr wrap="none" anchor="ctr"/>
          <a:lstStyle/>
          <a:p>
            <a:endParaRPr lang="en-US"/>
          </a:p>
        </p:txBody>
      </p:sp>
    </p:spTree>
    <p:extLst>
      <p:ext uri="{BB962C8B-B14F-4D97-AF65-F5344CB8AC3E}">
        <p14:creationId xmlns:p14="http://schemas.microsoft.com/office/powerpoint/2010/main" val="102935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30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310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3095" grpId="0" build="p" autoUpdateAnimBg="0"/>
      <p:bldP spid="81310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5" name="Rectangle 2"/>
          <p:cNvSpPr>
            <a:spLocks noGrp="1" noChangeArrowheads="1"/>
          </p:cNvSpPr>
          <p:nvPr>
            <p:ph type="title"/>
          </p:nvPr>
        </p:nvSpPr>
        <p:spPr>
          <a:xfrm>
            <a:off x="76200" y="304800"/>
            <a:ext cx="8686800" cy="474663"/>
          </a:xfrm>
        </p:spPr>
        <p:txBody>
          <a:bodyPr/>
          <a:lstStyle/>
          <a:p>
            <a:r>
              <a:rPr lang="en-US" dirty="0">
                <a:solidFill>
                  <a:srgbClr val="2D6CC0"/>
                </a:solidFill>
              </a:rPr>
              <a:t>How to Perform Address Translation? </a:t>
            </a:r>
          </a:p>
        </p:txBody>
      </p:sp>
      <p:sp>
        <p:nvSpPr>
          <p:cNvPr id="815106" name="Rectangle 3"/>
          <p:cNvSpPr>
            <a:spLocks noGrp="1" noChangeArrowheads="1"/>
          </p:cNvSpPr>
          <p:nvPr>
            <p:ph type="body" idx="1"/>
          </p:nvPr>
        </p:nvSpPr>
        <p:spPr>
          <a:xfrm>
            <a:off x="533400" y="1066800"/>
            <a:ext cx="7848600" cy="4419600"/>
          </a:xfrm>
        </p:spPr>
        <p:txBody>
          <a:bodyPr/>
          <a:lstStyle/>
          <a:p>
            <a:r>
              <a:rPr lang="en-US" dirty="0"/>
              <a:t>VM divides memory into equal sized pages</a:t>
            </a:r>
          </a:p>
          <a:p>
            <a:r>
              <a:rPr lang="en-US" dirty="0"/>
              <a:t>Address translation relocates entire pages</a:t>
            </a:r>
          </a:p>
          <a:p>
            <a:pPr lvl="1"/>
            <a:r>
              <a:rPr lang="en-US" dirty="0"/>
              <a:t>offsets within the pages do not change</a:t>
            </a:r>
          </a:p>
          <a:p>
            <a:pPr lvl="1"/>
            <a:r>
              <a:rPr lang="en-US" dirty="0"/>
              <a:t>if make </a:t>
            </a:r>
            <a:r>
              <a:rPr lang="en-US" dirty="0">
                <a:solidFill>
                  <a:schemeClr val="accent1"/>
                </a:solidFill>
              </a:rPr>
              <a:t>page size</a:t>
            </a:r>
            <a:r>
              <a:rPr lang="en-US" dirty="0"/>
              <a:t> a power of two, the virtual address separates into two fields:</a:t>
            </a:r>
            <a:br>
              <a:rPr lang="en-US" dirty="0"/>
            </a:br>
            <a:br>
              <a:rPr lang="en-US" dirty="0"/>
            </a:br>
            <a:r>
              <a:rPr lang="en-US" dirty="0"/>
              <a:t>like cache index, offset fields</a:t>
            </a:r>
          </a:p>
        </p:txBody>
      </p:sp>
      <p:sp>
        <p:nvSpPr>
          <p:cNvPr id="815107" name="Rectangle 4"/>
          <p:cNvSpPr>
            <a:spLocks noChangeArrowheads="1"/>
          </p:cNvSpPr>
          <p:nvPr/>
        </p:nvSpPr>
        <p:spPr bwMode="auto">
          <a:xfrm>
            <a:off x="685800" y="4038600"/>
            <a:ext cx="6319837" cy="685800"/>
          </a:xfrm>
          <a:prstGeom prst="rect">
            <a:avLst/>
          </a:prstGeom>
          <a:noFill/>
          <a:ln w="25400" cap="rnd">
            <a:solidFill>
              <a:schemeClr val="tx1"/>
            </a:solidFill>
            <a:miter lim="800000"/>
            <a:headEnd/>
            <a:tailEnd/>
          </a:ln>
        </p:spPr>
        <p:txBody>
          <a:bodyPr wrap="none" anchor="ctr"/>
          <a:lstStyle/>
          <a:p>
            <a:pPr algn="ctr" eaLnBrk="0" hangingPunct="0"/>
            <a:endParaRPr lang="en-US"/>
          </a:p>
        </p:txBody>
      </p:sp>
      <p:sp>
        <p:nvSpPr>
          <p:cNvPr id="815108" name="Line 5"/>
          <p:cNvSpPr>
            <a:spLocks noChangeShapeType="1"/>
          </p:cNvSpPr>
          <p:nvPr/>
        </p:nvSpPr>
        <p:spPr bwMode="auto">
          <a:xfrm>
            <a:off x="4876800" y="4038600"/>
            <a:ext cx="0" cy="685800"/>
          </a:xfrm>
          <a:prstGeom prst="line">
            <a:avLst/>
          </a:prstGeom>
          <a:noFill/>
          <a:ln w="25400" cap="rnd">
            <a:solidFill>
              <a:schemeClr val="tx1"/>
            </a:solidFill>
            <a:round/>
            <a:headEnd/>
            <a:tailEnd/>
          </a:ln>
        </p:spPr>
        <p:txBody>
          <a:bodyPr wrap="none" anchor="ctr"/>
          <a:lstStyle/>
          <a:p>
            <a:endParaRPr lang="en-US"/>
          </a:p>
        </p:txBody>
      </p:sp>
      <p:sp>
        <p:nvSpPr>
          <p:cNvPr id="815109" name="Text Box 6"/>
          <p:cNvSpPr txBox="1">
            <a:spLocks noChangeArrowheads="1"/>
          </p:cNvSpPr>
          <p:nvPr/>
        </p:nvSpPr>
        <p:spPr bwMode="auto">
          <a:xfrm>
            <a:off x="1447800" y="4191000"/>
            <a:ext cx="2541587" cy="396875"/>
          </a:xfrm>
          <a:prstGeom prst="rect">
            <a:avLst/>
          </a:prstGeom>
          <a:noFill/>
          <a:ln w="25400" cap="rnd">
            <a:noFill/>
            <a:miter lim="800000"/>
            <a:headEnd/>
            <a:tailEnd/>
          </a:ln>
        </p:spPr>
        <p:txBody>
          <a:bodyPr wrap="none">
            <a:spAutoFit/>
          </a:bodyPr>
          <a:lstStyle/>
          <a:p>
            <a:pPr eaLnBrk="0" hangingPunct="0"/>
            <a:r>
              <a:rPr lang="en-US" sz="2000" b="0" dirty="0">
                <a:latin typeface="Helvetica" pitchFamily="34" charset="0"/>
              </a:rPr>
              <a:t>Virtual Page Number</a:t>
            </a:r>
          </a:p>
        </p:txBody>
      </p:sp>
      <p:sp>
        <p:nvSpPr>
          <p:cNvPr id="815110" name="Text Box 7"/>
          <p:cNvSpPr txBox="1">
            <a:spLocks noChangeArrowheads="1"/>
          </p:cNvSpPr>
          <p:nvPr/>
        </p:nvSpPr>
        <p:spPr bwMode="auto">
          <a:xfrm>
            <a:off x="5181600" y="4191000"/>
            <a:ext cx="1522412" cy="396875"/>
          </a:xfrm>
          <a:prstGeom prst="rect">
            <a:avLst/>
          </a:prstGeom>
          <a:noFill/>
          <a:ln w="25400" cap="rnd">
            <a:noFill/>
            <a:miter lim="800000"/>
            <a:headEnd/>
            <a:tailEnd/>
          </a:ln>
        </p:spPr>
        <p:txBody>
          <a:bodyPr wrap="none">
            <a:spAutoFit/>
          </a:bodyPr>
          <a:lstStyle/>
          <a:p>
            <a:pPr eaLnBrk="0" hangingPunct="0"/>
            <a:r>
              <a:rPr lang="en-US" sz="2000" b="0" dirty="0">
                <a:latin typeface="Helvetica" pitchFamily="34" charset="0"/>
              </a:rPr>
              <a:t>Page Offset</a:t>
            </a:r>
          </a:p>
        </p:txBody>
      </p:sp>
      <p:sp>
        <p:nvSpPr>
          <p:cNvPr id="815111" name="Text Box 8"/>
          <p:cNvSpPr txBox="1">
            <a:spLocks noChangeArrowheads="1"/>
          </p:cNvSpPr>
          <p:nvPr/>
        </p:nvSpPr>
        <p:spPr bwMode="auto">
          <a:xfrm>
            <a:off x="3276600" y="4953000"/>
            <a:ext cx="2007281" cy="400110"/>
          </a:xfrm>
          <a:prstGeom prst="rect">
            <a:avLst/>
          </a:prstGeom>
          <a:noFill/>
          <a:ln w="25400" cap="rnd">
            <a:noFill/>
            <a:miter lim="800000"/>
            <a:headEnd/>
            <a:tailEnd/>
          </a:ln>
        </p:spPr>
        <p:txBody>
          <a:bodyPr wrap="none">
            <a:spAutoFit/>
          </a:bodyPr>
          <a:lstStyle/>
          <a:p>
            <a:pPr eaLnBrk="0" hangingPunct="0"/>
            <a:r>
              <a:rPr lang="en-US" sz="2000" b="1" dirty="0">
                <a:solidFill>
                  <a:srgbClr val="2D6CC0"/>
                </a:solidFill>
                <a:latin typeface="Helvetica" pitchFamily="34" charset="0"/>
              </a:rPr>
              <a:t>virtual address</a:t>
            </a:r>
          </a:p>
        </p:txBody>
      </p:sp>
    </p:spTree>
  </p:cSld>
  <p:clrMapOvr>
    <a:masterClrMapping/>
  </p:clrMapOvr>
</p:sld>
</file>

<file path=ppt/theme/theme1.xml><?xml version="1.0" encoding="utf-8"?>
<a:theme xmlns:a="http://schemas.openxmlformats.org/drawingml/2006/main" name="1_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Microsoft Office 98">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11451</TotalTime>
  <Pages>61</Pages>
  <Words>2024</Words>
  <Application>Microsoft Office PowerPoint</Application>
  <PresentationFormat>Letter Paper (8.5x11 in)</PresentationFormat>
  <Paragraphs>468</Paragraphs>
  <Slides>33</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0</vt:i4>
      </vt:variant>
      <vt:variant>
        <vt:lpstr>Slide Titles</vt:lpstr>
      </vt:variant>
      <vt:variant>
        <vt:i4>33</vt:i4>
      </vt:variant>
    </vt:vector>
  </HeadingPairs>
  <TitlesOfParts>
    <vt:vector size="39" baseType="lpstr">
      <vt:lpstr>Arial</vt:lpstr>
      <vt:lpstr>Comic Sans MS</vt:lpstr>
      <vt:lpstr>Helvetica</vt:lpstr>
      <vt:lpstr>Symbol</vt:lpstr>
      <vt:lpstr>Times New Roman</vt:lpstr>
      <vt:lpstr>1_Microsoft Office 98</vt:lpstr>
      <vt:lpstr>CS203A Computer Architecture Lecture 7  Virtual Memory  (Some Slides taken from Onur Mutlu’s class at CMU)</vt:lpstr>
      <vt:lpstr>Virtual Memory</vt:lpstr>
      <vt:lpstr>Memory Hierarchy: The Big Picture</vt:lpstr>
      <vt:lpstr>Comparing the 2 levels of hierarchy</vt:lpstr>
      <vt:lpstr>Handling Page Faults</vt:lpstr>
      <vt:lpstr>PowerPoint Presentation</vt:lpstr>
      <vt:lpstr>Virtual Memory has own terminology</vt:lpstr>
      <vt:lpstr>Mapping Virtual Memory to Physical Memory </vt:lpstr>
      <vt:lpstr>How to Perform Address Translation? </vt:lpstr>
      <vt:lpstr>Mapping Virtual to Physical Address</vt:lpstr>
      <vt:lpstr>Address Translation</vt:lpstr>
      <vt:lpstr>Address Translation: Page Table</vt:lpstr>
      <vt:lpstr>Page Tables and Address Translation</vt:lpstr>
      <vt:lpstr>Protection and Sharing in Virtual Memory</vt:lpstr>
      <vt:lpstr>Optimizing for Space</vt:lpstr>
      <vt:lpstr>Hierarchical Page Tables</vt:lpstr>
      <vt:lpstr>x86 hierarchical paging</vt:lpstr>
      <vt:lpstr>PowerPoint Presentation</vt:lpstr>
      <vt:lpstr>How Translate Fast?</vt:lpstr>
      <vt:lpstr>Typical TLB Format</vt:lpstr>
      <vt:lpstr>       Translation Lookaside Buffer</vt:lpstr>
      <vt:lpstr>PowerPoint Presentation</vt:lpstr>
      <vt:lpstr>PowerPoint Presentation</vt:lpstr>
      <vt:lpstr>Translation Look-Aside Buffers</vt:lpstr>
      <vt:lpstr>PowerPoint Presentation</vt:lpstr>
      <vt:lpstr>PowerPoint Presentation</vt:lpstr>
      <vt:lpstr>Virtual Cache</vt:lpstr>
      <vt:lpstr>Virtually Indexed Physically Mapped Cache</vt:lpstr>
      <vt:lpstr>PowerPoint Presentation</vt:lpstr>
      <vt:lpstr>PowerPoint Presentation</vt:lpstr>
      <vt:lpstr>Typical x86 PC I/O System</vt:lpstr>
      <vt:lpstr>I/O Data Transfer</vt:lpstr>
      <vt:lpstr>DMA/Cache Interaction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3: R4000 + Intro to ILP</dc:title>
  <dc:creator>David A. Patterson</dc:creator>
  <cp:lastModifiedBy>bhuyan</cp:lastModifiedBy>
  <cp:revision>228</cp:revision>
  <cp:lastPrinted>1999-10-22T19:54:41Z</cp:lastPrinted>
  <dcterms:created xsi:type="dcterms:W3CDTF">1996-09-04T07:14:34Z</dcterms:created>
  <dcterms:modified xsi:type="dcterms:W3CDTF">2018-01-30T22:38:04Z</dcterms:modified>
</cp:coreProperties>
</file>