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1"/>
  </p:notesMasterIdLst>
  <p:handoutMasterIdLst>
    <p:handoutMasterId r:id="rId32"/>
  </p:handoutMasterIdLst>
  <p:sldIdLst>
    <p:sldId id="256" r:id="rId2"/>
    <p:sldId id="420" r:id="rId3"/>
    <p:sldId id="398" r:id="rId4"/>
    <p:sldId id="424" r:id="rId5"/>
    <p:sldId id="417" r:id="rId6"/>
    <p:sldId id="399" r:id="rId7"/>
    <p:sldId id="447" r:id="rId8"/>
    <p:sldId id="401" r:id="rId9"/>
    <p:sldId id="402" r:id="rId10"/>
    <p:sldId id="373" r:id="rId11"/>
    <p:sldId id="374" r:id="rId12"/>
    <p:sldId id="427" r:id="rId13"/>
    <p:sldId id="425" r:id="rId14"/>
    <p:sldId id="448" r:id="rId15"/>
    <p:sldId id="432" r:id="rId16"/>
    <p:sldId id="431" r:id="rId17"/>
    <p:sldId id="433" r:id="rId18"/>
    <p:sldId id="434" r:id="rId19"/>
    <p:sldId id="435" r:id="rId20"/>
    <p:sldId id="436" r:id="rId21"/>
    <p:sldId id="438" r:id="rId22"/>
    <p:sldId id="439" r:id="rId23"/>
    <p:sldId id="440" r:id="rId24"/>
    <p:sldId id="441" r:id="rId25"/>
    <p:sldId id="442" r:id="rId26"/>
    <p:sldId id="443" r:id="rId27"/>
    <p:sldId id="444" r:id="rId28"/>
    <p:sldId id="445" r:id="rId29"/>
    <p:sldId id="446" r:id="rId30"/>
  </p:sldIdLst>
  <p:sldSz cx="9144000" cy="6858000" type="letter"/>
  <p:notesSz cx="6985000" cy="92710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214" autoAdjust="0"/>
    <p:restoredTop sz="90929"/>
  </p:normalViewPr>
  <p:slideViewPr>
    <p:cSldViewPr>
      <p:cViewPr varScale="1">
        <p:scale>
          <a:sx n="73" d="100"/>
          <a:sy n="73" d="100"/>
        </p:scale>
        <p:origin x="61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108792" y="8825156"/>
            <a:ext cx="767419" cy="257385"/>
          </a:xfrm>
          <a:prstGeom prst="rect">
            <a:avLst/>
          </a:prstGeom>
          <a:noFill/>
          <a:ln w="12700">
            <a:noFill/>
            <a:miter lim="800000"/>
            <a:headEnd/>
            <a:tailEnd/>
          </a:ln>
          <a:effectLst/>
        </p:spPr>
        <p:txBody>
          <a:bodyPr wrap="none" lIns="88682" tIns="45147" rIns="88682" bIns="45147">
            <a:spAutoFit/>
          </a:bodyPr>
          <a:lstStyle/>
          <a:p>
            <a:pPr algn="ctr" defTabSz="881986">
              <a:lnSpc>
                <a:spcPct val="90000"/>
              </a:lnSpc>
              <a:defRPr/>
            </a:pPr>
            <a:r>
              <a:rPr lang="en-US" sz="1200" dirty="0">
                <a:latin typeface="Arial" pitchFamily="34" charset="0"/>
              </a:rPr>
              <a:t>Page </a:t>
            </a:r>
            <a:fld id="{E0AED7C8-0C7B-43E7-9C61-B02C3B7146A0}" type="slidenum">
              <a:rPr lang="en-US" sz="1200">
                <a:latin typeface="Arial" pitchFamily="34" charset="0"/>
              </a:rPr>
              <a:pPr algn="ctr" defTabSz="881986">
                <a:lnSpc>
                  <a:spcPct val="90000"/>
                </a:lnSpc>
                <a:defRPr/>
              </a:pPr>
              <a:t>‹#›</a:t>
            </a:fld>
            <a:endParaRPr lang="en-US" sz="1200" dirty="0">
              <a:latin typeface="Arial" pitchFamily="34" charset="0"/>
            </a:endParaRPr>
          </a:p>
        </p:txBody>
      </p:sp>
    </p:spTree>
    <p:extLst>
      <p:ext uri="{BB962C8B-B14F-4D97-AF65-F5344CB8AC3E}">
        <p14:creationId xmlns:p14="http://schemas.microsoft.com/office/powerpoint/2010/main" val="37864329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108792" y="8825156"/>
            <a:ext cx="767419" cy="257385"/>
          </a:xfrm>
          <a:prstGeom prst="rect">
            <a:avLst/>
          </a:prstGeom>
          <a:noFill/>
          <a:ln w="12700">
            <a:noFill/>
            <a:miter lim="800000"/>
            <a:headEnd/>
            <a:tailEnd/>
          </a:ln>
          <a:effectLst/>
        </p:spPr>
        <p:txBody>
          <a:bodyPr wrap="none" lIns="88682" tIns="45147" rIns="88682" bIns="45147">
            <a:spAutoFit/>
          </a:bodyPr>
          <a:lstStyle/>
          <a:p>
            <a:pPr algn="ctr" defTabSz="881986">
              <a:lnSpc>
                <a:spcPct val="90000"/>
              </a:lnSpc>
              <a:defRPr/>
            </a:pPr>
            <a:r>
              <a:rPr lang="en-US" sz="1200" dirty="0">
                <a:latin typeface="Arial" pitchFamily="34" charset="0"/>
              </a:rPr>
              <a:t>Page </a:t>
            </a:r>
            <a:fld id="{18623C9C-22BD-46E6-8F33-0FDBD2672EF5}" type="slidenum">
              <a:rPr lang="en-US" sz="1200">
                <a:latin typeface="Arial" pitchFamily="34" charset="0"/>
              </a:rPr>
              <a:pPr algn="ctr" defTabSz="881986">
                <a:lnSpc>
                  <a:spcPct val="90000"/>
                </a:lnSpc>
                <a:defRPr/>
              </a:pPr>
              <a:t>‹#›</a:t>
            </a:fld>
            <a:endParaRPr lang="en-US" sz="1200" dirty="0">
              <a:latin typeface="Arial" pitchFamily="34" charset="0"/>
            </a:endParaRPr>
          </a:p>
        </p:txBody>
      </p:sp>
      <p:sp>
        <p:nvSpPr>
          <p:cNvPr id="22531" name="Rectangle 3"/>
          <p:cNvSpPr>
            <a:spLocks noGrp="1" noRot="1" noChangeAspect="1" noChangeArrowheads="1" noTextEdit="1"/>
          </p:cNvSpPr>
          <p:nvPr>
            <p:ph type="sldImg" idx="2"/>
          </p:nvPr>
        </p:nvSpPr>
        <p:spPr bwMode="auto">
          <a:xfrm>
            <a:off x="1184275" y="701675"/>
            <a:ext cx="4616450" cy="3463925"/>
          </a:xfrm>
          <a:prstGeom prst="rect">
            <a:avLst/>
          </a:prstGeom>
          <a:noFill/>
          <a:ln w="12700">
            <a:solidFill>
              <a:schemeClr val="tx1"/>
            </a:solidFill>
            <a:miter lim="800000"/>
            <a:headEnd/>
            <a:tailEnd/>
          </a:ln>
        </p:spPr>
      </p:sp>
      <p:sp>
        <p:nvSpPr>
          <p:cNvPr id="2052" name="Rectangle 4"/>
          <p:cNvSpPr>
            <a:spLocks noGrp="1" noChangeArrowheads="1"/>
          </p:cNvSpPr>
          <p:nvPr>
            <p:ph type="body" sz="quarter" idx="3"/>
          </p:nvPr>
        </p:nvSpPr>
        <p:spPr bwMode="auto">
          <a:xfrm>
            <a:off x="931334" y="4403725"/>
            <a:ext cx="5122333" cy="4171950"/>
          </a:xfrm>
          <a:prstGeom prst="rect">
            <a:avLst/>
          </a:prstGeom>
          <a:noFill/>
          <a:ln w="12700">
            <a:noFill/>
            <a:miter lim="800000"/>
            <a:headEnd/>
            <a:tailEnd/>
          </a:ln>
          <a:effectLst/>
        </p:spPr>
        <p:txBody>
          <a:bodyPr vert="horz" wrap="square" lIns="91907" tIns="45147" rIns="91907" bIns="45147"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071944902"/>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84275" y="701675"/>
            <a:ext cx="4616450" cy="3463925"/>
          </a:xfrm>
          <a:ln/>
        </p:spPr>
      </p:sp>
      <p:sp>
        <p:nvSpPr>
          <p:cNvPr id="23555" name="Rectangle 3"/>
          <p:cNvSpPr>
            <a:spLocks noGrp="1" noChangeArrowheads="1"/>
          </p:cNvSpPr>
          <p:nvPr>
            <p:ph type="body" idx="1"/>
          </p:nvPr>
        </p:nvSpPr>
        <p:spPr>
          <a:noFill/>
          <a:ln w="9525"/>
        </p:spPr>
        <p:txBody>
          <a:bodyPr/>
          <a:lstStyle/>
          <a:p>
            <a:endParaRPr lang="en-US">
              <a:latin typeface="Arial" charset="0"/>
            </a:endParaRPr>
          </a:p>
        </p:txBody>
      </p:sp>
    </p:spTree>
    <p:extLst>
      <p:ext uri="{BB962C8B-B14F-4D97-AF65-F5344CB8AC3E}">
        <p14:creationId xmlns:p14="http://schemas.microsoft.com/office/powerpoint/2010/main" val="1198550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2"/>
            <a:ext cx="3027137" cy="462937"/>
          </a:xfrm>
          <a:prstGeom prst="rect">
            <a:avLst/>
          </a:prstGeom>
          <a:ln/>
        </p:spPr>
        <p:txBody>
          <a:bodyPr lIns="87850" tIns="43925" rIns="87850" bIns="43925"/>
          <a:lstStyle/>
          <a:p>
            <a:r>
              <a:rPr lang="en-US"/>
              <a:t>The University of Adelaide, School of Computer Science</a:t>
            </a:r>
          </a:p>
        </p:txBody>
      </p:sp>
      <p:sp>
        <p:nvSpPr>
          <p:cNvPr id="5" name="Rectangle 3"/>
          <p:cNvSpPr>
            <a:spLocks noGrp="1" noChangeArrowheads="1"/>
          </p:cNvSpPr>
          <p:nvPr>
            <p:ph type="dt" idx="1"/>
          </p:nvPr>
        </p:nvSpPr>
        <p:spPr>
          <a:xfrm>
            <a:off x="3957865" y="2"/>
            <a:ext cx="3027136" cy="462937"/>
          </a:xfrm>
          <a:prstGeom prst="rect">
            <a:avLst/>
          </a:prstGeom>
          <a:ln/>
        </p:spPr>
        <p:txBody>
          <a:bodyPr lIns="87850" tIns="43925" rIns="87850" bIns="43925"/>
          <a:lstStyle/>
          <a:p>
            <a:fld id="{07DA533B-45CB-4337-89C6-857AE8953CCB}" type="datetime3">
              <a:rPr lang="en-US"/>
              <a:pPr/>
              <a:t>6 March 2018</a:t>
            </a:fld>
            <a:endParaRPr lang="en-US"/>
          </a:p>
        </p:txBody>
      </p:sp>
      <p:sp>
        <p:nvSpPr>
          <p:cNvPr id="6" name="Rectangle 6"/>
          <p:cNvSpPr>
            <a:spLocks noGrp="1" noChangeArrowheads="1"/>
          </p:cNvSpPr>
          <p:nvPr>
            <p:ph type="ftr" sz="quarter" idx="4"/>
          </p:nvPr>
        </p:nvSpPr>
        <p:spPr>
          <a:xfrm>
            <a:off x="1" y="8808065"/>
            <a:ext cx="3027137" cy="462937"/>
          </a:xfrm>
          <a:prstGeom prst="rect">
            <a:avLst/>
          </a:prstGeom>
          <a:ln/>
        </p:spPr>
        <p:txBody>
          <a:bodyPr lIns="87850" tIns="43925" rIns="87850" bIns="43925"/>
          <a:lstStyle/>
          <a:p>
            <a:r>
              <a:rPr lang="en-US"/>
              <a:t>Chapter 2 — Instructions: Language of the Computer</a:t>
            </a:r>
          </a:p>
        </p:txBody>
      </p:sp>
      <p:sp>
        <p:nvSpPr>
          <p:cNvPr id="7" name="Rectangle 7"/>
          <p:cNvSpPr>
            <a:spLocks noGrp="1" noChangeArrowheads="1"/>
          </p:cNvSpPr>
          <p:nvPr>
            <p:ph type="sldNum" sz="quarter" idx="5"/>
          </p:nvPr>
        </p:nvSpPr>
        <p:spPr>
          <a:xfrm>
            <a:off x="3957865" y="8808065"/>
            <a:ext cx="3027136" cy="462937"/>
          </a:xfrm>
          <a:prstGeom prst="rect">
            <a:avLst/>
          </a:prstGeom>
          <a:ln/>
        </p:spPr>
        <p:txBody>
          <a:bodyPr lIns="87850" tIns="43925" rIns="87850" bIns="43925"/>
          <a:lstStyle/>
          <a:p>
            <a:fld id="{AD67176E-D0DA-4D40-9114-1A30A59F807E}" type="slidenum">
              <a:rPr lang="en-US"/>
              <a:pPr/>
              <a:t>3</a:t>
            </a:fld>
            <a:endParaRPr lang="en-US"/>
          </a:p>
        </p:txBody>
      </p:sp>
      <p:sp>
        <p:nvSpPr>
          <p:cNvPr id="243714" name="Rectangle 2"/>
          <p:cNvSpPr>
            <a:spLocks noGrp="1" noRot="1" noChangeAspect="1" noChangeArrowheads="1" noTextEdit="1"/>
          </p:cNvSpPr>
          <p:nvPr>
            <p:ph type="sldImg"/>
          </p:nvPr>
        </p:nvSpPr>
        <p:spPr>
          <a:xfrm>
            <a:off x="1184275" y="701675"/>
            <a:ext cx="4616450" cy="3463925"/>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1967135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2" y="0"/>
            <a:ext cx="3027041" cy="463047"/>
          </a:xfrm>
          <a:prstGeom prst="rect">
            <a:avLst/>
          </a:prstGeom>
          <a:ln/>
        </p:spPr>
        <p:txBody>
          <a:bodyPr lIns="85733" tIns="42866" rIns="85733" bIns="42866"/>
          <a:lstStyle/>
          <a:p>
            <a:r>
              <a:rPr lang="en-US"/>
              <a:t>The University of Adelaide, School of Computer Science</a:t>
            </a:r>
          </a:p>
        </p:txBody>
      </p:sp>
      <p:sp>
        <p:nvSpPr>
          <p:cNvPr id="5" name="Rectangle 3"/>
          <p:cNvSpPr>
            <a:spLocks noGrp="1" noChangeArrowheads="1"/>
          </p:cNvSpPr>
          <p:nvPr>
            <p:ph type="dt" idx="1"/>
          </p:nvPr>
        </p:nvSpPr>
        <p:spPr>
          <a:xfrm>
            <a:off x="3956399" y="0"/>
            <a:ext cx="3027041" cy="463047"/>
          </a:xfrm>
          <a:prstGeom prst="rect">
            <a:avLst/>
          </a:prstGeom>
          <a:ln/>
        </p:spPr>
        <p:txBody>
          <a:bodyPr lIns="85733" tIns="42866" rIns="85733" bIns="42866"/>
          <a:lstStyle/>
          <a:p>
            <a:fld id="{07DA533B-45CB-4337-89C6-857AE8953CCB}" type="datetime3">
              <a:rPr lang="en-US"/>
              <a:pPr/>
              <a:t>6 March 2018</a:t>
            </a:fld>
            <a:endParaRPr lang="en-US"/>
          </a:p>
        </p:txBody>
      </p:sp>
      <p:sp>
        <p:nvSpPr>
          <p:cNvPr id="6" name="Rectangle 6"/>
          <p:cNvSpPr>
            <a:spLocks noGrp="1" noChangeArrowheads="1"/>
          </p:cNvSpPr>
          <p:nvPr>
            <p:ph type="ftr" sz="quarter" idx="4"/>
          </p:nvPr>
        </p:nvSpPr>
        <p:spPr>
          <a:xfrm>
            <a:off x="2" y="8806516"/>
            <a:ext cx="3027041" cy="463047"/>
          </a:xfrm>
          <a:prstGeom prst="rect">
            <a:avLst/>
          </a:prstGeom>
          <a:ln/>
        </p:spPr>
        <p:txBody>
          <a:bodyPr lIns="85733" tIns="42866" rIns="85733" bIns="42866"/>
          <a:lstStyle/>
          <a:p>
            <a:r>
              <a:rPr lang="en-US"/>
              <a:t>Chapter 2 — Instructions: Language of the Computer</a:t>
            </a:r>
          </a:p>
        </p:txBody>
      </p:sp>
      <p:sp>
        <p:nvSpPr>
          <p:cNvPr id="7" name="Rectangle 7"/>
          <p:cNvSpPr>
            <a:spLocks noGrp="1" noChangeArrowheads="1"/>
          </p:cNvSpPr>
          <p:nvPr>
            <p:ph type="sldNum" sz="quarter" idx="5"/>
          </p:nvPr>
        </p:nvSpPr>
        <p:spPr>
          <a:xfrm>
            <a:off x="3956399" y="8806516"/>
            <a:ext cx="3027041" cy="463047"/>
          </a:xfrm>
          <a:prstGeom prst="rect">
            <a:avLst/>
          </a:prstGeom>
          <a:ln/>
        </p:spPr>
        <p:txBody>
          <a:bodyPr lIns="85733" tIns="42866" rIns="85733" bIns="42866"/>
          <a:lstStyle/>
          <a:p>
            <a:fld id="{AD67176E-D0DA-4D40-9114-1A30A59F807E}" type="slidenum">
              <a:rPr lang="en-US"/>
              <a:pPr/>
              <a:t>6</a:t>
            </a:fld>
            <a:endParaRPr lang="en-US"/>
          </a:p>
        </p:txBody>
      </p:sp>
      <p:sp>
        <p:nvSpPr>
          <p:cNvPr id="243714" name="Rectangle 2"/>
          <p:cNvSpPr>
            <a:spLocks noGrp="1" noRot="1" noChangeAspect="1" noChangeArrowheads="1" noTextEdit="1"/>
          </p:cNvSpPr>
          <p:nvPr>
            <p:ph type="sldImg"/>
          </p:nvPr>
        </p:nvSpPr>
        <p:spPr>
          <a:xfrm>
            <a:off x="1184275" y="701675"/>
            <a:ext cx="4616450" cy="3463925"/>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112725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2" y="0"/>
            <a:ext cx="3027041" cy="463047"/>
          </a:xfrm>
          <a:prstGeom prst="rect">
            <a:avLst/>
          </a:prstGeom>
          <a:ln/>
        </p:spPr>
        <p:txBody>
          <a:bodyPr lIns="85733" tIns="42866" rIns="85733" bIns="42866"/>
          <a:lstStyle/>
          <a:p>
            <a:r>
              <a:rPr lang="en-US"/>
              <a:t>The University of Adelaide, School of Computer Science</a:t>
            </a:r>
          </a:p>
        </p:txBody>
      </p:sp>
      <p:sp>
        <p:nvSpPr>
          <p:cNvPr id="5" name="Rectangle 3"/>
          <p:cNvSpPr>
            <a:spLocks noGrp="1" noChangeArrowheads="1"/>
          </p:cNvSpPr>
          <p:nvPr>
            <p:ph type="dt" idx="1"/>
          </p:nvPr>
        </p:nvSpPr>
        <p:spPr>
          <a:xfrm>
            <a:off x="3956399" y="0"/>
            <a:ext cx="3027041" cy="463047"/>
          </a:xfrm>
          <a:prstGeom prst="rect">
            <a:avLst/>
          </a:prstGeom>
          <a:ln/>
        </p:spPr>
        <p:txBody>
          <a:bodyPr lIns="85733" tIns="42866" rIns="85733" bIns="42866"/>
          <a:lstStyle/>
          <a:p>
            <a:fld id="{07DA533B-45CB-4337-89C6-857AE8953CCB}" type="datetime3">
              <a:rPr lang="en-US"/>
              <a:pPr/>
              <a:t>6 March 2018</a:t>
            </a:fld>
            <a:endParaRPr lang="en-US"/>
          </a:p>
        </p:txBody>
      </p:sp>
      <p:sp>
        <p:nvSpPr>
          <p:cNvPr id="6" name="Rectangle 6"/>
          <p:cNvSpPr>
            <a:spLocks noGrp="1" noChangeArrowheads="1"/>
          </p:cNvSpPr>
          <p:nvPr>
            <p:ph type="ftr" sz="quarter" idx="4"/>
          </p:nvPr>
        </p:nvSpPr>
        <p:spPr>
          <a:xfrm>
            <a:off x="2" y="8806516"/>
            <a:ext cx="3027041" cy="463047"/>
          </a:xfrm>
          <a:prstGeom prst="rect">
            <a:avLst/>
          </a:prstGeom>
          <a:ln/>
        </p:spPr>
        <p:txBody>
          <a:bodyPr lIns="85733" tIns="42866" rIns="85733" bIns="42866"/>
          <a:lstStyle/>
          <a:p>
            <a:r>
              <a:rPr lang="en-US"/>
              <a:t>Chapter 2 — Instructions: Language of the Computer</a:t>
            </a:r>
          </a:p>
        </p:txBody>
      </p:sp>
      <p:sp>
        <p:nvSpPr>
          <p:cNvPr id="7" name="Rectangle 7"/>
          <p:cNvSpPr>
            <a:spLocks noGrp="1" noChangeArrowheads="1"/>
          </p:cNvSpPr>
          <p:nvPr>
            <p:ph type="sldNum" sz="quarter" idx="5"/>
          </p:nvPr>
        </p:nvSpPr>
        <p:spPr>
          <a:xfrm>
            <a:off x="3956399" y="8806516"/>
            <a:ext cx="3027041" cy="463047"/>
          </a:xfrm>
          <a:prstGeom prst="rect">
            <a:avLst/>
          </a:prstGeom>
          <a:ln/>
        </p:spPr>
        <p:txBody>
          <a:bodyPr lIns="85733" tIns="42866" rIns="85733" bIns="42866"/>
          <a:lstStyle/>
          <a:p>
            <a:fld id="{AD67176E-D0DA-4D40-9114-1A30A59F807E}" type="slidenum">
              <a:rPr lang="en-US"/>
              <a:pPr/>
              <a:t>7</a:t>
            </a:fld>
            <a:endParaRPr lang="en-US"/>
          </a:p>
        </p:txBody>
      </p:sp>
      <p:sp>
        <p:nvSpPr>
          <p:cNvPr id="243714" name="Rectangle 2"/>
          <p:cNvSpPr>
            <a:spLocks noGrp="1" noRot="1" noChangeAspect="1" noChangeArrowheads="1" noTextEdit="1"/>
          </p:cNvSpPr>
          <p:nvPr>
            <p:ph type="sldImg"/>
          </p:nvPr>
        </p:nvSpPr>
        <p:spPr>
          <a:xfrm>
            <a:off x="1184275" y="701675"/>
            <a:ext cx="4616450" cy="3463925"/>
          </a:xfrm>
          <a:ln/>
        </p:spPr>
      </p:sp>
      <p:sp>
        <p:nvSpPr>
          <p:cNvPr id="243715" name="Rectangle 3"/>
          <p:cNvSpPr>
            <a:spLocks noGrp="1" noChangeArrowheads="1"/>
          </p:cNvSpPr>
          <p:nvPr>
            <p:ph type="body" idx="1"/>
          </p:nvPr>
        </p:nvSpPr>
        <p:spPr/>
        <p:txBody>
          <a:bodyPr/>
          <a:lstStyle/>
          <a:p>
            <a:endParaRPr lang="en-AU" dirty="0"/>
          </a:p>
        </p:txBody>
      </p:sp>
    </p:spTree>
    <p:extLst>
      <p:ext uri="{BB962C8B-B14F-4D97-AF65-F5344CB8AC3E}">
        <p14:creationId xmlns:p14="http://schemas.microsoft.com/office/powerpoint/2010/main" val="1539086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2" y="0"/>
            <a:ext cx="3027041" cy="463047"/>
          </a:xfrm>
          <a:prstGeom prst="rect">
            <a:avLst/>
          </a:prstGeom>
          <a:ln/>
        </p:spPr>
        <p:txBody>
          <a:bodyPr lIns="85733" tIns="42866" rIns="85733" bIns="42866"/>
          <a:lstStyle/>
          <a:p>
            <a:r>
              <a:rPr lang="en-US"/>
              <a:t>The University of Adelaide, School of Computer Science</a:t>
            </a:r>
          </a:p>
        </p:txBody>
      </p:sp>
      <p:sp>
        <p:nvSpPr>
          <p:cNvPr id="5" name="Rectangle 3"/>
          <p:cNvSpPr>
            <a:spLocks noGrp="1" noChangeArrowheads="1"/>
          </p:cNvSpPr>
          <p:nvPr>
            <p:ph type="dt" idx="1"/>
          </p:nvPr>
        </p:nvSpPr>
        <p:spPr>
          <a:xfrm>
            <a:off x="3956399" y="0"/>
            <a:ext cx="3027041" cy="463047"/>
          </a:xfrm>
          <a:prstGeom prst="rect">
            <a:avLst/>
          </a:prstGeom>
          <a:ln/>
        </p:spPr>
        <p:txBody>
          <a:bodyPr lIns="85733" tIns="42866" rIns="85733" bIns="42866"/>
          <a:lstStyle/>
          <a:p>
            <a:fld id="{07DA533B-45CB-4337-89C6-857AE8953CCB}" type="datetime3">
              <a:rPr lang="en-US"/>
              <a:pPr/>
              <a:t>6 March 2018</a:t>
            </a:fld>
            <a:endParaRPr lang="en-US"/>
          </a:p>
        </p:txBody>
      </p:sp>
      <p:sp>
        <p:nvSpPr>
          <p:cNvPr id="6" name="Rectangle 6"/>
          <p:cNvSpPr>
            <a:spLocks noGrp="1" noChangeArrowheads="1"/>
          </p:cNvSpPr>
          <p:nvPr>
            <p:ph type="ftr" sz="quarter" idx="4"/>
          </p:nvPr>
        </p:nvSpPr>
        <p:spPr>
          <a:xfrm>
            <a:off x="2" y="8806516"/>
            <a:ext cx="3027041" cy="463047"/>
          </a:xfrm>
          <a:prstGeom prst="rect">
            <a:avLst/>
          </a:prstGeom>
          <a:ln/>
        </p:spPr>
        <p:txBody>
          <a:bodyPr lIns="85733" tIns="42866" rIns="85733" bIns="42866"/>
          <a:lstStyle/>
          <a:p>
            <a:r>
              <a:rPr lang="en-US"/>
              <a:t>Chapter 2 — Instructions: Language of the Computer</a:t>
            </a:r>
          </a:p>
        </p:txBody>
      </p:sp>
      <p:sp>
        <p:nvSpPr>
          <p:cNvPr id="7" name="Rectangle 7"/>
          <p:cNvSpPr>
            <a:spLocks noGrp="1" noChangeArrowheads="1"/>
          </p:cNvSpPr>
          <p:nvPr>
            <p:ph type="sldNum" sz="quarter" idx="5"/>
          </p:nvPr>
        </p:nvSpPr>
        <p:spPr>
          <a:xfrm>
            <a:off x="3956399" y="8806516"/>
            <a:ext cx="3027041" cy="463047"/>
          </a:xfrm>
          <a:prstGeom prst="rect">
            <a:avLst/>
          </a:prstGeom>
          <a:ln/>
        </p:spPr>
        <p:txBody>
          <a:bodyPr lIns="85733" tIns="42866" rIns="85733" bIns="42866"/>
          <a:lstStyle/>
          <a:p>
            <a:fld id="{AD67176E-D0DA-4D40-9114-1A30A59F807E}" type="slidenum">
              <a:rPr lang="en-US"/>
              <a:pPr/>
              <a:t>8</a:t>
            </a:fld>
            <a:endParaRPr lang="en-US"/>
          </a:p>
        </p:txBody>
      </p:sp>
      <p:sp>
        <p:nvSpPr>
          <p:cNvPr id="243714" name="Rectangle 2"/>
          <p:cNvSpPr>
            <a:spLocks noGrp="1" noRot="1" noChangeAspect="1" noChangeArrowheads="1" noTextEdit="1"/>
          </p:cNvSpPr>
          <p:nvPr>
            <p:ph type="sldImg"/>
          </p:nvPr>
        </p:nvSpPr>
        <p:spPr>
          <a:xfrm>
            <a:off x="1184275" y="701675"/>
            <a:ext cx="4616450" cy="3463925"/>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2338552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0" y="0"/>
            <a:ext cx="3076575" cy="511175"/>
          </a:xfrm>
          <a:prstGeom prst="rect">
            <a:avLst/>
          </a:prstGeom>
          <a:ln/>
        </p:spPr>
        <p:txBody>
          <a:bodyPr/>
          <a:lstStyle/>
          <a:p>
            <a:r>
              <a:rPr lang="en-US"/>
              <a:t>The University of Adelaide, School of Computer Science</a:t>
            </a:r>
          </a:p>
        </p:txBody>
      </p:sp>
      <p:sp>
        <p:nvSpPr>
          <p:cNvPr id="5" name="Rectangle 3"/>
          <p:cNvSpPr>
            <a:spLocks noGrp="1" noChangeArrowheads="1"/>
          </p:cNvSpPr>
          <p:nvPr>
            <p:ph type="dt" idx="1"/>
          </p:nvPr>
        </p:nvSpPr>
        <p:spPr>
          <a:xfrm>
            <a:off x="4022725" y="0"/>
            <a:ext cx="3076575" cy="511175"/>
          </a:xfrm>
          <a:prstGeom prst="rect">
            <a:avLst/>
          </a:prstGeom>
          <a:ln/>
        </p:spPr>
        <p:txBody>
          <a:bodyPr/>
          <a:lstStyle/>
          <a:p>
            <a:fld id="{07DA533B-45CB-4337-89C6-857AE8953CCB}" type="datetime3">
              <a:rPr lang="en-US"/>
              <a:pPr/>
              <a:t>6 March 2018</a:t>
            </a:fld>
            <a:endParaRPr lang="en-US"/>
          </a:p>
        </p:txBody>
      </p:sp>
      <p:sp>
        <p:nvSpPr>
          <p:cNvPr id="6" name="Rectangle 6"/>
          <p:cNvSpPr>
            <a:spLocks noGrp="1" noChangeArrowheads="1"/>
          </p:cNvSpPr>
          <p:nvPr>
            <p:ph type="ftr" sz="quarter" idx="4"/>
          </p:nvPr>
        </p:nvSpPr>
        <p:spPr>
          <a:xfrm>
            <a:off x="0" y="9723438"/>
            <a:ext cx="3076575" cy="511175"/>
          </a:xfrm>
          <a:prstGeom prst="rect">
            <a:avLst/>
          </a:prstGeom>
          <a:ln/>
        </p:spPr>
        <p:txBody>
          <a:bodyPr/>
          <a:lstStyle/>
          <a:p>
            <a:r>
              <a:rPr lang="en-US"/>
              <a:t>Chapter 2 — Instructions: Language of the Computer</a:t>
            </a:r>
          </a:p>
        </p:txBody>
      </p:sp>
      <p:sp>
        <p:nvSpPr>
          <p:cNvPr id="7" name="Rectangle 7"/>
          <p:cNvSpPr>
            <a:spLocks noGrp="1" noChangeArrowheads="1"/>
          </p:cNvSpPr>
          <p:nvPr>
            <p:ph type="sldNum" sz="quarter" idx="5"/>
          </p:nvPr>
        </p:nvSpPr>
        <p:spPr>
          <a:xfrm>
            <a:off x="4022725" y="9723438"/>
            <a:ext cx="3076575" cy="511175"/>
          </a:xfrm>
          <a:prstGeom prst="rect">
            <a:avLst/>
          </a:prstGeom>
          <a:ln/>
        </p:spPr>
        <p:txBody>
          <a:bodyPr/>
          <a:lstStyle/>
          <a:p>
            <a:fld id="{AD67176E-D0DA-4D40-9114-1A30A59F807E}" type="slidenum">
              <a:rPr lang="en-US"/>
              <a:pPr/>
              <a:t>13</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3818836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330200"/>
            <a:ext cx="7696200" cy="579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6426200"/>
            <a:ext cx="1905000" cy="279400"/>
          </a:xfrm>
          <a:prstGeom prst="rect">
            <a:avLst/>
          </a:prstGeom>
        </p:spPr>
        <p:txBody>
          <a:bodyPr/>
          <a:lstStyle>
            <a:lvl1pPr>
              <a:defRPr/>
            </a:lvl1pPr>
          </a:lstStyle>
          <a:p>
            <a:fld id="{32C226D6-1FB7-402B-81C1-CB1E5035F1E0}" type="datetime1">
              <a:rPr lang="en-US"/>
              <a:pPr/>
              <a:t>3/6/2018</a:t>
            </a:fld>
            <a:endParaRPr lang="en-US"/>
          </a:p>
        </p:txBody>
      </p:sp>
      <p:sp>
        <p:nvSpPr>
          <p:cNvPr id="4" name="Footer Placeholder 3"/>
          <p:cNvSpPr>
            <a:spLocks noGrp="1"/>
          </p:cNvSpPr>
          <p:nvPr>
            <p:ph type="ftr" sz="quarter" idx="11"/>
          </p:nvPr>
        </p:nvSpPr>
        <p:spPr>
          <a:xfrm>
            <a:off x="3124200" y="6426200"/>
            <a:ext cx="2895600" cy="279400"/>
          </a:xfrm>
          <a:prstGeom prst="rect">
            <a:avLst/>
          </a:prstGeom>
        </p:spPr>
        <p:txBody>
          <a:bodyPr/>
          <a:lstStyle>
            <a:lvl1pPr>
              <a:defRPr/>
            </a:lvl1pPr>
          </a:lstStyle>
          <a:p>
            <a:r>
              <a:rPr lang="en-US"/>
              <a:t>CS252 S06 Lec9 Limits and SMT</a:t>
            </a:r>
          </a:p>
        </p:txBody>
      </p:sp>
      <p:sp>
        <p:nvSpPr>
          <p:cNvPr id="5" name="Slide Number Placeholder 4"/>
          <p:cNvSpPr>
            <a:spLocks noGrp="1"/>
          </p:cNvSpPr>
          <p:nvPr>
            <p:ph type="sldNum" sz="quarter" idx="12"/>
          </p:nvPr>
        </p:nvSpPr>
        <p:spPr>
          <a:xfrm>
            <a:off x="6553200" y="6413500"/>
            <a:ext cx="1905000" cy="292100"/>
          </a:xfrm>
          <a:prstGeom prst="rect">
            <a:avLst/>
          </a:prstGeom>
        </p:spPr>
        <p:txBody>
          <a:bodyPr/>
          <a:lstStyle>
            <a:lvl1pPr>
              <a:defRPr/>
            </a:lvl1pPr>
          </a:lstStyle>
          <a:p>
            <a:fld id="{1121AF41-BA22-4575-B522-0383EF3EDC03}" type="slidenum">
              <a:rPr lang="en-US"/>
              <a:pPr/>
              <a:t>‹#›</a:t>
            </a:fld>
            <a:endParaRPr lang="en-US" b="0">
              <a:solidFill>
                <a:srgbClr val="FBBA03"/>
              </a:solidFill>
            </a:endParaRPr>
          </a:p>
        </p:txBody>
      </p:sp>
    </p:spTree>
    <p:extLst>
      <p:ext uri="{BB962C8B-B14F-4D97-AF65-F5344CB8AC3E}">
        <p14:creationId xmlns:p14="http://schemas.microsoft.com/office/powerpoint/2010/main" val="2349305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609600"/>
            <a:ext cx="7162800" cy="1143000"/>
          </a:xfrm>
          <a:prstGeom prst="rect">
            <a:avLst/>
          </a:prstGeom>
          <a:noFill/>
          <a:ln w="12700">
            <a:noFill/>
            <a:miter lim="800000"/>
            <a:headEnd/>
            <a:tailEnd/>
          </a:ln>
        </p:spPr>
        <p:txBody>
          <a:bodyPr vert="horz" wrap="square" lIns="90487" tIns="44450" rIns="90487" bIns="44450" numCol="1" anchor="ctr" anchorCtr="0" compatLnSpc="1">
            <a:prstTxWarp prst="textNoShape">
              <a:avLst/>
            </a:prstTxWarp>
          </a:bodyPr>
          <a:lstStyle/>
          <a:p>
            <a:pPr lvl="0"/>
            <a:r>
              <a:rPr lang="en-US"/>
              <a:t>Slide Title</a:t>
            </a:r>
          </a:p>
        </p:txBody>
      </p:sp>
      <p:sp>
        <p:nvSpPr>
          <p:cNvPr id="1027" name="Rectangle 3"/>
          <p:cNvSpPr>
            <a:spLocks noGrp="1" noChangeArrowheads="1"/>
          </p:cNvSpPr>
          <p:nvPr>
            <p:ph type="body" idx="1"/>
          </p:nvPr>
        </p:nvSpPr>
        <p:spPr bwMode="auto">
          <a:xfrm>
            <a:off x="990600" y="1981200"/>
            <a:ext cx="7162800" cy="41148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ChangeArrowheads="1"/>
          </p:cNvSpPr>
          <p:nvPr/>
        </p:nvSpPr>
        <p:spPr bwMode="auto">
          <a:xfrm>
            <a:off x="7713663" y="6289675"/>
            <a:ext cx="1069975" cy="271463"/>
          </a:xfrm>
          <a:prstGeom prst="rect">
            <a:avLst/>
          </a:prstGeom>
          <a:noFill/>
          <a:ln w="12700">
            <a:noFill/>
            <a:miter lim="800000"/>
            <a:headEnd/>
            <a:tailEnd/>
          </a:ln>
          <a:effectLst/>
        </p:spPr>
        <p:txBody>
          <a:bodyPr wrap="none" lIns="90487" tIns="44450" rIns="90487" bIns="44450">
            <a:spAutoFit/>
          </a:bodyPr>
          <a:lstStyle/>
          <a:p>
            <a:pPr algn="r">
              <a:defRPr/>
            </a:pPr>
            <a:r>
              <a:rPr lang="en-US" sz="1200">
                <a:latin typeface="Arial" pitchFamily="34" charset="0"/>
              </a:rPr>
              <a:t>DAP.F96  </a:t>
            </a:r>
            <a:fld id="{9B71E99F-65FC-4CFE-979F-ECCA6E846F72}" type="slidenum">
              <a:rPr lang="en-US" sz="1200">
                <a:latin typeface="Arial" pitchFamily="34" charset="0"/>
              </a:rPr>
              <a:pPr algn="r">
                <a:defRPr/>
              </a:pPr>
              <a:t>‹#›</a:t>
            </a:fld>
            <a:endParaRPr lang="en-US" sz="1200">
              <a:latin typeface="Arial"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lnSpc>
          <a:spcPct val="90000"/>
        </a:lnSpc>
        <a:spcBef>
          <a:spcPct val="0"/>
        </a:spcBef>
        <a:spcAft>
          <a:spcPct val="0"/>
        </a:spcAft>
        <a:defRPr sz="3600" b="1">
          <a:solidFill>
            <a:schemeClr val="hlink"/>
          </a:solidFill>
          <a:latin typeface="+mj-lt"/>
          <a:ea typeface="+mj-ea"/>
          <a:cs typeface="+mj-cs"/>
        </a:defRPr>
      </a:lvl1pPr>
      <a:lvl2pPr algn="ctr" rtl="0" eaLnBrk="0" fontAlgn="base" hangingPunct="0">
        <a:lnSpc>
          <a:spcPct val="90000"/>
        </a:lnSpc>
        <a:spcBef>
          <a:spcPct val="0"/>
        </a:spcBef>
        <a:spcAft>
          <a:spcPct val="0"/>
        </a:spcAft>
        <a:defRPr sz="3600" b="1">
          <a:solidFill>
            <a:schemeClr val="hlink"/>
          </a:solidFill>
          <a:latin typeface="Arial" pitchFamily="34" charset="0"/>
        </a:defRPr>
      </a:lvl2pPr>
      <a:lvl3pPr algn="ctr" rtl="0" eaLnBrk="0" fontAlgn="base" hangingPunct="0">
        <a:lnSpc>
          <a:spcPct val="90000"/>
        </a:lnSpc>
        <a:spcBef>
          <a:spcPct val="0"/>
        </a:spcBef>
        <a:spcAft>
          <a:spcPct val="0"/>
        </a:spcAft>
        <a:defRPr sz="3600" b="1">
          <a:solidFill>
            <a:schemeClr val="hlink"/>
          </a:solidFill>
          <a:latin typeface="Arial" pitchFamily="34" charset="0"/>
        </a:defRPr>
      </a:lvl3pPr>
      <a:lvl4pPr algn="ctr" rtl="0" eaLnBrk="0" fontAlgn="base" hangingPunct="0">
        <a:lnSpc>
          <a:spcPct val="90000"/>
        </a:lnSpc>
        <a:spcBef>
          <a:spcPct val="0"/>
        </a:spcBef>
        <a:spcAft>
          <a:spcPct val="0"/>
        </a:spcAft>
        <a:defRPr sz="3600" b="1">
          <a:solidFill>
            <a:schemeClr val="hlink"/>
          </a:solidFill>
          <a:latin typeface="Arial" pitchFamily="34" charset="0"/>
        </a:defRPr>
      </a:lvl4pPr>
      <a:lvl5pPr algn="ctr" rtl="0" eaLnBrk="0" fontAlgn="base" hangingPunct="0">
        <a:lnSpc>
          <a:spcPct val="90000"/>
        </a:lnSpc>
        <a:spcBef>
          <a:spcPct val="0"/>
        </a:spcBef>
        <a:spcAft>
          <a:spcPct val="0"/>
        </a:spcAft>
        <a:defRPr sz="3600" b="1">
          <a:solidFill>
            <a:schemeClr val="hlink"/>
          </a:solidFill>
          <a:latin typeface="Arial" pitchFamily="34" charset="0"/>
        </a:defRPr>
      </a:lvl5pPr>
      <a:lvl6pPr marL="457200" algn="ctr" rtl="0" eaLnBrk="0" fontAlgn="base" hangingPunct="0">
        <a:lnSpc>
          <a:spcPct val="90000"/>
        </a:lnSpc>
        <a:spcBef>
          <a:spcPct val="0"/>
        </a:spcBef>
        <a:spcAft>
          <a:spcPct val="0"/>
        </a:spcAft>
        <a:defRPr sz="3600" b="1">
          <a:solidFill>
            <a:schemeClr val="hlink"/>
          </a:solidFill>
          <a:latin typeface="Arial" pitchFamily="34" charset="0"/>
        </a:defRPr>
      </a:lvl6pPr>
      <a:lvl7pPr marL="914400" algn="ctr" rtl="0" eaLnBrk="0" fontAlgn="base" hangingPunct="0">
        <a:lnSpc>
          <a:spcPct val="90000"/>
        </a:lnSpc>
        <a:spcBef>
          <a:spcPct val="0"/>
        </a:spcBef>
        <a:spcAft>
          <a:spcPct val="0"/>
        </a:spcAft>
        <a:defRPr sz="3600" b="1">
          <a:solidFill>
            <a:schemeClr val="hlink"/>
          </a:solidFill>
          <a:latin typeface="Arial" pitchFamily="34" charset="0"/>
        </a:defRPr>
      </a:lvl7pPr>
      <a:lvl8pPr marL="1371600" algn="ctr" rtl="0" eaLnBrk="0" fontAlgn="base" hangingPunct="0">
        <a:lnSpc>
          <a:spcPct val="90000"/>
        </a:lnSpc>
        <a:spcBef>
          <a:spcPct val="0"/>
        </a:spcBef>
        <a:spcAft>
          <a:spcPct val="0"/>
        </a:spcAft>
        <a:defRPr sz="3600" b="1">
          <a:solidFill>
            <a:schemeClr val="hlink"/>
          </a:solidFill>
          <a:latin typeface="Arial" pitchFamily="34" charset="0"/>
        </a:defRPr>
      </a:lvl8pPr>
      <a:lvl9pPr marL="1828800" algn="ctr" rtl="0" eaLnBrk="0" fontAlgn="base" hangingPunct="0">
        <a:lnSpc>
          <a:spcPct val="90000"/>
        </a:lnSpc>
        <a:spcBef>
          <a:spcPct val="0"/>
        </a:spcBef>
        <a:spcAft>
          <a:spcPct val="0"/>
        </a:spcAft>
        <a:defRPr sz="3600" b="1">
          <a:solidFill>
            <a:schemeClr val="hlink"/>
          </a:solidFill>
          <a:latin typeface="Arial" pitchFamily="34"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a:solidFill>
            <a:schemeClr val="tx1"/>
          </a:solidFill>
          <a:latin typeface="+mn-lt"/>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3.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14.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14300" y="1981200"/>
            <a:ext cx="8877300" cy="1828800"/>
          </a:xfrm>
          <a:solidFill>
            <a:schemeClr val="accent1"/>
          </a:solidFill>
        </p:spPr>
        <p:txBody>
          <a:bodyPr/>
          <a:lstStyle/>
          <a:p>
            <a:r>
              <a:rPr lang="en-US" sz="3200" dirty="0">
                <a:solidFill>
                  <a:schemeClr val="tx1"/>
                </a:solidFill>
              </a:rPr>
              <a:t>Lecture 15: </a:t>
            </a:r>
            <a:br>
              <a:rPr lang="en-US" sz="3200" dirty="0">
                <a:solidFill>
                  <a:schemeClr val="tx1"/>
                </a:solidFill>
              </a:rPr>
            </a:br>
            <a:r>
              <a:rPr lang="en-US" sz="3200" dirty="0">
                <a:solidFill>
                  <a:schemeClr val="tx1"/>
                </a:solidFill>
              </a:rPr>
              <a:t>Speculation and Commercial Examples</a:t>
            </a:r>
            <a:br>
              <a:rPr lang="en-US" sz="3200" dirty="0">
                <a:solidFill>
                  <a:schemeClr val="tx1"/>
                </a:solidFill>
              </a:rPr>
            </a:br>
            <a:r>
              <a:rPr lang="en-US" sz="3200" dirty="0">
                <a:solidFill>
                  <a:schemeClr val="tx1"/>
                </a:solidFill>
              </a:rPr>
              <a:t>Sections 3.8, 3.10, and 3.13</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38200" y="0"/>
            <a:ext cx="7620000" cy="1143000"/>
          </a:xfrm>
        </p:spPr>
        <p:txBody>
          <a:bodyPr/>
          <a:lstStyle/>
          <a:p>
            <a:r>
              <a:rPr lang="en-US" dirty="0"/>
              <a:t>Register renaming, virtual registers versus Reorder Buffers</a:t>
            </a:r>
          </a:p>
        </p:txBody>
      </p:sp>
      <p:sp>
        <p:nvSpPr>
          <p:cNvPr id="196611" name="Rectangle 3"/>
          <p:cNvSpPr>
            <a:spLocks noGrp="1" noChangeArrowheads="1"/>
          </p:cNvSpPr>
          <p:nvPr>
            <p:ph type="body" idx="1"/>
          </p:nvPr>
        </p:nvSpPr>
        <p:spPr>
          <a:xfrm>
            <a:off x="762000" y="1219200"/>
            <a:ext cx="8077200" cy="5105400"/>
          </a:xfrm>
        </p:spPr>
        <p:txBody>
          <a:bodyPr/>
          <a:lstStyle/>
          <a:p>
            <a:r>
              <a:rPr lang="en-US" dirty="0"/>
              <a:t>Alternative to Reorder Buffer is a larger virtual set of registers and register renaming</a:t>
            </a:r>
          </a:p>
          <a:p>
            <a:r>
              <a:rPr lang="en-US" dirty="0">
                <a:solidFill>
                  <a:schemeClr val="hlink"/>
                </a:solidFill>
              </a:rPr>
              <a:t>Virtual registers</a:t>
            </a:r>
            <a:r>
              <a:rPr lang="en-US" dirty="0"/>
              <a:t> hold both architecturally visible registers + temporary values</a:t>
            </a:r>
          </a:p>
          <a:p>
            <a:pPr lvl="1"/>
            <a:r>
              <a:rPr lang="en-US" dirty="0"/>
              <a:t>replace functions of reorder buffer and reservation station</a:t>
            </a:r>
          </a:p>
          <a:p>
            <a:r>
              <a:rPr lang="en-US" dirty="0"/>
              <a:t>Renaming process maps names of architectural registers to registers in virtual register set</a:t>
            </a:r>
          </a:p>
          <a:p>
            <a:pPr lvl="1"/>
            <a:r>
              <a:rPr lang="en-US" dirty="0"/>
              <a:t>Changing subset of virtual registers contains architecturally visible registers</a:t>
            </a:r>
          </a:p>
          <a:p>
            <a:r>
              <a:rPr lang="en-US" dirty="0"/>
              <a:t>Simplifies instruction commit: mark register as no longer speculative, free register with old value</a:t>
            </a:r>
          </a:p>
          <a:p>
            <a:r>
              <a:rPr lang="en-US" dirty="0"/>
              <a:t>Adds 40-80 extra registers: Alpha, Pentium,…    </a:t>
            </a:r>
            <a:r>
              <a:rPr lang="en-US" dirty="0">
                <a:solidFill>
                  <a:srgbClr val="0070C0"/>
                </a:solidFill>
              </a:rPr>
              <a:t>Most Out-of-Order processors today use extended registers with renaming</a:t>
            </a:r>
          </a:p>
          <a:p>
            <a:pPr>
              <a:buNone/>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66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661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9661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96611">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966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9661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966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90600" y="228600"/>
            <a:ext cx="7162800" cy="914400"/>
          </a:xfrm>
        </p:spPr>
        <p:txBody>
          <a:bodyPr/>
          <a:lstStyle/>
          <a:p>
            <a:r>
              <a:rPr lang="en-US" dirty="0"/>
              <a:t>How much to speculate?</a:t>
            </a:r>
          </a:p>
        </p:txBody>
      </p:sp>
      <p:sp>
        <p:nvSpPr>
          <p:cNvPr id="197635" name="Rectangle 3"/>
          <p:cNvSpPr>
            <a:spLocks noGrp="1" noChangeArrowheads="1"/>
          </p:cNvSpPr>
          <p:nvPr>
            <p:ph type="body" idx="1"/>
          </p:nvPr>
        </p:nvSpPr>
        <p:spPr>
          <a:xfrm>
            <a:off x="762000" y="1143000"/>
            <a:ext cx="7543800" cy="4114800"/>
          </a:xfrm>
        </p:spPr>
        <p:txBody>
          <a:bodyPr/>
          <a:lstStyle/>
          <a:p>
            <a:pPr>
              <a:lnSpc>
                <a:spcPct val="80000"/>
              </a:lnSpc>
            </a:pPr>
            <a:r>
              <a:rPr lang="en-US" dirty="0"/>
              <a:t>Speculation Pro: uncover events that would otherwise stall the pipeline (cache misses)</a:t>
            </a:r>
          </a:p>
          <a:p>
            <a:pPr>
              <a:lnSpc>
                <a:spcPct val="80000"/>
              </a:lnSpc>
            </a:pPr>
            <a:r>
              <a:rPr lang="en-US" dirty="0"/>
              <a:t>Speculation Con: costly if exceptional event occurs when speculation was incorrect</a:t>
            </a:r>
          </a:p>
          <a:p>
            <a:pPr>
              <a:lnSpc>
                <a:spcPct val="80000"/>
              </a:lnSpc>
            </a:pPr>
            <a:r>
              <a:rPr lang="en-US" dirty="0"/>
              <a:t>Typical solution: speculation allows only low-cost exceptional events (1st-level cache miss)</a:t>
            </a:r>
          </a:p>
          <a:p>
            <a:pPr>
              <a:lnSpc>
                <a:spcPct val="80000"/>
              </a:lnSpc>
            </a:pPr>
            <a:r>
              <a:rPr lang="en-US" dirty="0"/>
              <a:t>When expensive exceptional event occurs, (2nd-level cache miss or TLB miss) processor waits until the instruction causing event is no longer speculative before handling the event</a:t>
            </a:r>
          </a:p>
          <a:p>
            <a:pPr>
              <a:lnSpc>
                <a:spcPct val="80000"/>
              </a:lnSpc>
            </a:pPr>
            <a:r>
              <a:rPr lang="en-US" dirty="0"/>
              <a:t>Assuming single branch per cycle: future may speculate across multiple branches!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76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76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976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976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9763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6" name="Picture 8" descr="f03-25-9780123838728"/>
          <p:cNvPicPr>
            <a:picLocks noChangeAspect="1" noChangeArrowheads="1"/>
          </p:cNvPicPr>
          <p:nvPr/>
        </p:nvPicPr>
        <p:blipFill>
          <a:blip r:embed="rId2" cstate="print"/>
          <a:srcRect/>
          <a:stretch>
            <a:fillRect/>
          </a:stretch>
        </p:blipFill>
        <p:spPr bwMode="auto">
          <a:xfrm>
            <a:off x="1219200" y="932163"/>
            <a:ext cx="6734175" cy="4333875"/>
          </a:xfrm>
          <a:prstGeom prst="rect">
            <a:avLst/>
          </a:prstGeom>
          <a:noFill/>
        </p:spPr>
      </p:pic>
      <p:sp>
        <p:nvSpPr>
          <p:cNvPr id="43017" name="Rectangle 9"/>
          <p:cNvSpPr>
            <a:spLocks noChangeArrowheads="1"/>
          </p:cNvSpPr>
          <p:nvPr/>
        </p:nvSpPr>
        <p:spPr bwMode="auto">
          <a:xfrm>
            <a:off x="487362" y="5257800"/>
            <a:ext cx="8099425" cy="457200"/>
          </a:xfrm>
          <a:prstGeom prst="rect">
            <a:avLst/>
          </a:prstGeom>
          <a:noFill/>
          <a:ln w="9525">
            <a:noFill/>
            <a:miter lim="800000"/>
            <a:headEnd/>
            <a:tailEnd/>
          </a:ln>
          <a:effectLst/>
        </p:spPr>
        <p:txBody>
          <a:bodyPr wrap="none" anchor="ctr">
            <a:spAutoFit/>
          </a:bodyPr>
          <a:lstStyle/>
          <a:p>
            <a:pPr eaLnBrk="0" hangingPunct="0"/>
            <a:r>
              <a:rPr lang="en-GB" sz="1200" dirty="0"/>
              <a:t>Figure 3.25 The fraction of instructions that are executed as a result of </a:t>
            </a:r>
            <a:r>
              <a:rPr lang="en-GB" sz="1200" dirty="0" err="1"/>
              <a:t>misspeculation</a:t>
            </a:r>
            <a:r>
              <a:rPr lang="en-GB" sz="1200" dirty="0"/>
              <a:t> is typically much higher for integer</a:t>
            </a:r>
          </a:p>
          <a:p>
            <a:pPr eaLnBrk="0" hangingPunct="0"/>
            <a:r>
              <a:rPr lang="en-GB" sz="1200" dirty="0"/>
              <a:t>Programs (the first five) versus FP programs (the last five).</a:t>
            </a:r>
            <a:r>
              <a:rPr lang="en-US" sz="1200" dirty="0"/>
              <a:t> </a:t>
            </a:r>
          </a:p>
        </p:txBody>
      </p:sp>
      <p:sp>
        <p:nvSpPr>
          <p:cNvPr id="2" name="TextBox 1"/>
          <p:cNvSpPr txBox="1"/>
          <p:nvPr/>
        </p:nvSpPr>
        <p:spPr>
          <a:xfrm>
            <a:off x="1447800" y="8238"/>
            <a:ext cx="6096000" cy="646331"/>
          </a:xfrm>
          <a:prstGeom prst="rect">
            <a:avLst/>
          </a:prstGeom>
          <a:noFill/>
        </p:spPr>
        <p:txBody>
          <a:bodyPr wrap="square" rtlCol="0">
            <a:spAutoFit/>
          </a:bodyPr>
          <a:lstStyle/>
          <a:p>
            <a:pPr algn="ctr"/>
            <a:r>
              <a:rPr lang="en-US" sz="3600" dirty="0">
                <a:solidFill>
                  <a:srgbClr val="FF0000"/>
                </a:solidFill>
              </a:rPr>
              <a:t>Speculation Efficiency</a:t>
            </a:r>
          </a:p>
        </p:txBody>
      </p:sp>
    </p:spTree>
    <p:extLst>
      <p:ext uri="{BB962C8B-B14F-4D97-AF65-F5344CB8AC3E}">
        <p14:creationId xmlns:p14="http://schemas.microsoft.com/office/powerpoint/2010/main" val="3486370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4294967295"/>
          </p:nvPr>
        </p:nvSpPr>
        <p:spPr>
          <a:xfrm>
            <a:off x="1042988" y="6381750"/>
            <a:ext cx="7272337" cy="358775"/>
          </a:xfrm>
          <a:prstGeom prst="rect">
            <a:avLst/>
          </a:prstGeom>
        </p:spPr>
        <p:txBody>
          <a:bodyPr/>
          <a:lstStyle/>
          <a:p>
            <a:r>
              <a:rPr lang="en-US" dirty="0"/>
              <a:t>Copyright © 2012, Elsevier Inc. All rights reserved.</a:t>
            </a:r>
            <a:endParaRPr lang="en-AU" dirty="0"/>
          </a:p>
        </p:txBody>
      </p:sp>
      <p:sp>
        <p:nvSpPr>
          <p:cNvPr id="242690" name="Rectangle 2"/>
          <p:cNvSpPr>
            <a:spLocks noGrp="1" noChangeArrowheads="1"/>
          </p:cNvSpPr>
          <p:nvPr>
            <p:ph type="title"/>
          </p:nvPr>
        </p:nvSpPr>
        <p:spPr>
          <a:xfrm>
            <a:off x="611188" y="171232"/>
            <a:ext cx="8281987" cy="646331"/>
          </a:xfrm>
        </p:spPr>
        <p:txBody>
          <a:bodyPr/>
          <a:lstStyle/>
          <a:p>
            <a:r>
              <a:rPr lang="en-AU" sz="3600" dirty="0"/>
              <a:t>Multiple Issue</a:t>
            </a:r>
          </a:p>
        </p:txBody>
      </p:sp>
      <p:sp>
        <p:nvSpPr>
          <p:cNvPr id="242693" name="Text Box 5"/>
          <p:cNvSpPr txBox="1">
            <a:spLocks noChangeArrowheads="1"/>
          </p:cNvSpPr>
          <p:nvPr/>
        </p:nvSpPr>
        <p:spPr bwMode="auto">
          <a:xfrm rot="5400000">
            <a:off x="7015247" y="1761930"/>
            <a:ext cx="3890809"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Multiple Issue and Static Scheduling</a:t>
            </a:r>
          </a:p>
        </p:txBody>
      </p:sp>
      <p:pic>
        <p:nvPicPr>
          <p:cNvPr id="2" name="Picture 2"/>
          <p:cNvPicPr>
            <a:picLocks noChangeAspect="1" noChangeArrowheads="1"/>
          </p:cNvPicPr>
          <p:nvPr/>
        </p:nvPicPr>
        <p:blipFill>
          <a:blip r:embed="rId3" cstate="print"/>
          <a:srcRect/>
          <a:stretch>
            <a:fillRect/>
          </a:stretch>
        </p:blipFill>
        <p:spPr bwMode="auto">
          <a:xfrm>
            <a:off x="467544" y="1124744"/>
            <a:ext cx="8077200" cy="4229100"/>
          </a:xfrm>
          <a:prstGeom prst="rect">
            <a:avLst/>
          </a:prstGeom>
          <a:noFill/>
          <a:ln w="9525">
            <a:noFill/>
            <a:miter lim="800000"/>
            <a:headEnd/>
            <a:tailEnd/>
          </a:ln>
        </p:spPr>
      </p:pic>
    </p:spTree>
    <p:extLst>
      <p:ext uri="{BB962C8B-B14F-4D97-AF65-F5344CB8AC3E}">
        <p14:creationId xmlns:p14="http://schemas.microsoft.com/office/powerpoint/2010/main" val="23087588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Picture 4" descr="f03-36-9780123838728"/>
          <p:cNvPicPr>
            <a:picLocks noChangeAspect="1" noChangeArrowheads="1"/>
          </p:cNvPicPr>
          <p:nvPr/>
        </p:nvPicPr>
        <p:blipFill>
          <a:blip r:embed="rId2" cstate="print"/>
          <a:srcRect/>
          <a:stretch>
            <a:fillRect/>
          </a:stretch>
        </p:blipFill>
        <p:spPr bwMode="auto">
          <a:xfrm>
            <a:off x="762000" y="1042013"/>
            <a:ext cx="7620000" cy="3181350"/>
          </a:xfrm>
          <a:prstGeom prst="rect">
            <a:avLst/>
          </a:prstGeom>
          <a:noFill/>
        </p:spPr>
      </p:pic>
      <p:sp>
        <p:nvSpPr>
          <p:cNvPr id="50181" name="Rectangle 5"/>
          <p:cNvSpPr>
            <a:spLocks noChangeArrowheads="1"/>
          </p:cNvSpPr>
          <p:nvPr/>
        </p:nvSpPr>
        <p:spPr bwMode="auto">
          <a:xfrm>
            <a:off x="473075" y="4194281"/>
            <a:ext cx="7727950" cy="954107"/>
          </a:xfrm>
          <a:prstGeom prst="rect">
            <a:avLst/>
          </a:prstGeom>
          <a:noFill/>
          <a:ln w="9525">
            <a:noFill/>
            <a:miter lim="800000"/>
            <a:headEnd/>
            <a:tailEnd/>
          </a:ln>
          <a:effectLst/>
        </p:spPr>
        <p:txBody>
          <a:bodyPr anchor="ctr">
            <a:spAutoFit/>
          </a:bodyPr>
          <a:lstStyle/>
          <a:p>
            <a:pPr eaLnBrk="0" hangingPunct="0"/>
            <a:r>
              <a:rPr lang="en-GB" sz="1400" b="1" dirty="0"/>
              <a:t>Figure 3.36 </a:t>
            </a:r>
            <a:r>
              <a:rPr lang="en-GB" sz="1400" dirty="0"/>
              <a:t>The basic structure of the A8 pipeline is 13 stages. </a:t>
            </a:r>
            <a:r>
              <a:rPr lang="en-GB" sz="1400" b="0" dirty="0"/>
              <a:t>Three cycles are used for instruction fetch and four for instruction decode, in addition to a five-cycle integer pipeline. This yields a 13-cycle branch </a:t>
            </a:r>
            <a:r>
              <a:rPr lang="en-GB" sz="1400" b="0" dirty="0" err="1"/>
              <a:t>misprediction</a:t>
            </a:r>
            <a:r>
              <a:rPr lang="en-GB" sz="1400" b="0" dirty="0"/>
              <a:t> penalty. The instruction fetch unit tries to keep the 12-entry instruction queue filled.</a:t>
            </a:r>
            <a:r>
              <a:rPr lang="en-US" sz="1400" dirty="0"/>
              <a:t> </a:t>
            </a:r>
          </a:p>
        </p:txBody>
      </p:sp>
      <p:sp>
        <p:nvSpPr>
          <p:cNvPr id="2" name="TextBox 1"/>
          <p:cNvSpPr txBox="1"/>
          <p:nvPr/>
        </p:nvSpPr>
        <p:spPr>
          <a:xfrm>
            <a:off x="473075" y="5148388"/>
            <a:ext cx="7848600" cy="1169551"/>
          </a:xfrm>
          <a:prstGeom prst="rect">
            <a:avLst/>
          </a:prstGeom>
          <a:noFill/>
        </p:spPr>
        <p:txBody>
          <a:bodyPr wrap="square" rtlCol="0">
            <a:spAutoFit/>
          </a:bodyPr>
          <a:lstStyle/>
          <a:p>
            <a:r>
              <a:rPr lang="en-US" sz="1400" dirty="0"/>
              <a:t>A8 is a dual-issue statically scheduled superscalar with dynamic issue detection, which allows the processor to issue one or two instructions per clock. </a:t>
            </a:r>
            <a:r>
              <a:rPr lang="en-US" sz="1400" dirty="0">
                <a:solidFill>
                  <a:srgbClr val="FF0000"/>
                </a:solidFill>
              </a:rPr>
              <a:t>A simple score board structure </a:t>
            </a:r>
            <a:r>
              <a:rPr lang="en-US" sz="1400" dirty="0"/>
              <a:t>is used to track when an instruction can issue. A8 uses a dynamic branch predictor with 512-entry 2-way set associative BTB and a 4K-entry global history buffer (GHB), indexed by the branch history and current PC. GHB is accessed only if there is a miss in the BTB. </a:t>
            </a:r>
          </a:p>
        </p:txBody>
      </p:sp>
      <p:sp>
        <p:nvSpPr>
          <p:cNvPr id="3" name="TextBox 2">
            <a:extLst>
              <a:ext uri="{FF2B5EF4-FFF2-40B4-BE49-F238E27FC236}">
                <a16:creationId xmlns:a16="http://schemas.microsoft.com/office/drawing/2014/main" id="{F2E42925-FE0C-4FA7-A060-10034A4A3AF9}"/>
              </a:ext>
            </a:extLst>
          </p:cNvPr>
          <p:cNvSpPr txBox="1"/>
          <p:nvPr/>
        </p:nvSpPr>
        <p:spPr>
          <a:xfrm>
            <a:off x="1714500" y="162361"/>
            <a:ext cx="5715000" cy="584775"/>
          </a:xfrm>
          <a:prstGeom prst="rect">
            <a:avLst/>
          </a:prstGeom>
          <a:noFill/>
        </p:spPr>
        <p:txBody>
          <a:bodyPr wrap="square" rtlCol="0">
            <a:spAutoFit/>
          </a:bodyPr>
          <a:lstStyle/>
          <a:p>
            <a:r>
              <a:rPr lang="en-US" sz="3200" b="1" dirty="0">
                <a:solidFill>
                  <a:srgbClr val="FF0000"/>
                </a:solidFill>
              </a:rPr>
              <a:t>Example: ARM A8 Datapath</a:t>
            </a:r>
          </a:p>
        </p:txBody>
      </p:sp>
    </p:spTree>
    <p:extLst>
      <p:ext uri="{BB962C8B-B14F-4D97-AF65-F5344CB8AC3E}">
        <p14:creationId xmlns:p14="http://schemas.microsoft.com/office/powerpoint/2010/main" val="5217063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70C0"/>
                </a:solidFill>
              </a:rPr>
              <a:t>IBM Power 4 </a:t>
            </a:r>
            <a:r>
              <a:rPr lang="en-US" dirty="0" err="1">
                <a:solidFill>
                  <a:srgbClr val="0070C0"/>
                </a:solidFill>
              </a:rPr>
              <a:t>Datapath</a:t>
            </a:r>
            <a:endParaRPr lang="en-US" dirty="0">
              <a:solidFill>
                <a:srgbClr val="0070C0"/>
              </a:solidFill>
            </a:endParaRPr>
          </a:p>
        </p:txBody>
      </p:sp>
      <p:pic>
        <p:nvPicPr>
          <p:cNvPr id="3" name="Picture 2"/>
          <p:cNvPicPr>
            <a:picLocks noChangeAspect="1" noChangeArrowheads="1"/>
          </p:cNvPicPr>
          <p:nvPr/>
        </p:nvPicPr>
        <p:blipFill>
          <a:blip r:embed="rId2" cstate="print"/>
          <a:srcRect/>
          <a:stretch>
            <a:fillRect/>
          </a:stretch>
        </p:blipFill>
        <p:spPr bwMode="auto">
          <a:xfrm>
            <a:off x="304800" y="1752600"/>
            <a:ext cx="8640763" cy="3265488"/>
          </a:xfrm>
          <a:prstGeom prst="rect">
            <a:avLst/>
          </a:prstGeom>
          <a:noFill/>
          <a:ln w="25400">
            <a:noFill/>
            <a:miter lim="800000"/>
            <a:headEnd/>
            <a:tailEnd/>
          </a:ln>
          <a:effectLst/>
        </p:spPr>
      </p:pic>
    </p:spTree>
    <p:extLst>
      <p:ext uri="{BB962C8B-B14F-4D97-AF65-F5344CB8AC3E}">
        <p14:creationId xmlns:p14="http://schemas.microsoft.com/office/powerpoint/2010/main" val="1686139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 descr="f03-41-9780123838728"/>
          <p:cNvPicPr>
            <a:picLocks noChangeAspect="1" noChangeArrowheads="1"/>
          </p:cNvPicPr>
          <p:nvPr/>
        </p:nvPicPr>
        <p:blipFill>
          <a:blip r:embed="rId2" cstate="print"/>
          <a:srcRect/>
          <a:stretch>
            <a:fillRect/>
          </a:stretch>
        </p:blipFill>
        <p:spPr bwMode="auto">
          <a:xfrm>
            <a:off x="1371600" y="454025"/>
            <a:ext cx="4178300" cy="4578350"/>
          </a:xfrm>
          <a:prstGeom prst="rect">
            <a:avLst/>
          </a:prstGeom>
          <a:noFill/>
        </p:spPr>
      </p:pic>
      <p:sp>
        <p:nvSpPr>
          <p:cNvPr id="45061" name="Rectangle 5"/>
          <p:cNvSpPr>
            <a:spLocks noChangeArrowheads="1"/>
          </p:cNvSpPr>
          <p:nvPr/>
        </p:nvSpPr>
        <p:spPr bwMode="auto">
          <a:xfrm>
            <a:off x="411163" y="5165716"/>
            <a:ext cx="8143875" cy="954107"/>
          </a:xfrm>
          <a:prstGeom prst="rect">
            <a:avLst/>
          </a:prstGeom>
          <a:noFill/>
          <a:ln w="9525">
            <a:noFill/>
            <a:miter lim="800000"/>
            <a:headEnd/>
            <a:tailEnd/>
          </a:ln>
          <a:effectLst/>
        </p:spPr>
        <p:txBody>
          <a:bodyPr anchor="ctr">
            <a:spAutoFit/>
          </a:bodyPr>
          <a:lstStyle/>
          <a:p>
            <a:pPr eaLnBrk="0" hangingPunct="0"/>
            <a:r>
              <a:rPr lang="en-GB" sz="1400" dirty="0"/>
              <a:t>Figure 3.41 The Intel Core i7 pipeline structure shown with the memory system components. </a:t>
            </a:r>
            <a:r>
              <a:rPr lang="en-GB" sz="1400" b="0" dirty="0"/>
              <a:t>The total pipeline depth is 14 stages, with branch </a:t>
            </a:r>
            <a:r>
              <a:rPr lang="en-GB" sz="1400" b="0" dirty="0" err="1"/>
              <a:t>mispredictions</a:t>
            </a:r>
            <a:r>
              <a:rPr lang="en-GB" sz="1400" b="0" dirty="0"/>
              <a:t> costing 17 cycles. There are 48 load and 32 store buffers. The six independent functional units can each begin execution of a ready micro-op in the same cycle.</a:t>
            </a:r>
            <a:r>
              <a:rPr lang="en-US" sz="1400" dirty="0"/>
              <a:t> </a:t>
            </a:r>
          </a:p>
        </p:txBody>
      </p:sp>
      <p:sp>
        <p:nvSpPr>
          <p:cNvPr id="2" name="TextBox 1"/>
          <p:cNvSpPr txBox="1"/>
          <p:nvPr/>
        </p:nvSpPr>
        <p:spPr>
          <a:xfrm>
            <a:off x="413792" y="6146099"/>
            <a:ext cx="7434808" cy="523220"/>
          </a:xfrm>
          <a:prstGeom prst="rect">
            <a:avLst/>
          </a:prstGeom>
          <a:noFill/>
        </p:spPr>
        <p:txBody>
          <a:bodyPr wrap="square" rtlCol="0">
            <a:spAutoFit/>
          </a:bodyPr>
          <a:lstStyle/>
          <a:p>
            <a:r>
              <a:rPr lang="en-US" sz="1400" dirty="0">
                <a:solidFill>
                  <a:srgbClr val="FF0000"/>
                </a:solidFill>
              </a:rPr>
              <a:t>Intel Core i7 uses an aggressive out-of-order four-issue dynamically scheduled speculative pipeline structure.  </a:t>
            </a:r>
          </a:p>
        </p:txBody>
      </p:sp>
      <p:sp>
        <p:nvSpPr>
          <p:cNvPr id="3" name="TextBox 2"/>
          <p:cNvSpPr txBox="1"/>
          <p:nvPr/>
        </p:nvSpPr>
        <p:spPr>
          <a:xfrm>
            <a:off x="5257726" y="320684"/>
            <a:ext cx="3213100" cy="3416320"/>
          </a:xfrm>
          <a:prstGeom prst="rect">
            <a:avLst/>
          </a:prstGeom>
          <a:noFill/>
        </p:spPr>
        <p:txBody>
          <a:bodyPr wrap="square" rtlCol="0">
            <a:spAutoFit/>
          </a:bodyPr>
          <a:lstStyle/>
          <a:p>
            <a:r>
              <a:rPr lang="en-US" sz="1200" b="1" dirty="0">
                <a:solidFill>
                  <a:srgbClr val="FF0000"/>
                </a:solidFill>
              </a:rPr>
              <a:t>Fetch:</a:t>
            </a:r>
            <a:r>
              <a:rPr lang="en-US" sz="1200" dirty="0"/>
              <a:t> Instruction fetch unit fetches 16 bytes from </a:t>
            </a:r>
            <a:r>
              <a:rPr lang="en-US" sz="1200" dirty="0" err="1"/>
              <a:t>Icache</a:t>
            </a:r>
            <a:r>
              <a:rPr lang="en-US" sz="1200" dirty="0"/>
              <a:t> and places them in </a:t>
            </a:r>
            <a:r>
              <a:rPr lang="en-US" sz="1200" dirty="0" err="1"/>
              <a:t>predecode</a:t>
            </a:r>
            <a:r>
              <a:rPr lang="en-US" sz="1200" dirty="0"/>
              <a:t> instruction buffer. This stage breaks them into individual x86 instructions – nontrivial because x86 instructions can be 1 to 17 bytes. A process called micro-op fusion takes place, where some instructions (like compare and branch) are fused to single operation. </a:t>
            </a:r>
          </a:p>
          <a:p>
            <a:endParaRPr lang="en-US" sz="1200" dirty="0"/>
          </a:p>
          <a:p>
            <a:r>
              <a:rPr lang="en-US" sz="1200" b="1" dirty="0">
                <a:solidFill>
                  <a:srgbClr val="FF0000"/>
                </a:solidFill>
              </a:rPr>
              <a:t>ID - Decode: </a:t>
            </a:r>
            <a:r>
              <a:rPr lang="en-US" sz="1200" dirty="0"/>
              <a:t>Three simple decoders to convert x86 instructions to MIPS-like </a:t>
            </a:r>
            <a:r>
              <a:rPr lang="en-US" sz="1200" dirty="0" err="1"/>
              <a:t>instns</a:t>
            </a:r>
            <a:r>
              <a:rPr lang="en-US" sz="1200" dirty="0"/>
              <a:t> called micro-ops and </a:t>
            </a:r>
            <a:r>
              <a:rPr lang="en-US" sz="1200" dirty="0">
                <a:solidFill>
                  <a:srgbClr val="FF0000"/>
                </a:solidFill>
              </a:rPr>
              <a:t>one micro-code </a:t>
            </a:r>
            <a:r>
              <a:rPr lang="en-US" sz="1200" dirty="0"/>
              <a:t>(micro-program) to convert from complex x86 </a:t>
            </a:r>
            <a:r>
              <a:rPr lang="en-US" sz="1200" dirty="0" err="1"/>
              <a:t>instns</a:t>
            </a:r>
            <a:r>
              <a:rPr lang="en-US" sz="1200" b="1" dirty="0">
                <a:solidFill>
                  <a:srgbClr val="FF0000"/>
                </a:solidFill>
              </a:rPr>
              <a:t>. Loop stream detector</a:t>
            </a:r>
            <a:r>
              <a:rPr lang="en-US" sz="1200" dirty="0"/>
              <a:t> detects small loops (28 </a:t>
            </a:r>
            <a:r>
              <a:rPr lang="en-US" sz="1200" dirty="0" err="1"/>
              <a:t>instns</a:t>
            </a:r>
            <a:r>
              <a:rPr lang="en-US" sz="1200" dirty="0"/>
              <a:t> or 256 bytes) and directly issues those micro-operations without going through IF and ID stages</a:t>
            </a:r>
            <a:r>
              <a:rPr lang="en-US" sz="1100" dirty="0"/>
              <a:t>.</a:t>
            </a:r>
            <a:endParaRPr lang="en-US" sz="1100" dirty="0">
              <a:solidFill>
                <a:srgbClr val="FF0000"/>
              </a:solidFill>
            </a:endParaRPr>
          </a:p>
        </p:txBody>
      </p:sp>
      <p:sp>
        <p:nvSpPr>
          <p:cNvPr id="5" name="TextBox 4"/>
          <p:cNvSpPr txBox="1"/>
          <p:nvPr/>
        </p:nvSpPr>
        <p:spPr>
          <a:xfrm>
            <a:off x="1149350" y="751820"/>
            <a:ext cx="444500" cy="369332"/>
          </a:xfrm>
          <a:prstGeom prst="rect">
            <a:avLst/>
          </a:prstGeom>
          <a:noFill/>
        </p:spPr>
        <p:txBody>
          <a:bodyPr wrap="square" rtlCol="0">
            <a:spAutoFit/>
          </a:bodyPr>
          <a:lstStyle/>
          <a:p>
            <a:r>
              <a:rPr lang="en-US" b="1" dirty="0">
                <a:solidFill>
                  <a:srgbClr val="FF0000"/>
                </a:solidFill>
              </a:rPr>
              <a:t>IF</a:t>
            </a:r>
          </a:p>
        </p:txBody>
      </p:sp>
      <p:sp>
        <p:nvSpPr>
          <p:cNvPr id="8" name="TextBox 7"/>
          <p:cNvSpPr txBox="1"/>
          <p:nvPr/>
        </p:nvSpPr>
        <p:spPr>
          <a:xfrm>
            <a:off x="1253696" y="1644372"/>
            <a:ext cx="444500" cy="369332"/>
          </a:xfrm>
          <a:prstGeom prst="rect">
            <a:avLst/>
          </a:prstGeom>
          <a:noFill/>
        </p:spPr>
        <p:txBody>
          <a:bodyPr wrap="square" rtlCol="0">
            <a:spAutoFit/>
          </a:bodyPr>
          <a:lstStyle/>
          <a:p>
            <a:r>
              <a:rPr lang="en-US" b="1" dirty="0">
                <a:solidFill>
                  <a:srgbClr val="FF0000"/>
                </a:solidFill>
              </a:rPr>
              <a:t>ID</a:t>
            </a:r>
          </a:p>
        </p:txBody>
      </p:sp>
      <p:sp>
        <p:nvSpPr>
          <p:cNvPr id="9" name="TextBox 8"/>
          <p:cNvSpPr txBox="1"/>
          <p:nvPr/>
        </p:nvSpPr>
        <p:spPr>
          <a:xfrm>
            <a:off x="990600" y="2969041"/>
            <a:ext cx="707596" cy="923330"/>
          </a:xfrm>
          <a:prstGeom prst="rect">
            <a:avLst/>
          </a:prstGeom>
          <a:noFill/>
        </p:spPr>
        <p:txBody>
          <a:bodyPr wrap="square" rtlCol="0">
            <a:spAutoFit/>
          </a:bodyPr>
          <a:lstStyle/>
          <a:p>
            <a:r>
              <a:rPr lang="en-US" b="1" dirty="0">
                <a:solidFill>
                  <a:srgbClr val="FF0000"/>
                </a:solidFill>
              </a:rPr>
              <a:t>EX,</a:t>
            </a:r>
          </a:p>
          <a:p>
            <a:r>
              <a:rPr lang="en-US" b="1" dirty="0">
                <a:solidFill>
                  <a:srgbClr val="FF0000"/>
                </a:solidFill>
              </a:rPr>
              <a:t>WB,</a:t>
            </a:r>
          </a:p>
          <a:p>
            <a:r>
              <a:rPr lang="en-US" b="1" dirty="0">
                <a:solidFill>
                  <a:srgbClr val="FF0000"/>
                </a:solidFill>
              </a:rPr>
              <a:t>Com</a:t>
            </a:r>
          </a:p>
        </p:txBody>
      </p:sp>
      <p:cxnSp>
        <p:nvCxnSpPr>
          <p:cNvPr id="13" name="Straight Arrow Connector 12"/>
          <p:cNvCxnSpPr>
            <a:cxnSpLocks/>
          </p:cNvCxnSpPr>
          <p:nvPr/>
        </p:nvCxnSpPr>
        <p:spPr bwMode="auto">
          <a:xfrm flipH="1" flipV="1">
            <a:off x="4800600" y="1829038"/>
            <a:ext cx="709999" cy="395791"/>
          </a:xfrm>
          <a:prstGeom prst="straightConnector1">
            <a:avLst/>
          </a:prstGeom>
          <a:solidFill>
            <a:schemeClr val="bg1"/>
          </a:solidFill>
          <a:ln w="12700" cap="flat" cmpd="sng" algn="ctr">
            <a:solidFill>
              <a:schemeClr val="tx1"/>
            </a:solidFill>
            <a:prstDash val="solid"/>
            <a:round/>
            <a:headEnd type="none" w="med" len="med"/>
            <a:tailEnd type="triangle"/>
          </a:ln>
          <a:effectLst/>
        </p:spPr>
      </p:cxnSp>
      <p:cxnSp>
        <p:nvCxnSpPr>
          <p:cNvPr id="16" name="Straight Arrow Connector 15"/>
          <p:cNvCxnSpPr>
            <a:cxnSpLocks/>
          </p:cNvCxnSpPr>
          <p:nvPr/>
        </p:nvCxnSpPr>
        <p:spPr bwMode="auto">
          <a:xfrm flipH="1" flipV="1">
            <a:off x="2286001" y="1829038"/>
            <a:ext cx="4578275" cy="734566"/>
          </a:xfrm>
          <a:prstGeom prst="straightConnector1">
            <a:avLst/>
          </a:prstGeom>
          <a:solidFill>
            <a:schemeClr val="bg1"/>
          </a:solidFill>
          <a:ln w="12700" cap="flat" cmpd="sng" algn="ctr">
            <a:solidFill>
              <a:schemeClr val="tx1"/>
            </a:solidFill>
            <a:prstDash val="solid"/>
            <a:round/>
            <a:headEnd type="none" w="med" len="med"/>
            <a:tailEnd type="triangle"/>
          </a:ln>
          <a:effectLst/>
        </p:spPr>
      </p:cxnSp>
      <p:cxnSp>
        <p:nvCxnSpPr>
          <p:cNvPr id="19" name="Straight Arrow Connector 18"/>
          <p:cNvCxnSpPr>
            <a:cxnSpLocks/>
          </p:cNvCxnSpPr>
          <p:nvPr/>
        </p:nvCxnSpPr>
        <p:spPr bwMode="auto">
          <a:xfrm flipH="1" flipV="1">
            <a:off x="3733801" y="2066628"/>
            <a:ext cx="2273225" cy="881467"/>
          </a:xfrm>
          <a:prstGeom prst="straightConnector1">
            <a:avLst/>
          </a:prstGeom>
          <a:solidFill>
            <a:schemeClr val="bg1"/>
          </a:solidFill>
          <a:ln w="12700" cap="flat" cmpd="sng" algn="ctr">
            <a:solidFill>
              <a:schemeClr val="tx1"/>
            </a:solidFill>
            <a:prstDash val="solid"/>
            <a:round/>
            <a:headEnd type="none" w="med" len="med"/>
            <a:tailEnd type="triangle"/>
          </a:ln>
          <a:effectLst/>
        </p:spPr>
      </p:cxnSp>
      <p:sp>
        <p:nvSpPr>
          <p:cNvPr id="18" name="TextBox 17"/>
          <p:cNvSpPr txBox="1"/>
          <p:nvPr/>
        </p:nvSpPr>
        <p:spPr>
          <a:xfrm>
            <a:off x="5397380" y="3755053"/>
            <a:ext cx="3182208" cy="276999"/>
          </a:xfrm>
          <a:prstGeom prst="rect">
            <a:avLst/>
          </a:prstGeom>
          <a:noFill/>
        </p:spPr>
        <p:txBody>
          <a:bodyPr wrap="square" rtlCol="0">
            <a:spAutoFit/>
          </a:bodyPr>
          <a:lstStyle/>
          <a:p>
            <a:r>
              <a:rPr lang="en-US" sz="1200" dirty="0">
                <a:solidFill>
                  <a:srgbClr val="FF0000"/>
                </a:solidFill>
              </a:rPr>
              <a:t>Common Reservation Station for all FUs</a:t>
            </a:r>
          </a:p>
        </p:txBody>
      </p:sp>
      <p:cxnSp>
        <p:nvCxnSpPr>
          <p:cNvPr id="22" name="Straight Arrow Connector 21"/>
          <p:cNvCxnSpPr>
            <a:cxnSpLocks/>
          </p:cNvCxnSpPr>
          <p:nvPr/>
        </p:nvCxnSpPr>
        <p:spPr bwMode="auto">
          <a:xfrm flipH="1" flipV="1">
            <a:off x="4886519" y="2858653"/>
            <a:ext cx="779965" cy="978296"/>
          </a:xfrm>
          <a:prstGeom prst="straightConnector1">
            <a:avLst/>
          </a:prstGeom>
          <a:solidFill>
            <a:schemeClr val="bg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3580871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599" y="152400"/>
            <a:ext cx="7162800" cy="1143000"/>
          </a:xfrm>
        </p:spPr>
        <p:txBody>
          <a:bodyPr/>
          <a:lstStyle/>
          <a:p>
            <a:r>
              <a:rPr lang="en-US" dirty="0">
                <a:solidFill>
                  <a:srgbClr val="0070C0"/>
                </a:solidFill>
              </a:rPr>
              <a:t>AMD Opteron </a:t>
            </a:r>
            <a:r>
              <a:rPr lang="en-US" dirty="0" err="1">
                <a:solidFill>
                  <a:srgbClr val="0070C0"/>
                </a:solidFill>
              </a:rPr>
              <a:t>Datapath</a:t>
            </a:r>
            <a:endParaRPr lang="en-US" dirty="0">
              <a:solidFill>
                <a:srgbClr val="0070C0"/>
              </a:solidFill>
            </a:endParaRPr>
          </a:p>
        </p:txBody>
      </p:sp>
      <p:pic>
        <p:nvPicPr>
          <p:cNvPr id="3" name="Picture 2"/>
          <p:cNvPicPr>
            <a:picLocks noChangeAspect="1"/>
          </p:cNvPicPr>
          <p:nvPr/>
        </p:nvPicPr>
        <p:blipFill>
          <a:blip r:embed="rId2"/>
          <a:stretch>
            <a:fillRect/>
          </a:stretch>
        </p:blipFill>
        <p:spPr>
          <a:xfrm>
            <a:off x="1709736" y="1447800"/>
            <a:ext cx="5724525" cy="4514850"/>
          </a:xfrm>
          <a:prstGeom prst="rect">
            <a:avLst/>
          </a:prstGeom>
        </p:spPr>
      </p:pic>
    </p:spTree>
    <p:extLst>
      <p:ext uri="{BB962C8B-B14F-4D97-AF65-F5344CB8AC3E}">
        <p14:creationId xmlns:p14="http://schemas.microsoft.com/office/powerpoint/2010/main" val="23869227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lide Number Placeholder 4"/>
          <p:cNvSpPr>
            <a:spLocks noGrp="1"/>
          </p:cNvSpPr>
          <p:nvPr>
            <p:ph type="sldNum" sz="quarter" idx="12"/>
          </p:nvPr>
        </p:nvSpPr>
        <p:spPr/>
        <p:txBody>
          <a:bodyPr/>
          <a:lstStyle/>
          <a:p>
            <a:fld id="{5E7C981F-BA4E-4049-A559-8BCF12693CFE}" type="slidenum">
              <a:rPr lang="en-US"/>
              <a:pPr/>
              <a:t>18</a:t>
            </a:fld>
            <a:endParaRPr lang="en-US" b="0">
              <a:solidFill>
                <a:srgbClr val="FBBA03"/>
              </a:solidFill>
            </a:endParaRPr>
          </a:p>
        </p:txBody>
      </p:sp>
      <p:graphicFrame>
        <p:nvGraphicFramePr>
          <p:cNvPr id="1044636" name="Group 156"/>
          <p:cNvGraphicFramePr>
            <a:graphicFrameLocks noGrp="1"/>
          </p:cNvGraphicFramePr>
          <p:nvPr>
            <p:ph/>
          </p:nvPr>
        </p:nvGraphicFramePr>
        <p:xfrm>
          <a:off x="228600" y="1066800"/>
          <a:ext cx="8686800" cy="4956048"/>
        </p:xfrm>
        <a:graphic>
          <a:graphicData uri="http://schemas.openxmlformats.org/drawingml/2006/table">
            <a:tbl>
              <a:tblPr/>
              <a:tblGrid>
                <a:gridCol w="1381125">
                  <a:extLst>
                    <a:ext uri="{9D8B030D-6E8A-4147-A177-3AD203B41FA5}">
                      <a16:colId xmlns:a16="http://schemas.microsoft.com/office/drawing/2014/main" val="20000"/>
                    </a:ext>
                  </a:extLst>
                </a:gridCol>
                <a:gridCol w="2620963">
                  <a:extLst>
                    <a:ext uri="{9D8B030D-6E8A-4147-A177-3AD203B41FA5}">
                      <a16:colId xmlns:a16="http://schemas.microsoft.com/office/drawing/2014/main" val="20001"/>
                    </a:ext>
                  </a:extLst>
                </a:gridCol>
                <a:gridCol w="1193800">
                  <a:extLst>
                    <a:ext uri="{9D8B030D-6E8A-4147-A177-3AD203B41FA5}">
                      <a16:colId xmlns:a16="http://schemas.microsoft.com/office/drawing/2014/main" val="20002"/>
                    </a:ext>
                  </a:extLst>
                </a:gridCol>
                <a:gridCol w="893762">
                  <a:extLst>
                    <a:ext uri="{9D8B030D-6E8A-4147-A177-3AD203B41FA5}">
                      <a16:colId xmlns:a16="http://schemas.microsoft.com/office/drawing/2014/main" val="20003"/>
                    </a:ext>
                  </a:extLst>
                </a:gridCol>
                <a:gridCol w="811213">
                  <a:extLst>
                    <a:ext uri="{9D8B030D-6E8A-4147-A177-3AD203B41FA5}">
                      <a16:colId xmlns:a16="http://schemas.microsoft.com/office/drawing/2014/main" val="20004"/>
                    </a:ext>
                  </a:extLst>
                </a:gridCol>
                <a:gridCol w="947737">
                  <a:extLst>
                    <a:ext uri="{9D8B030D-6E8A-4147-A177-3AD203B41FA5}">
                      <a16:colId xmlns:a16="http://schemas.microsoft.com/office/drawing/2014/main" val="20005"/>
                    </a:ext>
                  </a:extLst>
                </a:gridCol>
                <a:gridCol w="838200">
                  <a:extLst>
                    <a:ext uri="{9D8B030D-6E8A-4147-A177-3AD203B41FA5}">
                      <a16:colId xmlns:a16="http://schemas.microsoft.com/office/drawing/2014/main" val="20006"/>
                    </a:ext>
                  </a:extLst>
                </a:gridCol>
              </a:tblGrid>
              <a:tr h="609600">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Arial" charset="0"/>
                        </a:rPr>
                        <a:t>Processor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Arial" charset="0"/>
                        </a:rPr>
                        <a:t>Micro architecture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Arial" charset="0"/>
                        </a:rPr>
                        <a:t>Fetch / Issue / Execute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Arial" charset="0"/>
                        </a:rPr>
                        <a:t>FU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Arial" charset="0"/>
                        </a:rPr>
                        <a:t>Clock Rate (GHz)</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Arial" charset="0"/>
                        </a:rPr>
                        <a:t>Transis-tors </a:t>
                      </a:r>
                      <a:br>
                        <a:rPr kumimoji="0" lang="en-US" sz="1600" b="1" i="0" u="none" strike="noStrike" cap="none" normalizeH="0" baseline="0">
                          <a:ln>
                            <a:noFill/>
                          </a:ln>
                          <a:solidFill>
                            <a:schemeClr val="tx1"/>
                          </a:solidFill>
                          <a:effectLst/>
                          <a:latin typeface="Arial" charset="0"/>
                        </a:rPr>
                      </a:br>
                      <a:r>
                        <a:rPr kumimoji="0" lang="en-US" sz="1600" b="1" i="0" u="none" strike="noStrike" cap="none" normalizeH="0" baseline="0">
                          <a:ln>
                            <a:noFill/>
                          </a:ln>
                          <a:solidFill>
                            <a:schemeClr val="tx1"/>
                          </a:solidFill>
                          <a:effectLst/>
                          <a:latin typeface="Arial" charset="0"/>
                        </a:rPr>
                        <a:t>Die size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1600" b="1" i="0" u="none" strike="noStrike" cap="none" normalizeH="0" baseline="0">
                          <a:ln>
                            <a:noFill/>
                          </a:ln>
                          <a:solidFill>
                            <a:schemeClr val="tx1"/>
                          </a:solidFill>
                          <a:effectLst/>
                          <a:latin typeface="Arial" charset="0"/>
                        </a:rPr>
                        <a:t>Power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4850">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Intel Pentium 4 Extreme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Speculative dynamically scheduled; deeply pipelined; SMT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 3/3/4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7 int. 1 FP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3.8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125 M    122 mm</a:t>
                      </a:r>
                      <a:r>
                        <a:rPr kumimoji="0" lang="en-US" sz="2000" b="1" i="0" u="none" strike="noStrike" cap="none" normalizeH="0" baseline="30000">
                          <a:ln>
                            <a:noFill/>
                          </a:ln>
                          <a:solidFill>
                            <a:schemeClr val="tx1"/>
                          </a:solidFill>
                          <a:effectLst/>
                          <a:latin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115 W</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09600">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AMD Athlon 64 FX-57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Speculative dynamically scheduled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3/3/4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6 int. 3 FP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2.8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114 M 115 mm</a:t>
                      </a:r>
                      <a:r>
                        <a:rPr kumimoji="0" lang="en-US" sz="2000" b="1" i="0" u="none" strike="noStrike" cap="none" normalizeH="0" baseline="30000">
                          <a:ln>
                            <a:noFill/>
                          </a:ln>
                          <a:solidFill>
                            <a:schemeClr val="tx1"/>
                          </a:solidFill>
                          <a:effectLst/>
                          <a:latin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104 W</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050">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IBM Power5 </a:t>
                      </a:r>
                      <a:br>
                        <a:rPr kumimoji="0" lang="en-US" sz="2000" b="1" i="0" u="none" strike="noStrike" cap="none" normalizeH="0" baseline="0">
                          <a:ln>
                            <a:noFill/>
                          </a:ln>
                          <a:solidFill>
                            <a:schemeClr val="tx1"/>
                          </a:solidFill>
                          <a:effectLst/>
                          <a:latin typeface="Arial" charset="0"/>
                        </a:rPr>
                      </a:br>
                      <a:r>
                        <a:rPr kumimoji="0" lang="en-US" sz="2000" b="1" i="0" u="none" strike="noStrike" cap="none" normalizeH="0" baseline="0">
                          <a:ln>
                            <a:noFill/>
                          </a:ln>
                          <a:solidFill>
                            <a:schemeClr val="tx1"/>
                          </a:solidFill>
                          <a:effectLst/>
                          <a:latin typeface="Arial" charset="0"/>
                        </a:rPr>
                        <a:t>(1 CPU only)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Speculative dynamically scheduled; SMT; </a:t>
                      </a:r>
                      <a:br>
                        <a:rPr kumimoji="0" lang="en-US" sz="2000" b="1" i="0" u="none" strike="noStrike" cap="none" normalizeH="0" baseline="0">
                          <a:ln>
                            <a:noFill/>
                          </a:ln>
                          <a:solidFill>
                            <a:schemeClr val="tx1"/>
                          </a:solidFill>
                          <a:effectLst/>
                          <a:latin typeface="Arial" charset="0"/>
                        </a:rPr>
                      </a:br>
                      <a:r>
                        <a:rPr kumimoji="0" lang="en-US" sz="2000" b="1" i="0" u="none" strike="noStrike" cap="none" normalizeH="0" baseline="0">
                          <a:ln>
                            <a:noFill/>
                          </a:ln>
                          <a:solidFill>
                            <a:schemeClr val="tx1"/>
                          </a:solidFill>
                          <a:effectLst/>
                          <a:latin typeface="Arial" charset="0"/>
                        </a:rPr>
                        <a:t>2 CPU cores/chip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8/4/8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6 int. 2 FP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200 M 300 mm</a:t>
                      </a:r>
                      <a:r>
                        <a:rPr kumimoji="0" lang="en-US" sz="2000" b="1" i="0" u="none" strike="noStrike" cap="none" normalizeH="0" baseline="30000">
                          <a:ln>
                            <a:noFill/>
                          </a:ln>
                          <a:solidFill>
                            <a:schemeClr val="tx1"/>
                          </a:solidFill>
                          <a:effectLst/>
                          <a:latin typeface="Arial" charset="0"/>
                        </a:rPr>
                        <a:t>2</a:t>
                      </a:r>
                      <a:r>
                        <a:rPr kumimoji="0" lang="en-US" sz="2000" b="1" i="0" u="none" strike="noStrike" cap="none" normalizeH="0" baseline="0">
                          <a:ln>
                            <a:noFill/>
                          </a:ln>
                          <a:solidFill>
                            <a:schemeClr val="tx1"/>
                          </a:solidFill>
                          <a:effectLst/>
                          <a:latin typeface="Arial" charset="0"/>
                        </a:rPr>
                        <a:t> (est.)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chemeClr val="tx1"/>
                          </a:solidFill>
                          <a:effectLst/>
                          <a:latin typeface="Arial" charset="0"/>
                        </a:rPr>
                        <a:t>80W (est.)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09600">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rgbClr val="000000"/>
                          </a:solidFill>
                          <a:effectLst/>
                          <a:latin typeface="Arial" charset="0"/>
                          <a:cs typeface="Times New Roman" pitchFamily="18" charset="0"/>
                        </a:rPr>
                        <a:t>Intel Itanium 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rgbClr val="000000"/>
                          </a:solidFill>
                          <a:effectLst/>
                          <a:latin typeface="Arial" charset="0"/>
                          <a:cs typeface="Times New Roman" pitchFamily="18" charset="0"/>
                        </a:rPr>
                        <a:t>Statically scheduled </a:t>
                      </a:r>
                      <a:br>
                        <a:rPr kumimoji="0" lang="en-US" sz="2000" b="1" i="0" u="none" strike="noStrike" cap="none" normalizeH="0" baseline="0">
                          <a:ln>
                            <a:noFill/>
                          </a:ln>
                          <a:solidFill>
                            <a:srgbClr val="000000"/>
                          </a:solidFill>
                          <a:effectLst/>
                          <a:latin typeface="Arial" charset="0"/>
                          <a:cs typeface="Times New Roman" pitchFamily="18" charset="0"/>
                        </a:rPr>
                      </a:br>
                      <a:r>
                        <a:rPr kumimoji="0" lang="en-US" sz="2000" b="1" i="0" u="none" strike="noStrike" cap="none" normalizeH="0" baseline="0">
                          <a:ln>
                            <a:noFill/>
                          </a:ln>
                          <a:solidFill>
                            <a:srgbClr val="000000"/>
                          </a:solidFill>
                          <a:effectLst/>
                          <a:latin typeface="Arial" charset="0"/>
                          <a:cs typeface="Times New Roman" pitchFamily="18" charset="0"/>
                        </a:rPr>
                        <a:t>VLIW-style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rgbClr val="000000"/>
                          </a:solidFill>
                          <a:effectLst/>
                          <a:latin typeface="Arial" charset="0"/>
                          <a:cs typeface="Times New Roman" pitchFamily="18" charset="0"/>
                        </a:rPr>
                        <a:t>6/5/11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rgbClr val="000000"/>
                          </a:solidFill>
                          <a:effectLst/>
                          <a:latin typeface="Arial" charset="0"/>
                          <a:cs typeface="Times New Roman" pitchFamily="18" charset="0"/>
                        </a:rPr>
                        <a:t>9 int. 2 FP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rgbClr val="000000"/>
                          </a:solidFill>
                          <a:effectLst/>
                          <a:latin typeface="Arial" charset="0"/>
                          <a:cs typeface="Times New Roman" pitchFamily="18" charset="0"/>
                        </a:rPr>
                        <a:t>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rgbClr val="000000"/>
                          </a:solidFill>
                          <a:effectLst/>
                          <a:latin typeface="Arial" charset="0"/>
                          <a:cs typeface="Times New Roman" pitchFamily="18" charset="0"/>
                        </a:rPr>
                        <a:t>592 M 423 </a:t>
                      </a:r>
                      <a:r>
                        <a:rPr kumimoji="0" lang="en-US" sz="2000" b="1" i="0" u="none" strike="noStrike" cap="none" normalizeH="0" baseline="0">
                          <a:ln>
                            <a:noFill/>
                          </a:ln>
                          <a:solidFill>
                            <a:schemeClr val="tx1"/>
                          </a:solidFill>
                          <a:effectLst/>
                          <a:latin typeface="Arial" charset="0"/>
                        </a:rPr>
                        <a:t>mm</a:t>
                      </a:r>
                      <a:r>
                        <a:rPr kumimoji="0" lang="en-US" sz="2000" b="1" i="0" u="none" strike="noStrike" cap="none" normalizeH="0" baseline="30000">
                          <a:ln>
                            <a:noFill/>
                          </a:ln>
                          <a:solidFill>
                            <a:schemeClr val="tx1"/>
                          </a:solidFill>
                          <a:effectLst/>
                          <a:latin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30000"/>
                        </a:spcBef>
                        <a:spcAft>
                          <a:spcPct val="0"/>
                        </a:spcAft>
                        <a:buClrTx/>
                        <a:buSzPct val="100000"/>
                        <a:buFontTx/>
                        <a:buNone/>
                        <a:tabLst/>
                      </a:pPr>
                      <a:r>
                        <a:rPr kumimoji="0" lang="en-US" sz="2000" b="1" i="0" u="none" strike="noStrike" cap="none" normalizeH="0" baseline="0">
                          <a:ln>
                            <a:noFill/>
                          </a:ln>
                          <a:solidFill>
                            <a:srgbClr val="000000"/>
                          </a:solidFill>
                          <a:effectLst/>
                          <a:latin typeface="Arial" charset="0"/>
                          <a:cs typeface="Times New Roman" pitchFamily="18" charset="0"/>
                        </a:rPr>
                        <a:t>130 W</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044611" name="Rectangle 131"/>
          <p:cNvSpPr>
            <a:spLocks noChangeArrowheads="1"/>
          </p:cNvSpPr>
          <p:nvPr/>
        </p:nvSpPr>
        <p:spPr bwMode="auto">
          <a:xfrm>
            <a:off x="533400" y="76200"/>
            <a:ext cx="7292975" cy="736600"/>
          </a:xfrm>
          <a:prstGeom prst="rect">
            <a:avLst/>
          </a:prstGeom>
          <a:noFill/>
          <a:ln w="9525">
            <a:noFill/>
            <a:miter lim="800000"/>
            <a:headEnd/>
            <a:tailEnd/>
          </a:ln>
          <a:effectLst/>
        </p:spPr>
        <p:txBody>
          <a:bodyPr lIns="92075" tIns="46038" rIns="92075" bIns="46038" anchor="ctr"/>
          <a:lstStyle/>
          <a:p>
            <a:pPr algn="ctr">
              <a:lnSpc>
                <a:spcPct val="90000"/>
              </a:lnSpc>
              <a:spcBef>
                <a:spcPct val="0"/>
              </a:spcBef>
            </a:pPr>
            <a:r>
              <a:rPr lang="en-US" sz="3200" b="1" dirty="0">
                <a:solidFill>
                  <a:srgbClr val="0332B7"/>
                </a:solidFill>
              </a:rPr>
              <a:t>Head to Head ILP competition</a:t>
            </a:r>
          </a:p>
        </p:txBody>
      </p:sp>
    </p:spTree>
    <p:extLst>
      <p:ext uri="{BB962C8B-B14F-4D97-AF65-F5344CB8AC3E}">
        <p14:creationId xmlns:p14="http://schemas.microsoft.com/office/powerpoint/2010/main" val="2093905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413500"/>
            <a:ext cx="1905000" cy="292100"/>
          </a:xfrm>
          <a:prstGeom prst="rect">
            <a:avLst/>
          </a:prstGeom>
        </p:spPr>
        <p:txBody>
          <a:bodyPr/>
          <a:lstStyle/>
          <a:p>
            <a:fld id="{7AEC07C7-ED90-4C12-9F5F-3F1EC92C6A4C}" type="slidenum">
              <a:rPr lang="en-US"/>
              <a:pPr/>
              <a:t>19</a:t>
            </a:fld>
            <a:endParaRPr lang="en-US" b="0">
              <a:solidFill>
                <a:srgbClr val="FBBA03"/>
              </a:solidFill>
            </a:endParaRPr>
          </a:p>
        </p:txBody>
      </p:sp>
      <p:sp>
        <p:nvSpPr>
          <p:cNvPr id="1049604" name="Rectangle 4"/>
          <p:cNvSpPr>
            <a:spLocks noGrp="1" noChangeArrowheads="1"/>
          </p:cNvSpPr>
          <p:nvPr>
            <p:ph type="title"/>
          </p:nvPr>
        </p:nvSpPr>
        <p:spPr>
          <a:xfrm>
            <a:off x="914400" y="0"/>
            <a:ext cx="7162800" cy="1143000"/>
          </a:xfrm>
        </p:spPr>
        <p:txBody>
          <a:bodyPr/>
          <a:lstStyle/>
          <a:p>
            <a:r>
              <a:rPr lang="en-US" dirty="0"/>
              <a:t>Performance on SPECint2000</a:t>
            </a:r>
          </a:p>
        </p:txBody>
      </p:sp>
      <p:graphicFrame>
        <p:nvGraphicFramePr>
          <p:cNvPr id="1049607" name="Object 7"/>
          <p:cNvGraphicFramePr>
            <a:graphicFrameLocks noGrp="1" noChangeAspect="1"/>
          </p:cNvGraphicFramePr>
          <p:nvPr>
            <p:ph idx="1"/>
            <p:extLst/>
          </p:nvPr>
        </p:nvGraphicFramePr>
        <p:xfrm>
          <a:off x="76200" y="990600"/>
          <a:ext cx="8991600" cy="4495800"/>
        </p:xfrm>
        <a:graphic>
          <a:graphicData uri="http://schemas.openxmlformats.org/presentationml/2006/ole">
            <mc:AlternateContent xmlns:mc="http://schemas.openxmlformats.org/markup-compatibility/2006">
              <mc:Choice xmlns:v="urn:schemas-microsoft-com:vml" Requires="v">
                <p:oleObj spid="_x0000_s1033" name="Chart" r:id="rId3" imgW="6534150" imgH="3267075" progId="Excel.Sheet.8">
                  <p:embed/>
                </p:oleObj>
              </mc:Choice>
              <mc:Fallback>
                <p:oleObj name="Chart" r:id="rId3" imgW="6534150" imgH="3267075" progId="Excel.Sheet.8">
                  <p:embed/>
                  <p:pic>
                    <p:nvPicPr>
                      <p:cNvPr id="1049607"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990600"/>
                        <a:ext cx="8991600" cy="449580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733863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162800" cy="990600"/>
          </a:xfrm>
        </p:spPr>
        <p:txBody>
          <a:bodyPr/>
          <a:lstStyle/>
          <a:p>
            <a:r>
              <a:rPr lang="en-US" sz="2800" dirty="0"/>
              <a:t>ILP with Dynamic Scheduling, Multiple Issue and Speculation</a:t>
            </a:r>
          </a:p>
        </p:txBody>
      </p:sp>
      <p:sp>
        <p:nvSpPr>
          <p:cNvPr id="3" name="Content Placeholder 2"/>
          <p:cNvSpPr>
            <a:spLocks noGrp="1"/>
          </p:cNvSpPr>
          <p:nvPr>
            <p:ph idx="1"/>
          </p:nvPr>
        </p:nvSpPr>
        <p:spPr>
          <a:xfrm>
            <a:off x="990600" y="1143000"/>
            <a:ext cx="7162800" cy="4572000"/>
          </a:xfrm>
        </p:spPr>
        <p:txBody>
          <a:bodyPr/>
          <a:lstStyle/>
          <a:p>
            <a:r>
              <a:rPr lang="en-US" sz="2000" b="0" dirty="0"/>
              <a:t>Extend </a:t>
            </a:r>
            <a:r>
              <a:rPr lang="en-US" sz="2000" b="0" dirty="0" err="1"/>
              <a:t>Tomasulo’s</a:t>
            </a:r>
            <a:r>
              <a:rPr lang="en-US" sz="2000" b="0" dirty="0"/>
              <a:t> algorithm to issue multiple instructions per clock to the reservation stations</a:t>
            </a:r>
          </a:p>
          <a:p>
            <a:r>
              <a:rPr lang="en-US" sz="2000" b="0" dirty="0"/>
              <a:t>Issuing multiple instructions in a dynamically scheduled processor is very complex because these instructions may depend on each other.</a:t>
            </a:r>
          </a:p>
          <a:p>
            <a:r>
              <a:rPr lang="en-US" sz="2000" b="0" dirty="0"/>
              <a:t>Extending to speculation is still more complex, but all modern superscalar processors implement dynamic scheduling, multiple issue and speculation</a:t>
            </a:r>
          </a:p>
          <a:p>
            <a:r>
              <a:rPr lang="en-US" sz="2000" b="0" dirty="0"/>
              <a:t>Reservation station and pipeline control tables must be updated. Two different approaches to issue multiple instructions:       (1) Divide a cycle to two half-cycles, one to do the checking and update the tables, and the second to issue the instructions; (2) Build logic to handle two or more instructions in the same cycle. Every possible combination of the instructions must be considered!</a:t>
            </a:r>
          </a:p>
        </p:txBody>
      </p:sp>
    </p:spTree>
    <p:extLst>
      <p:ext uri="{BB962C8B-B14F-4D97-AF65-F5344CB8AC3E}">
        <p14:creationId xmlns:p14="http://schemas.microsoft.com/office/powerpoint/2010/main" val="1366525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413500"/>
            <a:ext cx="1905000" cy="292100"/>
          </a:xfrm>
          <a:prstGeom prst="rect">
            <a:avLst/>
          </a:prstGeom>
        </p:spPr>
        <p:txBody>
          <a:bodyPr/>
          <a:lstStyle/>
          <a:p>
            <a:fld id="{EC6743CB-2950-4488-8D26-07DC432C9003}" type="slidenum">
              <a:rPr lang="en-US"/>
              <a:pPr/>
              <a:t>20</a:t>
            </a:fld>
            <a:endParaRPr lang="en-US" b="0">
              <a:solidFill>
                <a:srgbClr val="FBBA03"/>
              </a:solidFill>
            </a:endParaRPr>
          </a:p>
        </p:txBody>
      </p:sp>
      <p:sp>
        <p:nvSpPr>
          <p:cNvPr id="1051650" name="Rectangle 2"/>
          <p:cNvSpPr>
            <a:spLocks noGrp="1" noChangeArrowheads="1"/>
          </p:cNvSpPr>
          <p:nvPr>
            <p:ph type="title"/>
          </p:nvPr>
        </p:nvSpPr>
        <p:spPr>
          <a:xfrm>
            <a:off x="914400" y="0"/>
            <a:ext cx="7162800" cy="1143000"/>
          </a:xfrm>
        </p:spPr>
        <p:txBody>
          <a:bodyPr/>
          <a:lstStyle/>
          <a:p>
            <a:r>
              <a:rPr lang="en-US" dirty="0"/>
              <a:t>Performance on SPECfp2000</a:t>
            </a:r>
          </a:p>
        </p:txBody>
      </p:sp>
      <p:graphicFrame>
        <p:nvGraphicFramePr>
          <p:cNvPr id="1051657" name="Object 9"/>
          <p:cNvGraphicFramePr>
            <a:graphicFrameLocks noGrp="1" noChangeAspect="1"/>
          </p:cNvGraphicFramePr>
          <p:nvPr>
            <p:ph idx="1"/>
            <p:extLst/>
          </p:nvPr>
        </p:nvGraphicFramePr>
        <p:xfrm>
          <a:off x="533400" y="995680"/>
          <a:ext cx="7543800" cy="5417820"/>
        </p:xfrm>
        <a:graphic>
          <a:graphicData uri="http://schemas.openxmlformats.org/presentationml/2006/ole">
            <mc:AlternateContent xmlns:mc="http://schemas.openxmlformats.org/markup-compatibility/2006">
              <mc:Choice xmlns:v="urn:schemas-microsoft-com:vml" Requires="v">
                <p:oleObj spid="_x0000_s2057" name="Chart" r:id="rId3" imgW="8886825" imgH="6381750" progId="Excel.Sheet.8">
                  <p:embed/>
                </p:oleObj>
              </mc:Choice>
              <mc:Fallback>
                <p:oleObj name="Chart" r:id="rId3" imgW="8886825" imgH="6381750" progId="Excel.Sheet.8">
                  <p:embed/>
                  <p:pic>
                    <p:nvPicPr>
                      <p:cNvPr id="1051657" name="Object 9"/>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995680"/>
                        <a:ext cx="7543800" cy="54178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02304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lide Number Placeholder 6"/>
          <p:cNvSpPr>
            <a:spLocks noGrp="1"/>
          </p:cNvSpPr>
          <p:nvPr>
            <p:ph type="sldNum" sz="quarter" idx="4294967295"/>
          </p:nvPr>
        </p:nvSpPr>
        <p:spPr>
          <a:xfrm>
            <a:off x="6553200" y="6413500"/>
            <a:ext cx="1905000" cy="292100"/>
          </a:xfrm>
          <a:prstGeom prst="rect">
            <a:avLst/>
          </a:prstGeom>
        </p:spPr>
        <p:txBody>
          <a:bodyPr/>
          <a:lstStyle/>
          <a:p>
            <a:fld id="{738A63AC-B220-415D-8599-FD56D3CD0DE6}" type="slidenum">
              <a:rPr lang="en-US"/>
              <a:pPr/>
              <a:t>21</a:t>
            </a:fld>
            <a:endParaRPr lang="en-US" b="0">
              <a:solidFill>
                <a:srgbClr val="FBBA03"/>
              </a:solidFill>
            </a:endParaRPr>
          </a:p>
        </p:txBody>
      </p:sp>
      <p:sp>
        <p:nvSpPr>
          <p:cNvPr id="1052674" name="Rectangle 2"/>
          <p:cNvSpPr>
            <a:spLocks noGrp="1" noChangeArrowheads="1"/>
          </p:cNvSpPr>
          <p:nvPr>
            <p:ph type="title"/>
          </p:nvPr>
        </p:nvSpPr>
        <p:spPr>
          <a:xfrm>
            <a:off x="228600" y="2059"/>
            <a:ext cx="8534400" cy="1143000"/>
          </a:xfrm>
        </p:spPr>
        <p:txBody>
          <a:bodyPr/>
          <a:lstStyle/>
          <a:p>
            <a:r>
              <a:rPr lang="en-US"/>
              <a:t>Normalized Performance: Efficiency</a:t>
            </a:r>
          </a:p>
        </p:txBody>
      </p:sp>
      <p:graphicFrame>
        <p:nvGraphicFramePr>
          <p:cNvPr id="1052676" name="Object 4"/>
          <p:cNvGraphicFramePr>
            <a:graphicFrameLocks noGrp="1" noChangeAspect="1"/>
          </p:cNvGraphicFramePr>
          <p:nvPr>
            <p:ph sz="half" idx="1"/>
            <p:extLst/>
          </p:nvPr>
        </p:nvGraphicFramePr>
        <p:xfrm>
          <a:off x="381000" y="766762"/>
          <a:ext cx="7467600" cy="5792788"/>
        </p:xfrm>
        <a:graphic>
          <a:graphicData uri="http://schemas.openxmlformats.org/presentationml/2006/ole">
            <mc:AlternateContent xmlns:mc="http://schemas.openxmlformats.org/markup-compatibility/2006">
              <mc:Choice xmlns:v="urn:schemas-microsoft-com:vml" Requires="v">
                <p:oleObj spid="_x0000_s3079" name="Chart" r:id="rId3" imgW="8229600" imgH="6381750" progId="Excel.Sheet.8">
                  <p:embed/>
                </p:oleObj>
              </mc:Choice>
              <mc:Fallback>
                <p:oleObj name="Chart" r:id="rId3" imgW="8229600" imgH="6381750" progId="Excel.Sheet.8">
                  <p:embed/>
                  <p:pic>
                    <p:nvPicPr>
                      <p:cNvPr id="1052676"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766762"/>
                        <a:ext cx="7467600" cy="57927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53020" name="Group 348"/>
          <p:cNvGraphicFramePr>
            <a:graphicFrameLocks noGrp="1"/>
          </p:cNvGraphicFramePr>
          <p:nvPr>
            <p:ph sz="half" idx="2"/>
          </p:nvPr>
        </p:nvGraphicFramePr>
        <p:xfrm>
          <a:off x="6477000" y="1219200"/>
          <a:ext cx="2438400" cy="4541520"/>
        </p:xfrm>
        <a:graphic>
          <a:graphicData uri="http://schemas.openxmlformats.org/drawingml/2006/table">
            <a:tbl>
              <a:tblPr/>
              <a:tblGrid>
                <a:gridCol w="1066800">
                  <a:extLst>
                    <a:ext uri="{9D8B030D-6E8A-4147-A177-3AD203B41FA5}">
                      <a16:colId xmlns:a16="http://schemas.microsoft.com/office/drawing/2014/main" val="20000"/>
                    </a:ext>
                  </a:extLst>
                </a:gridCol>
                <a:gridCol w="293688">
                  <a:extLst>
                    <a:ext uri="{9D8B030D-6E8A-4147-A177-3AD203B41FA5}">
                      <a16:colId xmlns:a16="http://schemas.microsoft.com/office/drawing/2014/main" val="20001"/>
                    </a:ext>
                  </a:extLst>
                </a:gridCol>
                <a:gridCol w="358775">
                  <a:extLst>
                    <a:ext uri="{9D8B030D-6E8A-4147-A177-3AD203B41FA5}">
                      <a16:colId xmlns:a16="http://schemas.microsoft.com/office/drawing/2014/main" val="20002"/>
                    </a:ext>
                  </a:extLst>
                </a:gridCol>
                <a:gridCol w="360362">
                  <a:extLst>
                    <a:ext uri="{9D8B030D-6E8A-4147-A177-3AD203B41FA5}">
                      <a16:colId xmlns:a16="http://schemas.microsoft.com/office/drawing/2014/main" val="20003"/>
                    </a:ext>
                  </a:extLst>
                </a:gridCol>
                <a:gridCol w="358775">
                  <a:extLst>
                    <a:ext uri="{9D8B030D-6E8A-4147-A177-3AD203B41FA5}">
                      <a16:colId xmlns:a16="http://schemas.microsoft.com/office/drawing/2014/main" val="20004"/>
                    </a:ext>
                  </a:extLst>
                </a:gridCol>
              </a:tblGrid>
              <a:tr h="762000">
                <a:tc>
                  <a:txBody>
                    <a:bodyPr/>
                    <a:lstStyle/>
                    <a:p>
                      <a:pPr marL="0" marR="0" lvl="0" indent="0" algn="l" defTabSz="914400" rtl="0" eaLnBrk="0" fontAlgn="base" latinLnBrk="0" hangingPunct="0">
                        <a:lnSpc>
                          <a:spcPct val="90000"/>
                        </a:lnSpc>
                        <a:spcBef>
                          <a:spcPct val="30000"/>
                        </a:spcBef>
                        <a:spcAft>
                          <a:spcPct val="0"/>
                        </a:spcAft>
                        <a:buClrTx/>
                        <a:buSzPct val="100000"/>
                        <a:buFontTx/>
                        <a:buNone/>
                        <a:tabLst/>
                      </a:pPr>
                      <a:r>
                        <a:rPr kumimoji="0" lang="en-US" sz="2400" b="1" i="0" u="none" strike="noStrike" cap="none" normalizeH="0" baseline="0">
                          <a:ln>
                            <a:noFill/>
                          </a:ln>
                          <a:solidFill>
                            <a:schemeClr val="tx1"/>
                          </a:solidFill>
                          <a:effectLst/>
                          <a:latin typeface="Arial" charset="0"/>
                        </a:rPr>
                        <a:t>Rank</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I</a:t>
                      </a:r>
                      <a:br>
                        <a:rPr kumimoji="0" lang="en-US" sz="1400" b="1" i="0" u="none" strike="noStrike" cap="none" normalizeH="0" baseline="0">
                          <a:ln>
                            <a:noFill/>
                          </a:ln>
                          <a:solidFill>
                            <a:schemeClr val="tx1"/>
                          </a:solidFill>
                          <a:effectLst/>
                          <a:latin typeface="Arial" charset="0"/>
                          <a:cs typeface="Arial" charset="0"/>
                        </a:rPr>
                      </a:br>
                      <a:r>
                        <a:rPr kumimoji="0" lang="en-US" sz="1400" b="1" i="0" u="none" strike="noStrike" cap="none" normalizeH="0" baseline="0">
                          <a:ln>
                            <a:noFill/>
                          </a:ln>
                          <a:solidFill>
                            <a:schemeClr val="tx1"/>
                          </a:solidFill>
                          <a:effectLst/>
                          <a:latin typeface="Arial" charset="0"/>
                          <a:cs typeface="Arial" charset="0"/>
                        </a:rPr>
                        <a:t>tanium2</a:t>
                      </a:r>
                      <a:endParaRPr kumimoji="0" lang="en-US" sz="3200" b="1"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Pen</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t</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I</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um4</a:t>
                      </a:r>
                      <a:endParaRPr kumimoji="0" lang="en-US" sz="3200" b="1"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A</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t</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h</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l</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on</a:t>
                      </a:r>
                      <a:endParaRPr kumimoji="0" lang="en-US" sz="3200" b="1"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Powe</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r</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charset="0"/>
                          <a:cs typeface="Arial" charset="0"/>
                        </a:rPr>
                        <a:t>5</a:t>
                      </a:r>
                      <a:endParaRPr kumimoji="0" lang="en-US" sz="3200" b="1"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48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Arial" charset="0"/>
                        </a:rPr>
                        <a:t>Int/Trans</a:t>
                      </a:r>
                      <a:endParaRPr kumimoji="0" lang="en-US" sz="3600" b="1"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hlink"/>
                          </a:solidFill>
                          <a:effectLst/>
                          <a:latin typeface="Arial" charset="0"/>
                          <a:cs typeface="Arial" charset="0"/>
                        </a:rPr>
                        <a:t>4</a:t>
                      </a:r>
                      <a:endParaRPr kumimoji="0" lang="en-US" sz="4800" b="0" i="0" u="none" strike="noStrike" cap="none" normalizeH="0" baseline="0">
                        <a:ln>
                          <a:noFill/>
                        </a:ln>
                        <a:solidFill>
                          <a:schemeClr val="hlink"/>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2</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accent2"/>
                          </a:solidFill>
                          <a:effectLst/>
                          <a:latin typeface="Arial" charset="0"/>
                          <a:cs typeface="Arial" charset="0"/>
                        </a:rPr>
                        <a:t>1</a:t>
                      </a:r>
                      <a:endParaRPr kumimoji="0" lang="en-US" sz="4800" b="0" i="0" u="none" strike="noStrike" cap="none" normalizeH="0" baseline="0">
                        <a:ln>
                          <a:noFill/>
                        </a:ln>
                        <a:solidFill>
                          <a:schemeClr val="accent2"/>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3</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48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Arial" charset="0"/>
                        </a:rPr>
                        <a:t>FP/Trans</a:t>
                      </a:r>
                      <a:endParaRPr kumimoji="0" lang="en-US" sz="3600" b="1"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hlink"/>
                          </a:solidFill>
                          <a:effectLst/>
                          <a:latin typeface="Arial" charset="0"/>
                          <a:cs typeface="Arial" charset="0"/>
                        </a:rPr>
                        <a:t>4</a:t>
                      </a:r>
                      <a:endParaRPr kumimoji="0" lang="en-US" sz="4800" b="0" i="0" u="none" strike="noStrike" cap="none" normalizeH="0" baseline="0">
                        <a:ln>
                          <a:noFill/>
                        </a:ln>
                        <a:solidFill>
                          <a:schemeClr val="hlink"/>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2</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accent2"/>
                          </a:solidFill>
                          <a:effectLst/>
                          <a:latin typeface="Arial" charset="0"/>
                          <a:cs typeface="Arial" charset="0"/>
                        </a:rPr>
                        <a:t>1</a:t>
                      </a:r>
                      <a:endParaRPr kumimoji="0" lang="en-US" sz="4800" b="0" i="0" u="none" strike="noStrike" cap="none" normalizeH="0" baseline="0">
                        <a:ln>
                          <a:noFill/>
                        </a:ln>
                        <a:solidFill>
                          <a:schemeClr val="accent2"/>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3</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286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Arial" charset="0"/>
                        </a:rPr>
                        <a:t>Int/area</a:t>
                      </a:r>
                      <a:endParaRPr kumimoji="0" lang="en-US" sz="3600" b="1"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hlink"/>
                          </a:solidFill>
                          <a:effectLst/>
                          <a:latin typeface="Arial" charset="0"/>
                          <a:cs typeface="Arial" charset="0"/>
                        </a:rPr>
                        <a:t>4</a:t>
                      </a:r>
                      <a:endParaRPr kumimoji="0" lang="en-US" sz="4800" b="0" i="0" u="none" strike="noStrike" cap="none" normalizeH="0" baseline="0">
                        <a:ln>
                          <a:noFill/>
                        </a:ln>
                        <a:solidFill>
                          <a:schemeClr val="hlink"/>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2</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accent2"/>
                          </a:solidFill>
                          <a:effectLst/>
                          <a:latin typeface="Arial" charset="0"/>
                          <a:cs typeface="Arial" charset="0"/>
                        </a:rPr>
                        <a:t>1</a:t>
                      </a:r>
                      <a:endParaRPr kumimoji="0" lang="en-US" sz="4800" b="0" i="0" u="none" strike="noStrike" cap="none" normalizeH="0" baseline="0">
                        <a:ln>
                          <a:noFill/>
                        </a:ln>
                        <a:solidFill>
                          <a:schemeClr val="accent2"/>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3</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3018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Arial" charset="0"/>
                        </a:rPr>
                        <a:t>FP/area</a:t>
                      </a:r>
                      <a:endParaRPr kumimoji="0" lang="en-US" sz="3600" b="1"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hlink"/>
                          </a:solidFill>
                          <a:effectLst/>
                          <a:latin typeface="Arial" charset="0"/>
                          <a:cs typeface="Arial" charset="0"/>
                        </a:rPr>
                        <a:t>4</a:t>
                      </a:r>
                      <a:endParaRPr kumimoji="0" lang="en-US" sz="4800" b="0" i="0" u="none" strike="noStrike" cap="none" normalizeH="0" baseline="0">
                        <a:ln>
                          <a:noFill/>
                        </a:ln>
                        <a:solidFill>
                          <a:schemeClr val="hlink"/>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2</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accent2"/>
                          </a:solidFill>
                          <a:effectLst/>
                          <a:latin typeface="Arial" charset="0"/>
                          <a:cs typeface="Arial" charset="0"/>
                        </a:rPr>
                        <a:t>1</a:t>
                      </a:r>
                      <a:endParaRPr kumimoji="0" lang="en-US" sz="4800" b="0" i="0" u="none" strike="noStrike" cap="none" normalizeH="0" baseline="0">
                        <a:ln>
                          <a:noFill/>
                        </a:ln>
                        <a:solidFill>
                          <a:schemeClr val="accent2"/>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3</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317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Arial" charset="0"/>
                        </a:rPr>
                        <a:t>Int/Watt</a:t>
                      </a:r>
                      <a:endParaRPr kumimoji="0" lang="en-US" sz="3600" b="1"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hlink"/>
                          </a:solidFill>
                          <a:effectLst/>
                          <a:latin typeface="Arial" charset="0"/>
                          <a:cs typeface="Arial" charset="0"/>
                        </a:rPr>
                        <a:t>4</a:t>
                      </a:r>
                      <a:endParaRPr kumimoji="0" lang="en-US" sz="4800" b="0" i="0" u="none" strike="noStrike" cap="none" normalizeH="0" baseline="0">
                        <a:ln>
                          <a:noFill/>
                        </a:ln>
                        <a:solidFill>
                          <a:schemeClr val="hlink"/>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3</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accent2"/>
                          </a:solidFill>
                          <a:effectLst/>
                          <a:latin typeface="Arial" charset="0"/>
                          <a:cs typeface="Arial" charset="0"/>
                        </a:rPr>
                        <a:t>1</a:t>
                      </a:r>
                      <a:endParaRPr kumimoji="0" lang="en-US" sz="4800" b="0" i="0" u="none" strike="noStrike" cap="none" normalizeH="0" baseline="0">
                        <a:ln>
                          <a:noFill/>
                        </a:ln>
                        <a:solidFill>
                          <a:schemeClr val="accent2"/>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2</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33363">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Arial" charset="0"/>
                        </a:rPr>
                        <a:t>FP/Watt</a:t>
                      </a:r>
                      <a:endParaRPr kumimoji="0" lang="en-US" sz="3600" b="1"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2</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hlink"/>
                          </a:solidFill>
                          <a:effectLst/>
                          <a:latin typeface="Arial" charset="0"/>
                          <a:cs typeface="Arial" charset="0"/>
                        </a:rPr>
                        <a:t>4</a:t>
                      </a:r>
                      <a:endParaRPr kumimoji="0" lang="en-US" sz="4800" b="0" i="0" u="none" strike="noStrike" cap="none" normalizeH="0" baseline="0">
                        <a:ln>
                          <a:noFill/>
                        </a:ln>
                        <a:solidFill>
                          <a:schemeClr val="hlink"/>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charset="0"/>
                          <a:cs typeface="Arial" charset="0"/>
                        </a:rPr>
                        <a:t>3</a:t>
                      </a:r>
                      <a:endParaRPr kumimoji="0" lang="en-US" sz="4800" b="0" i="0" u="none" strike="noStrike" cap="none" normalizeH="0" baseline="0">
                        <a:ln>
                          <a:noFill/>
                        </a:ln>
                        <a:solidFill>
                          <a:schemeClr val="tx1"/>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hlink"/>
                          </a:solidFill>
                          <a:effectLst/>
                          <a:latin typeface="Arial" charset="0"/>
                          <a:cs typeface="Arial" charset="0"/>
                        </a:rPr>
                        <a:t>1</a:t>
                      </a:r>
                      <a:endParaRPr kumimoji="0" lang="en-US" sz="4800" b="0" i="0" u="none" strike="noStrike" cap="none" normalizeH="0" baseline="0">
                        <a:ln>
                          <a:noFill/>
                        </a:ln>
                        <a:solidFill>
                          <a:schemeClr val="hlink"/>
                        </a:solidFill>
                        <a:effectLst/>
                        <a:latin typeface="Times New Roman" pitchFamily="18"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89363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413500"/>
            <a:ext cx="1905000" cy="292100"/>
          </a:xfrm>
          <a:prstGeom prst="rect">
            <a:avLst/>
          </a:prstGeom>
        </p:spPr>
        <p:txBody>
          <a:bodyPr/>
          <a:lstStyle/>
          <a:p>
            <a:fld id="{F0A49C92-60BB-4E8D-98C5-C092656B8CAD}" type="slidenum">
              <a:rPr lang="en-US"/>
              <a:pPr/>
              <a:t>22</a:t>
            </a:fld>
            <a:endParaRPr lang="en-US" b="0">
              <a:solidFill>
                <a:srgbClr val="FBBA03"/>
              </a:solidFill>
            </a:endParaRPr>
          </a:p>
        </p:txBody>
      </p:sp>
      <p:sp>
        <p:nvSpPr>
          <p:cNvPr id="1054722" name="Rectangle 2"/>
          <p:cNvSpPr>
            <a:spLocks noGrp="1" noChangeArrowheads="1"/>
          </p:cNvSpPr>
          <p:nvPr>
            <p:ph type="title"/>
          </p:nvPr>
        </p:nvSpPr>
        <p:spPr>
          <a:xfrm>
            <a:off x="990600" y="0"/>
            <a:ext cx="7162800" cy="1143000"/>
          </a:xfrm>
        </p:spPr>
        <p:txBody>
          <a:bodyPr/>
          <a:lstStyle/>
          <a:p>
            <a:r>
              <a:rPr lang="en-US" dirty="0"/>
              <a:t>No Silver Bullet for ILP </a:t>
            </a:r>
          </a:p>
        </p:txBody>
      </p:sp>
      <p:sp>
        <p:nvSpPr>
          <p:cNvPr id="1054723" name="Rectangle 3"/>
          <p:cNvSpPr>
            <a:spLocks noGrp="1" noChangeArrowheads="1"/>
          </p:cNvSpPr>
          <p:nvPr>
            <p:ph type="body" idx="1"/>
          </p:nvPr>
        </p:nvSpPr>
        <p:spPr>
          <a:xfrm>
            <a:off x="914400" y="1143000"/>
            <a:ext cx="7162800" cy="4419600"/>
          </a:xfrm>
        </p:spPr>
        <p:txBody>
          <a:bodyPr/>
          <a:lstStyle/>
          <a:p>
            <a:r>
              <a:rPr lang="en-US" sz="2000" dirty="0"/>
              <a:t>No obvious overall leader in performance</a:t>
            </a:r>
          </a:p>
          <a:p>
            <a:r>
              <a:rPr lang="en-US" sz="2000" dirty="0"/>
              <a:t>The AMD Athlon leads on </a:t>
            </a:r>
            <a:r>
              <a:rPr lang="en-US" sz="2000" dirty="0" err="1"/>
              <a:t>SPECInt</a:t>
            </a:r>
            <a:r>
              <a:rPr lang="en-US" sz="2000" dirty="0"/>
              <a:t> performance followed by the Pentium 4, Itanium 2, and Power5</a:t>
            </a:r>
          </a:p>
          <a:p>
            <a:r>
              <a:rPr lang="en-US" sz="2000" dirty="0"/>
              <a:t>Itanium 2 and Power5, which perform similarly on SPECFP, clearly dominate the Athlon and Pentium 4 on SPECFP</a:t>
            </a:r>
          </a:p>
          <a:p>
            <a:r>
              <a:rPr lang="en-US" sz="2000" dirty="0"/>
              <a:t>Itanium 2 is the most </a:t>
            </a:r>
            <a:r>
              <a:rPr lang="en-US" sz="2000" dirty="0">
                <a:solidFill>
                  <a:srgbClr val="114FFB"/>
                </a:solidFill>
              </a:rPr>
              <a:t>inefficient</a:t>
            </a:r>
            <a:r>
              <a:rPr lang="en-US" sz="2000" dirty="0"/>
              <a:t> processor both for Floating point and integer code for all but one efficiency measure (SPECFP/Watt)</a:t>
            </a:r>
          </a:p>
          <a:p>
            <a:r>
              <a:rPr lang="en-US" sz="2000" dirty="0"/>
              <a:t>Athlon and Pentium 4 both make good use of transistors and area in terms of efficiency, </a:t>
            </a:r>
          </a:p>
          <a:p>
            <a:r>
              <a:rPr lang="en-US" sz="2000" dirty="0"/>
              <a:t>IBM Power5 is the most effective user of energy on SPECFP and essentially tied on SPECINT</a:t>
            </a:r>
          </a:p>
        </p:txBody>
      </p:sp>
    </p:spTree>
    <p:extLst>
      <p:ext uri="{BB962C8B-B14F-4D97-AF65-F5344CB8AC3E}">
        <p14:creationId xmlns:p14="http://schemas.microsoft.com/office/powerpoint/2010/main" val="27725050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413500"/>
            <a:ext cx="1905000" cy="292100"/>
          </a:xfrm>
          <a:prstGeom prst="rect">
            <a:avLst/>
          </a:prstGeom>
        </p:spPr>
        <p:txBody>
          <a:bodyPr/>
          <a:lstStyle/>
          <a:p>
            <a:fld id="{7E954681-A9BB-4D30-887B-24D31DFA2E38}" type="slidenum">
              <a:rPr lang="en-US"/>
              <a:pPr/>
              <a:t>23</a:t>
            </a:fld>
            <a:endParaRPr lang="en-US" b="0">
              <a:solidFill>
                <a:srgbClr val="FBBA03"/>
              </a:solidFill>
            </a:endParaRPr>
          </a:p>
        </p:txBody>
      </p:sp>
      <p:sp>
        <p:nvSpPr>
          <p:cNvPr id="1055746" name="Rectangle 2"/>
          <p:cNvSpPr>
            <a:spLocks noGrp="1" noChangeArrowheads="1"/>
          </p:cNvSpPr>
          <p:nvPr>
            <p:ph type="title"/>
          </p:nvPr>
        </p:nvSpPr>
        <p:spPr>
          <a:xfrm>
            <a:off x="762000" y="0"/>
            <a:ext cx="7162800" cy="1143000"/>
          </a:xfrm>
        </p:spPr>
        <p:txBody>
          <a:bodyPr/>
          <a:lstStyle/>
          <a:p>
            <a:r>
              <a:rPr lang="en-US" dirty="0"/>
              <a:t>Limits to ILP</a:t>
            </a:r>
          </a:p>
        </p:txBody>
      </p:sp>
      <p:sp>
        <p:nvSpPr>
          <p:cNvPr id="1055747" name="Rectangle 3"/>
          <p:cNvSpPr>
            <a:spLocks noGrp="1" noChangeArrowheads="1"/>
          </p:cNvSpPr>
          <p:nvPr>
            <p:ph type="body" idx="1"/>
          </p:nvPr>
        </p:nvSpPr>
        <p:spPr>
          <a:xfrm>
            <a:off x="990600" y="1143000"/>
            <a:ext cx="7162800" cy="4724400"/>
          </a:xfrm>
        </p:spPr>
        <p:txBody>
          <a:bodyPr/>
          <a:lstStyle/>
          <a:p>
            <a:r>
              <a:rPr lang="en-US" dirty="0"/>
              <a:t>Doubling issue rates above today’s 3-6 instructions per clock, say to 6 to 12 instructions, probably requires a processor to </a:t>
            </a:r>
          </a:p>
          <a:p>
            <a:pPr lvl="1"/>
            <a:r>
              <a:rPr lang="en-US" dirty="0"/>
              <a:t>issue 3 or 4 data memory accesses per cycle, </a:t>
            </a:r>
          </a:p>
          <a:p>
            <a:pPr lvl="1"/>
            <a:r>
              <a:rPr lang="en-US" dirty="0"/>
              <a:t>resolve 2 or 3 branches per cycle, </a:t>
            </a:r>
          </a:p>
          <a:p>
            <a:pPr lvl="1"/>
            <a:r>
              <a:rPr lang="en-US" dirty="0"/>
              <a:t>rename and access more than 20 registers per cycle, and </a:t>
            </a:r>
          </a:p>
          <a:p>
            <a:pPr lvl="1"/>
            <a:r>
              <a:rPr lang="en-US" dirty="0"/>
              <a:t>fetch 12 to 24 instructions per cycle. </a:t>
            </a:r>
          </a:p>
          <a:p>
            <a:r>
              <a:rPr lang="en-US" dirty="0"/>
              <a:t>The complexities of implementing these capabilities is likely to mean sacrifices in the maximum clock rate </a:t>
            </a:r>
          </a:p>
          <a:p>
            <a:pPr lvl="1"/>
            <a:r>
              <a:rPr lang="en-US" dirty="0" err="1"/>
              <a:t>e.g</a:t>
            </a:r>
            <a:r>
              <a:rPr lang="en-US" dirty="0"/>
              <a:t>,  widest issue processor is the Itanium 2, but it also has the slowest clock rate, despite the fact that it consumes the most power!</a:t>
            </a:r>
          </a:p>
          <a:p>
            <a:pPr lvl="1"/>
            <a:endParaRPr lang="en-US" dirty="0"/>
          </a:p>
        </p:txBody>
      </p:sp>
    </p:spTree>
    <p:extLst>
      <p:ext uri="{BB962C8B-B14F-4D97-AF65-F5344CB8AC3E}">
        <p14:creationId xmlns:p14="http://schemas.microsoft.com/office/powerpoint/2010/main" val="2057747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40" name="Picture 8" descr="f03-26-9780123838728"/>
          <p:cNvPicPr>
            <a:picLocks noChangeAspect="1" noChangeArrowheads="1"/>
          </p:cNvPicPr>
          <p:nvPr/>
        </p:nvPicPr>
        <p:blipFill>
          <a:blip r:embed="rId2" cstate="print"/>
          <a:srcRect/>
          <a:stretch>
            <a:fillRect/>
          </a:stretch>
        </p:blipFill>
        <p:spPr bwMode="auto">
          <a:xfrm>
            <a:off x="914400" y="990600"/>
            <a:ext cx="6721475" cy="3460750"/>
          </a:xfrm>
          <a:prstGeom prst="rect">
            <a:avLst/>
          </a:prstGeom>
          <a:noFill/>
        </p:spPr>
      </p:pic>
      <p:sp>
        <p:nvSpPr>
          <p:cNvPr id="44041" name="Rectangle 9"/>
          <p:cNvSpPr>
            <a:spLocks noChangeArrowheads="1"/>
          </p:cNvSpPr>
          <p:nvPr/>
        </p:nvSpPr>
        <p:spPr bwMode="auto">
          <a:xfrm>
            <a:off x="533400" y="4648200"/>
            <a:ext cx="7346950" cy="1169551"/>
          </a:xfrm>
          <a:prstGeom prst="rect">
            <a:avLst/>
          </a:prstGeom>
          <a:noFill/>
          <a:ln w="9525">
            <a:noFill/>
            <a:miter lim="800000"/>
            <a:headEnd/>
            <a:tailEnd/>
          </a:ln>
          <a:effectLst/>
        </p:spPr>
        <p:txBody>
          <a:bodyPr anchor="ctr">
            <a:spAutoFit/>
          </a:bodyPr>
          <a:lstStyle/>
          <a:p>
            <a:pPr eaLnBrk="0" hangingPunct="0"/>
            <a:r>
              <a:rPr lang="en-GB" sz="1400" dirty="0"/>
              <a:t>Figure 3.26 ILP available in a </a:t>
            </a:r>
            <a:r>
              <a:rPr lang="en-GB" sz="1400" dirty="0">
                <a:solidFill>
                  <a:srgbClr val="FF0000"/>
                </a:solidFill>
              </a:rPr>
              <a:t>perfect processor (like perfect branch prediction, infinite register renaming, infinite window size, perfect cache, </a:t>
            </a:r>
            <a:r>
              <a:rPr lang="en-GB" sz="1400" dirty="0" err="1">
                <a:solidFill>
                  <a:srgbClr val="FF0000"/>
                </a:solidFill>
              </a:rPr>
              <a:t>etc</a:t>
            </a:r>
            <a:r>
              <a:rPr lang="en-GB" sz="1400" dirty="0">
                <a:solidFill>
                  <a:srgbClr val="FF0000"/>
                </a:solidFill>
              </a:rPr>
              <a:t>) </a:t>
            </a:r>
            <a:r>
              <a:rPr lang="en-GB" sz="1400" dirty="0"/>
              <a:t>for six of the SPEC92 benchmarks. </a:t>
            </a:r>
            <a:r>
              <a:rPr lang="en-GB" sz="1400" b="0" dirty="0"/>
              <a:t>The first three programs are integer programs, and the last three are floating-point programs. The floating-point programs are loop intensive and have large amounts of loop-level parallelism. </a:t>
            </a:r>
          </a:p>
        </p:txBody>
      </p:sp>
      <p:sp>
        <p:nvSpPr>
          <p:cNvPr id="2" name="TextBox 1"/>
          <p:cNvSpPr txBox="1"/>
          <p:nvPr/>
        </p:nvSpPr>
        <p:spPr>
          <a:xfrm>
            <a:off x="1219200" y="228600"/>
            <a:ext cx="7620000" cy="584775"/>
          </a:xfrm>
          <a:prstGeom prst="rect">
            <a:avLst/>
          </a:prstGeom>
          <a:noFill/>
        </p:spPr>
        <p:txBody>
          <a:bodyPr wrap="square" rtlCol="0">
            <a:spAutoFit/>
          </a:bodyPr>
          <a:lstStyle/>
          <a:p>
            <a:r>
              <a:rPr lang="en-US" sz="3200" b="1" dirty="0">
                <a:solidFill>
                  <a:srgbClr val="FF0000"/>
                </a:solidFill>
              </a:rPr>
              <a:t>ILP Available in a perfect processor</a:t>
            </a:r>
          </a:p>
        </p:txBody>
      </p:sp>
    </p:spTree>
    <p:extLst>
      <p:ext uri="{BB962C8B-B14F-4D97-AF65-F5344CB8AC3E}">
        <p14:creationId xmlns:p14="http://schemas.microsoft.com/office/powerpoint/2010/main" val="3546633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Picture 4" descr="f03-27-9780123838728"/>
          <p:cNvPicPr>
            <a:picLocks noChangeAspect="1" noChangeArrowheads="1"/>
          </p:cNvPicPr>
          <p:nvPr/>
        </p:nvPicPr>
        <p:blipFill>
          <a:blip r:embed="rId2" cstate="print"/>
          <a:srcRect/>
          <a:stretch>
            <a:fillRect/>
          </a:stretch>
        </p:blipFill>
        <p:spPr bwMode="auto">
          <a:xfrm>
            <a:off x="2955925" y="350838"/>
            <a:ext cx="3381375" cy="4498975"/>
          </a:xfrm>
          <a:prstGeom prst="rect">
            <a:avLst/>
          </a:prstGeom>
          <a:noFill/>
        </p:spPr>
      </p:pic>
      <p:sp>
        <p:nvSpPr>
          <p:cNvPr id="56325" name="Rectangle 5"/>
          <p:cNvSpPr>
            <a:spLocks noChangeArrowheads="1"/>
          </p:cNvSpPr>
          <p:nvPr/>
        </p:nvSpPr>
        <p:spPr bwMode="auto">
          <a:xfrm>
            <a:off x="411163" y="5008563"/>
            <a:ext cx="8118475" cy="1004887"/>
          </a:xfrm>
          <a:prstGeom prst="rect">
            <a:avLst/>
          </a:prstGeom>
          <a:noFill/>
          <a:ln w="9525">
            <a:noFill/>
            <a:miter lim="800000"/>
            <a:headEnd/>
            <a:tailEnd/>
          </a:ln>
          <a:effectLst/>
        </p:spPr>
        <p:txBody>
          <a:bodyPr anchor="ctr">
            <a:spAutoFit/>
          </a:bodyPr>
          <a:lstStyle/>
          <a:p>
            <a:pPr eaLnBrk="0" hangingPunct="0"/>
            <a:r>
              <a:rPr lang="en-GB" sz="1200"/>
              <a:t>Figure 3.27 The amount of parallelism available versus the window size for a variety of integer and floating-point programs with up to 64 arbitrary instruction issues per clock. </a:t>
            </a:r>
            <a:r>
              <a:rPr lang="en-GB" sz="1200" b="0"/>
              <a:t>Although there are fewer renaming registers than the window size, the fact that all operations have one-cycle latency and the number of renaming registers equals the issue width allows the processor to exploit parallelism within the entire window. In a real implementation, the window size and the number of renaming registers must be balanced to prevent one of these factors from overly constraining the issue rate.</a:t>
            </a:r>
            <a:r>
              <a:rPr lang="en-US" sz="1200"/>
              <a:t> </a:t>
            </a:r>
          </a:p>
        </p:txBody>
      </p:sp>
    </p:spTree>
    <p:extLst>
      <p:ext uri="{BB962C8B-B14F-4D97-AF65-F5344CB8AC3E}">
        <p14:creationId xmlns:p14="http://schemas.microsoft.com/office/powerpoint/2010/main" val="1072700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71600"/>
            <a:ext cx="7162800" cy="1524000"/>
          </a:xfrm>
        </p:spPr>
        <p:txBody>
          <a:bodyPr/>
          <a:lstStyle/>
          <a:p>
            <a:pPr algn="l"/>
            <a:r>
              <a:rPr lang="en-US" sz="1400" dirty="0"/>
              <a:t>EXAMPLE: </a:t>
            </a:r>
            <a:r>
              <a:rPr lang="en-US" sz="1400" dirty="0">
                <a:solidFill>
                  <a:schemeClr val="tx1"/>
                </a:solidFill>
              </a:rPr>
              <a:t>A speculative superscalar with a 64-entry window achieves one-half of the ideal issue rate measured for this window size (Fig. 3.27). The cache has 0.01 misses per instruction, but it hides 25% of the miss penalty (50 ns) on every miss due to dynamic scheduling. With processor operating at 2.5 GHz clock, what is the MIPS rate for the SPEC </a:t>
            </a:r>
            <a:r>
              <a:rPr lang="en-US" sz="1400" dirty="0" err="1">
                <a:solidFill>
                  <a:schemeClr val="tx1"/>
                </a:solidFill>
              </a:rPr>
              <a:t>gcc</a:t>
            </a:r>
            <a:r>
              <a:rPr lang="en-US" sz="1400" dirty="0">
                <a:solidFill>
                  <a:schemeClr val="tx1"/>
                </a:solidFill>
              </a:rPr>
              <a:t> benchmark?</a:t>
            </a:r>
            <a:endParaRPr lang="en-US" sz="1400" dirty="0"/>
          </a:p>
        </p:txBody>
      </p:sp>
      <p:sp>
        <p:nvSpPr>
          <p:cNvPr id="3" name="Content Placeholder 2"/>
          <p:cNvSpPr>
            <a:spLocks noGrp="1"/>
          </p:cNvSpPr>
          <p:nvPr>
            <p:ph idx="1"/>
          </p:nvPr>
        </p:nvSpPr>
        <p:spPr>
          <a:xfrm>
            <a:off x="762000" y="2835166"/>
            <a:ext cx="7162800" cy="2667000"/>
          </a:xfrm>
        </p:spPr>
        <p:txBody>
          <a:bodyPr/>
          <a:lstStyle/>
          <a:p>
            <a:pPr marL="0" indent="0">
              <a:buNone/>
            </a:pPr>
            <a:r>
              <a:rPr lang="en-US" sz="1400" dirty="0"/>
              <a:t>ANSWER: </a:t>
            </a:r>
          </a:p>
          <a:p>
            <a:pPr marL="0" indent="0">
              <a:buNone/>
            </a:pPr>
            <a:r>
              <a:rPr lang="en-US" sz="1400" b="0" dirty="0"/>
              <a:t>The actual issue rate of the processor = 0.5 x ideal issue rate from Fig. 3.27 for 64-entry buffer = 0.5 x 9 = 4.5.</a:t>
            </a:r>
          </a:p>
          <a:p>
            <a:pPr marL="0" indent="0">
              <a:buNone/>
            </a:pPr>
            <a:r>
              <a:rPr lang="en-US" sz="1400" b="0" dirty="0"/>
              <a:t>The ideal pipeline CPI of the processor = 1/issue rate = 1/issue rate = 1/4.5 = 0.22</a:t>
            </a:r>
          </a:p>
          <a:p>
            <a:pPr marL="0" indent="0">
              <a:buNone/>
            </a:pPr>
            <a:r>
              <a:rPr lang="en-US" sz="1400" b="0" dirty="0"/>
              <a:t>Actual CPI including cache miss = Ideal CPI + Misses per instruction x miss penalty</a:t>
            </a:r>
          </a:p>
          <a:p>
            <a:pPr marL="0" indent="0">
              <a:buNone/>
            </a:pPr>
            <a:r>
              <a:rPr lang="en-US" sz="1400" b="0" dirty="0"/>
              <a:t>Miss penalty = 0.75 x Memory access time/clock cycle = 0.75 x 50 ns/400 </a:t>
            </a:r>
            <a:r>
              <a:rPr lang="en-US" sz="1400" b="0" dirty="0" err="1"/>
              <a:t>ps</a:t>
            </a:r>
            <a:r>
              <a:rPr lang="en-US" sz="1400" b="0" dirty="0"/>
              <a:t> = 94 cycles</a:t>
            </a:r>
          </a:p>
          <a:p>
            <a:pPr marL="0" indent="0">
              <a:buNone/>
            </a:pPr>
            <a:r>
              <a:rPr lang="en-US" sz="1400" b="0" dirty="0"/>
              <a:t>Actual CPI = 0.22 + 0.01 x 94 = 1.16</a:t>
            </a:r>
          </a:p>
          <a:p>
            <a:pPr marL="0" indent="0">
              <a:buNone/>
            </a:pPr>
            <a:r>
              <a:rPr lang="en-US" sz="1400" b="0" dirty="0"/>
              <a:t>Instruction Execution Rate = 2500 MHz/1.16 = 2155 MIPS </a:t>
            </a:r>
            <a:endParaRPr lang="en-US" sz="1400" dirty="0"/>
          </a:p>
        </p:txBody>
      </p:sp>
    </p:spTree>
    <p:extLst>
      <p:ext uri="{BB962C8B-B14F-4D97-AF65-F5344CB8AC3E}">
        <p14:creationId xmlns:p14="http://schemas.microsoft.com/office/powerpoint/2010/main" val="18242186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413500"/>
            <a:ext cx="1905000" cy="292100"/>
          </a:xfrm>
          <a:prstGeom prst="rect">
            <a:avLst/>
          </a:prstGeom>
        </p:spPr>
        <p:txBody>
          <a:bodyPr/>
          <a:lstStyle/>
          <a:p>
            <a:fld id="{D8A6D4FC-296F-45A2-A363-9705536512B9}" type="slidenum">
              <a:rPr lang="en-US"/>
              <a:pPr/>
              <a:t>27</a:t>
            </a:fld>
            <a:endParaRPr lang="en-US" b="0">
              <a:solidFill>
                <a:srgbClr val="FBBA03"/>
              </a:solidFill>
            </a:endParaRPr>
          </a:p>
        </p:txBody>
      </p:sp>
      <p:sp>
        <p:nvSpPr>
          <p:cNvPr id="1056770" name="Rectangle 2"/>
          <p:cNvSpPr>
            <a:spLocks noGrp="1" noChangeArrowheads="1"/>
          </p:cNvSpPr>
          <p:nvPr>
            <p:ph type="title"/>
          </p:nvPr>
        </p:nvSpPr>
        <p:spPr>
          <a:xfrm>
            <a:off x="838200" y="50800"/>
            <a:ext cx="7162800" cy="1143000"/>
          </a:xfrm>
        </p:spPr>
        <p:txBody>
          <a:bodyPr/>
          <a:lstStyle/>
          <a:p>
            <a:r>
              <a:rPr lang="en-US" dirty="0"/>
              <a:t>Limits to ILP</a:t>
            </a:r>
          </a:p>
        </p:txBody>
      </p:sp>
      <p:sp>
        <p:nvSpPr>
          <p:cNvPr id="1056771" name="Rectangle 3"/>
          <p:cNvSpPr>
            <a:spLocks noGrp="1" noChangeArrowheads="1"/>
          </p:cNvSpPr>
          <p:nvPr>
            <p:ph type="body" idx="1"/>
          </p:nvPr>
        </p:nvSpPr>
        <p:spPr>
          <a:xfrm>
            <a:off x="762000" y="1066800"/>
            <a:ext cx="7988300" cy="4927600"/>
          </a:xfrm>
        </p:spPr>
        <p:txBody>
          <a:bodyPr/>
          <a:lstStyle/>
          <a:p>
            <a:pPr marL="457200" indent="-457200"/>
            <a:r>
              <a:rPr lang="en-US" sz="2000" dirty="0"/>
              <a:t>Most techniques for increasing performance increase power consumption </a:t>
            </a:r>
          </a:p>
          <a:p>
            <a:pPr marL="457200" indent="-457200"/>
            <a:r>
              <a:rPr lang="en-US" sz="2000" dirty="0"/>
              <a:t>The key question is whether a technique is </a:t>
            </a:r>
            <a:r>
              <a:rPr lang="en-US" sz="2000" i="1" dirty="0">
                <a:solidFill>
                  <a:srgbClr val="114FFB"/>
                </a:solidFill>
              </a:rPr>
              <a:t>energy efficient</a:t>
            </a:r>
            <a:r>
              <a:rPr lang="en-US" sz="2000" dirty="0"/>
              <a:t>: does it increase power consumption faster than it increases performance? </a:t>
            </a:r>
          </a:p>
          <a:p>
            <a:pPr marL="457200" indent="-457200"/>
            <a:r>
              <a:rPr lang="en-US" sz="2000" dirty="0"/>
              <a:t>Multiple issue processors techniques all are energy inefficient:</a:t>
            </a:r>
          </a:p>
          <a:p>
            <a:pPr marL="800100" lvl="1" indent="-342900">
              <a:buFontTx/>
              <a:buAutoNum type="arabicPeriod"/>
            </a:pPr>
            <a:r>
              <a:rPr lang="en-US" dirty="0"/>
              <a:t>Issuing multiple instructions incurs some overhead in logic that grows faster than the issue rate grows</a:t>
            </a:r>
          </a:p>
          <a:p>
            <a:pPr marL="800100" lvl="1" indent="-342900">
              <a:buFontTx/>
              <a:buAutoNum type="arabicPeriod"/>
            </a:pPr>
            <a:r>
              <a:rPr lang="en-US" dirty="0"/>
              <a:t>Growing gap between peak issue rates and sustained performance</a:t>
            </a:r>
          </a:p>
          <a:p>
            <a:pPr marL="457200" indent="-457200"/>
            <a:r>
              <a:rPr lang="en-US" sz="2000" dirty="0"/>
              <a:t>Number of transistors switching = f(peak issue rate), and performance = f( sustained rate), </a:t>
            </a:r>
            <a:br>
              <a:rPr lang="en-US" sz="2000" dirty="0"/>
            </a:br>
            <a:r>
              <a:rPr lang="en-US" sz="2000" dirty="0"/>
              <a:t>growing gap between peak and sustained performance </a:t>
            </a:r>
            <a:br>
              <a:rPr lang="en-US" sz="2000" dirty="0"/>
            </a:br>
            <a:r>
              <a:rPr lang="en-US" sz="2000" dirty="0"/>
              <a:t> </a:t>
            </a:r>
            <a:r>
              <a:rPr lang="en-US" sz="2000" dirty="0">
                <a:sym typeface="Symbol" pitchFamily="18" charset="2"/>
              </a:rPr>
              <a:t></a:t>
            </a:r>
            <a:r>
              <a:rPr lang="en-US" sz="2000" dirty="0"/>
              <a:t> increasing energy per unit of performance</a:t>
            </a:r>
          </a:p>
        </p:txBody>
      </p:sp>
    </p:spTree>
    <p:extLst>
      <p:ext uri="{BB962C8B-B14F-4D97-AF65-F5344CB8AC3E}">
        <p14:creationId xmlns:p14="http://schemas.microsoft.com/office/powerpoint/2010/main" val="12996000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413500"/>
            <a:ext cx="1905000" cy="292100"/>
          </a:xfrm>
          <a:prstGeom prst="rect">
            <a:avLst/>
          </a:prstGeom>
        </p:spPr>
        <p:txBody>
          <a:bodyPr/>
          <a:lstStyle/>
          <a:p>
            <a:fld id="{F2C3DDC5-618F-4DBE-9897-950175A7965E}" type="slidenum">
              <a:rPr lang="en-US"/>
              <a:pPr/>
              <a:t>28</a:t>
            </a:fld>
            <a:endParaRPr lang="en-US" b="0">
              <a:solidFill>
                <a:srgbClr val="FBBA03"/>
              </a:solidFill>
            </a:endParaRPr>
          </a:p>
        </p:txBody>
      </p:sp>
      <p:sp>
        <p:nvSpPr>
          <p:cNvPr id="1057794" name="Rectangle 2"/>
          <p:cNvSpPr>
            <a:spLocks noGrp="1" noChangeArrowheads="1"/>
          </p:cNvSpPr>
          <p:nvPr>
            <p:ph type="title"/>
          </p:nvPr>
        </p:nvSpPr>
        <p:spPr>
          <a:xfrm>
            <a:off x="838200" y="-16476"/>
            <a:ext cx="7162800" cy="1143000"/>
          </a:xfrm>
        </p:spPr>
        <p:txBody>
          <a:bodyPr/>
          <a:lstStyle/>
          <a:p>
            <a:r>
              <a:rPr lang="en-US" dirty="0"/>
              <a:t>Commentary</a:t>
            </a:r>
          </a:p>
        </p:txBody>
      </p:sp>
      <p:sp>
        <p:nvSpPr>
          <p:cNvPr id="1057795" name="Rectangle 3"/>
          <p:cNvSpPr>
            <a:spLocks noGrp="1" noChangeArrowheads="1"/>
          </p:cNvSpPr>
          <p:nvPr>
            <p:ph type="body" idx="1"/>
          </p:nvPr>
        </p:nvSpPr>
        <p:spPr>
          <a:xfrm>
            <a:off x="698500" y="1193800"/>
            <a:ext cx="7683500" cy="5359400"/>
          </a:xfrm>
        </p:spPr>
        <p:txBody>
          <a:bodyPr/>
          <a:lstStyle/>
          <a:p>
            <a:r>
              <a:rPr lang="en-US" sz="2000" dirty="0"/>
              <a:t>Itanium architecture does </a:t>
            </a:r>
            <a:r>
              <a:rPr lang="en-US" sz="2000" dirty="0">
                <a:solidFill>
                  <a:srgbClr val="114FFB"/>
                </a:solidFill>
              </a:rPr>
              <a:t>not</a:t>
            </a:r>
            <a:r>
              <a:rPr lang="en-US" sz="2000" dirty="0"/>
              <a:t> represent a significant breakthrough in scaling ILP or in avoiding the problems of complexity and power consumption</a:t>
            </a:r>
          </a:p>
          <a:p>
            <a:r>
              <a:rPr lang="en-US" sz="2000" dirty="0"/>
              <a:t>Instead of pursuing more ILP, architects are increasingly focusing on thread level parallelism (TLP) implemented with single-chip multiprocessors </a:t>
            </a:r>
          </a:p>
          <a:p>
            <a:r>
              <a:rPr lang="en-US" sz="2000" dirty="0"/>
              <a:t> In 2000, IBM announced the 1st commercial single-chip, general-purpose multiprocessor, the Power4, which contains 2 Power3 processors and an integrated L2 cache </a:t>
            </a:r>
          </a:p>
          <a:p>
            <a:pPr lvl="1"/>
            <a:r>
              <a:rPr lang="en-US" sz="1600" dirty="0"/>
              <a:t>Since then, Sun Microsystems, AMD, and Intel have switch to a focus on single-chip multiprocessors rather than more aggressive uniprocessors.</a:t>
            </a:r>
          </a:p>
          <a:p>
            <a:r>
              <a:rPr lang="en-US" sz="2000" dirty="0"/>
              <a:t>Right balance of ILP and TLP is unclear today</a:t>
            </a:r>
          </a:p>
          <a:p>
            <a:pPr lvl="1"/>
            <a:r>
              <a:rPr lang="en-US" sz="1600" dirty="0"/>
              <a:t>Perhaps right choice for server market, which can exploit more TLP, may differ from desktop, where single-thread performance may continue to be a primary requirement</a:t>
            </a:r>
          </a:p>
          <a:p>
            <a:endParaRPr lang="en-US" sz="2000" dirty="0"/>
          </a:p>
        </p:txBody>
      </p:sp>
    </p:spTree>
    <p:extLst>
      <p:ext uri="{BB962C8B-B14F-4D97-AF65-F5344CB8AC3E}">
        <p14:creationId xmlns:p14="http://schemas.microsoft.com/office/powerpoint/2010/main" val="5978551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413500"/>
            <a:ext cx="1905000" cy="292100"/>
          </a:xfrm>
          <a:prstGeom prst="rect">
            <a:avLst/>
          </a:prstGeom>
        </p:spPr>
        <p:txBody>
          <a:bodyPr/>
          <a:lstStyle/>
          <a:p>
            <a:fld id="{C6254FD4-830F-4685-B0E8-537B02C17506}" type="slidenum">
              <a:rPr lang="en-US"/>
              <a:pPr/>
              <a:t>29</a:t>
            </a:fld>
            <a:endParaRPr lang="en-US" b="0">
              <a:solidFill>
                <a:srgbClr val="FBBA03"/>
              </a:solidFill>
            </a:endParaRPr>
          </a:p>
        </p:txBody>
      </p:sp>
      <p:sp>
        <p:nvSpPr>
          <p:cNvPr id="1058818" name="Rectangle 2"/>
          <p:cNvSpPr>
            <a:spLocks noGrp="1" noChangeArrowheads="1"/>
          </p:cNvSpPr>
          <p:nvPr>
            <p:ph type="title"/>
          </p:nvPr>
        </p:nvSpPr>
        <p:spPr>
          <a:xfrm>
            <a:off x="762000" y="107950"/>
            <a:ext cx="7162800" cy="1143000"/>
          </a:xfrm>
        </p:spPr>
        <p:txBody>
          <a:bodyPr/>
          <a:lstStyle/>
          <a:p>
            <a:r>
              <a:rPr lang="en-US" dirty="0"/>
              <a:t>And in conclusion …</a:t>
            </a:r>
          </a:p>
        </p:txBody>
      </p:sp>
      <p:sp>
        <p:nvSpPr>
          <p:cNvPr id="1058819" name="Rectangle 3"/>
          <p:cNvSpPr>
            <a:spLocks noGrp="1" noChangeArrowheads="1"/>
          </p:cNvSpPr>
          <p:nvPr>
            <p:ph type="body" idx="1"/>
          </p:nvPr>
        </p:nvSpPr>
        <p:spPr>
          <a:xfrm>
            <a:off x="914400" y="1066800"/>
            <a:ext cx="7162800" cy="5346700"/>
          </a:xfrm>
        </p:spPr>
        <p:txBody>
          <a:bodyPr/>
          <a:lstStyle/>
          <a:p>
            <a:pPr>
              <a:lnSpc>
                <a:spcPct val="80000"/>
              </a:lnSpc>
            </a:pPr>
            <a:r>
              <a:rPr lang="en-US" dirty="0"/>
              <a:t>Limits to ILP (power efficiency, compilers, dependencies …) seem to limit to 3 to 6 issue for practical options</a:t>
            </a:r>
          </a:p>
          <a:p>
            <a:pPr>
              <a:lnSpc>
                <a:spcPct val="80000"/>
              </a:lnSpc>
            </a:pPr>
            <a:r>
              <a:rPr lang="en-US" dirty="0"/>
              <a:t>Explicitly parallel (Data level parallelism or Thread level parallelism) is next step to performance</a:t>
            </a:r>
          </a:p>
          <a:p>
            <a:pPr>
              <a:lnSpc>
                <a:spcPct val="80000"/>
              </a:lnSpc>
            </a:pPr>
            <a:r>
              <a:rPr lang="en-US" dirty="0"/>
              <a:t>Coarse grain vs. Fine grained </a:t>
            </a:r>
            <a:r>
              <a:rPr lang="en-US" dirty="0" err="1"/>
              <a:t>multihreading</a:t>
            </a:r>
            <a:endParaRPr lang="en-US" dirty="0"/>
          </a:p>
          <a:p>
            <a:pPr lvl="1">
              <a:lnSpc>
                <a:spcPct val="80000"/>
              </a:lnSpc>
            </a:pPr>
            <a:r>
              <a:rPr lang="en-US" dirty="0"/>
              <a:t>Only on big stall vs. every clock cycle</a:t>
            </a:r>
          </a:p>
          <a:p>
            <a:pPr>
              <a:lnSpc>
                <a:spcPct val="80000"/>
              </a:lnSpc>
            </a:pPr>
            <a:r>
              <a:rPr lang="en-US" dirty="0"/>
              <a:t>Simultaneous Multithreading if fine grained multithreading based on OOO superscalar microarchitecture</a:t>
            </a:r>
          </a:p>
          <a:p>
            <a:pPr lvl="1">
              <a:lnSpc>
                <a:spcPct val="80000"/>
              </a:lnSpc>
            </a:pPr>
            <a:r>
              <a:rPr lang="en-US" dirty="0"/>
              <a:t>Instead of replicating registers, reuse rename registers</a:t>
            </a:r>
          </a:p>
          <a:p>
            <a:pPr>
              <a:lnSpc>
                <a:spcPct val="80000"/>
              </a:lnSpc>
            </a:pPr>
            <a:r>
              <a:rPr lang="en-US" dirty="0"/>
              <a:t>Itanium/EPIC/VLIW is not a breakthrough in ILP</a:t>
            </a:r>
          </a:p>
          <a:p>
            <a:pPr>
              <a:lnSpc>
                <a:spcPct val="80000"/>
              </a:lnSpc>
            </a:pPr>
            <a:r>
              <a:rPr lang="en-US" dirty="0"/>
              <a:t>Balance of ILP and TLP decided in marketplace</a:t>
            </a:r>
          </a:p>
          <a:p>
            <a:pPr>
              <a:lnSpc>
                <a:spcPct val="80000"/>
              </a:lnSpc>
            </a:pPr>
            <a:endParaRPr lang="en-US" dirty="0"/>
          </a:p>
        </p:txBody>
      </p:sp>
    </p:spTree>
    <p:extLst>
      <p:ext uri="{BB962C8B-B14F-4D97-AF65-F5344CB8AC3E}">
        <p14:creationId xmlns:p14="http://schemas.microsoft.com/office/powerpoint/2010/main" val="2504800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rgbClr val="0070C0"/>
                </a:solidFill>
              </a:rPr>
              <a:t>Overview of Design</a:t>
            </a:r>
          </a:p>
        </p:txBody>
      </p:sp>
      <p:pic>
        <p:nvPicPr>
          <p:cNvPr id="2" name="Picture 2"/>
          <p:cNvPicPr>
            <a:picLocks noChangeAspect="1" noChangeArrowheads="1"/>
          </p:cNvPicPr>
          <p:nvPr/>
        </p:nvPicPr>
        <p:blipFill>
          <a:blip r:embed="rId3" cstate="print"/>
          <a:srcRect/>
          <a:stretch>
            <a:fillRect/>
          </a:stretch>
        </p:blipFill>
        <p:spPr bwMode="auto">
          <a:xfrm>
            <a:off x="1752600" y="685800"/>
            <a:ext cx="5119687" cy="3961059"/>
          </a:xfrm>
          <a:prstGeom prst="rect">
            <a:avLst/>
          </a:prstGeom>
          <a:noFill/>
          <a:ln w="9525">
            <a:noFill/>
            <a:miter lim="800000"/>
            <a:headEnd/>
            <a:tailEnd/>
          </a:ln>
        </p:spPr>
      </p:pic>
      <p:sp>
        <p:nvSpPr>
          <p:cNvPr id="6" name="Rectangle 9"/>
          <p:cNvSpPr>
            <a:spLocks noChangeArrowheads="1"/>
          </p:cNvSpPr>
          <p:nvPr/>
        </p:nvSpPr>
        <p:spPr bwMode="auto">
          <a:xfrm>
            <a:off x="525463" y="4800600"/>
            <a:ext cx="7551737" cy="1600438"/>
          </a:xfrm>
          <a:prstGeom prst="rect">
            <a:avLst/>
          </a:prstGeom>
          <a:noFill/>
          <a:ln w="9525">
            <a:noFill/>
            <a:miter lim="800000"/>
            <a:headEnd/>
            <a:tailEnd/>
          </a:ln>
          <a:effectLst/>
        </p:spPr>
        <p:txBody>
          <a:bodyPr anchor="ctr">
            <a:spAutoFit/>
          </a:bodyPr>
          <a:lstStyle/>
          <a:p>
            <a:pPr eaLnBrk="0" hangingPunct="0"/>
            <a:r>
              <a:rPr lang="en-GB" sz="1400" dirty="0"/>
              <a:t>Figure 3.17 The basic organization of a multiple issue processor with speculation. </a:t>
            </a:r>
            <a:r>
              <a:rPr lang="en-GB" sz="1400" b="0" dirty="0"/>
              <a:t>In this case, the organization could allow a FP multiply, FP add, integer, and load/store to all issues simultaneously (assuming one issue per clock per functional unit). Note that several </a:t>
            </a:r>
            <a:r>
              <a:rPr lang="en-GB" sz="1400" b="0" dirty="0" err="1"/>
              <a:t>datapaths</a:t>
            </a:r>
            <a:r>
              <a:rPr lang="en-GB" sz="1400" b="0" dirty="0"/>
              <a:t> must be widened to support multiple issues: the CDB, the operand buses, and, critically, the instruction issue logic, which is not shown in this figure. The ROB subsumes store buffers. Stores still execute in two steps, but the second step is performed by instruction commit.</a:t>
            </a:r>
            <a:endParaRPr lang="en-US" sz="1400" dirty="0"/>
          </a:p>
        </p:txBody>
      </p:sp>
      <p:sp>
        <p:nvSpPr>
          <p:cNvPr id="5" name="TextBox 4"/>
          <p:cNvSpPr txBox="1"/>
          <p:nvPr/>
        </p:nvSpPr>
        <p:spPr>
          <a:xfrm>
            <a:off x="838200" y="228600"/>
            <a:ext cx="7239000" cy="523220"/>
          </a:xfrm>
          <a:prstGeom prst="rect">
            <a:avLst/>
          </a:prstGeom>
          <a:noFill/>
        </p:spPr>
        <p:txBody>
          <a:bodyPr wrap="square" rtlCol="0">
            <a:spAutoFit/>
          </a:bodyPr>
          <a:lstStyle/>
          <a:p>
            <a:pPr algn="ctr"/>
            <a:r>
              <a:rPr lang="en-US" sz="2800" b="1" dirty="0">
                <a:solidFill>
                  <a:srgbClr val="0070C0"/>
                </a:solidFill>
              </a:rPr>
              <a:t>Revised </a:t>
            </a:r>
            <a:r>
              <a:rPr lang="en-US" sz="2800" b="1" dirty="0" err="1">
                <a:solidFill>
                  <a:srgbClr val="0070C0"/>
                </a:solidFill>
              </a:rPr>
              <a:t>Tomasulo</a:t>
            </a:r>
            <a:r>
              <a:rPr lang="en-US" sz="2800" b="1" dirty="0">
                <a:solidFill>
                  <a:srgbClr val="0070C0"/>
                </a:solidFill>
              </a:rPr>
              <a:t> for Speculation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800" y="-228600"/>
            <a:ext cx="9524999" cy="7086600"/>
          </a:xfrm>
          <a:prstGeom prst="rect">
            <a:avLst/>
          </a:prstGeom>
        </p:spPr>
      </p:pic>
    </p:spTree>
    <p:extLst>
      <p:ext uri="{BB962C8B-B14F-4D97-AF65-F5344CB8AC3E}">
        <p14:creationId xmlns:p14="http://schemas.microsoft.com/office/powerpoint/2010/main" val="1752509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1066800" y="152400"/>
            <a:ext cx="6705600" cy="651006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type="body" idx="1"/>
          </p:nvPr>
        </p:nvSpPr>
        <p:spPr>
          <a:xfrm>
            <a:off x="304800" y="1524000"/>
            <a:ext cx="7848600" cy="3810000"/>
          </a:xfrm>
        </p:spPr>
        <p:txBody>
          <a:bodyPr/>
          <a:lstStyle/>
          <a:p>
            <a:pPr>
              <a:buNone/>
            </a:pPr>
            <a:r>
              <a:rPr lang="pt-BR" sz="2400" dirty="0"/>
              <a:t>Loop:	LD R2,0(R1)		;R2=array element</a:t>
            </a:r>
          </a:p>
          <a:p>
            <a:pPr>
              <a:buNone/>
            </a:pPr>
            <a:r>
              <a:rPr lang="pt-BR" sz="2400" dirty="0"/>
              <a:t>		DADDIU R2,R2,#1	;increment R2</a:t>
            </a:r>
          </a:p>
          <a:p>
            <a:pPr>
              <a:buNone/>
            </a:pPr>
            <a:r>
              <a:rPr lang="en-US" sz="2400" dirty="0"/>
              <a:t>		SD R2,0(R1)		;store result</a:t>
            </a:r>
          </a:p>
          <a:p>
            <a:pPr>
              <a:buNone/>
            </a:pPr>
            <a:r>
              <a:rPr lang="pt-BR" sz="2400" dirty="0"/>
              <a:t>		DADDIU R1,R1,#8	;increment pointer</a:t>
            </a:r>
          </a:p>
          <a:p>
            <a:pPr>
              <a:buNone/>
            </a:pPr>
            <a:r>
              <a:rPr lang="en-US" sz="2400" dirty="0"/>
              <a:t>		BNE R2,R3,LOOP	;branch if not last element</a:t>
            </a:r>
          </a:p>
          <a:p>
            <a:pPr>
              <a:buNone/>
            </a:pPr>
            <a:endParaRPr lang="en-US" dirty="0"/>
          </a:p>
          <a:p>
            <a:pPr>
              <a:buNone/>
            </a:pPr>
            <a:r>
              <a:rPr lang="en-US" sz="2400" dirty="0"/>
              <a:t>Consider the same 2-issue </a:t>
            </a:r>
            <a:r>
              <a:rPr lang="en-US" sz="2400" dirty="0" err="1"/>
              <a:t>Tomasulo</a:t>
            </a:r>
            <a:r>
              <a:rPr lang="en-US" sz="2400" dirty="0"/>
              <a:t> with one integer and another floating point unit</a:t>
            </a:r>
          </a:p>
        </p:txBody>
      </p:sp>
      <p:sp>
        <p:nvSpPr>
          <p:cNvPr id="242693" name="Text Box 5"/>
          <p:cNvSpPr txBox="1">
            <a:spLocks noChangeArrowheads="1"/>
          </p:cNvSpPr>
          <p:nvPr/>
        </p:nvSpPr>
        <p:spPr bwMode="auto">
          <a:xfrm rot="5400000">
            <a:off x="6156047" y="2621139"/>
            <a:ext cx="5609228"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Dynamic Scheduling, Multiple Issue, and Speculation</a:t>
            </a:r>
          </a:p>
        </p:txBody>
      </p:sp>
      <p:sp>
        <p:nvSpPr>
          <p:cNvPr id="6" name="Title 5"/>
          <p:cNvSpPr>
            <a:spLocks noGrp="1"/>
          </p:cNvSpPr>
          <p:nvPr>
            <p:ph type="title"/>
          </p:nvPr>
        </p:nvSpPr>
        <p:spPr>
          <a:xfrm>
            <a:off x="990600" y="152400"/>
            <a:ext cx="7162800" cy="1143000"/>
          </a:xfrm>
        </p:spPr>
        <p:txBody>
          <a:bodyPr/>
          <a:lstStyle/>
          <a:p>
            <a:r>
              <a:rPr lang="en-US" dirty="0">
                <a:solidFill>
                  <a:srgbClr val="0070C0"/>
                </a:solidFill>
              </a:rPr>
              <a:t>Space-Time Diagram</a:t>
            </a:r>
            <a:br>
              <a:rPr lang="en-US" dirty="0">
                <a:solidFill>
                  <a:srgbClr val="0070C0"/>
                </a:solidFill>
              </a:rPr>
            </a:br>
            <a:r>
              <a:rPr lang="en-US" dirty="0">
                <a:solidFill>
                  <a:srgbClr val="0070C0"/>
                </a:solidFill>
              </a:rPr>
              <a:t>Example 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3" name="Text Box 5"/>
          <p:cNvSpPr txBox="1">
            <a:spLocks noChangeArrowheads="1"/>
          </p:cNvSpPr>
          <p:nvPr/>
        </p:nvSpPr>
        <p:spPr bwMode="auto">
          <a:xfrm rot="5400000">
            <a:off x="6156047" y="2621139"/>
            <a:ext cx="5609228"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Dynamic Scheduling, Multiple Issue, and Speculation</a:t>
            </a:r>
          </a:p>
        </p:txBody>
      </p:sp>
      <p:sp>
        <p:nvSpPr>
          <p:cNvPr id="6" name="Title 5"/>
          <p:cNvSpPr>
            <a:spLocks noGrp="1"/>
          </p:cNvSpPr>
          <p:nvPr>
            <p:ph type="title"/>
          </p:nvPr>
        </p:nvSpPr>
        <p:spPr>
          <a:xfrm>
            <a:off x="838200" y="76200"/>
            <a:ext cx="7620000" cy="838200"/>
          </a:xfrm>
        </p:spPr>
        <p:txBody>
          <a:bodyPr/>
          <a:lstStyle/>
          <a:p>
            <a:r>
              <a:rPr lang="en-US" sz="3200" dirty="0">
                <a:solidFill>
                  <a:srgbClr val="0070C0"/>
                </a:solidFill>
              </a:rPr>
              <a:t>2-Issue </a:t>
            </a:r>
            <a:r>
              <a:rPr lang="en-US" sz="3200" dirty="0" err="1">
                <a:solidFill>
                  <a:srgbClr val="0070C0"/>
                </a:solidFill>
              </a:rPr>
              <a:t>Tomasulo</a:t>
            </a:r>
            <a:r>
              <a:rPr lang="en-US" sz="3200" dirty="0">
                <a:solidFill>
                  <a:srgbClr val="0070C0"/>
                </a:solidFill>
              </a:rPr>
              <a:t> </a:t>
            </a:r>
            <a:r>
              <a:rPr lang="en-US" sz="2800" dirty="0">
                <a:solidFill>
                  <a:srgbClr val="0070C0"/>
                </a:solidFill>
              </a:rPr>
              <a:t>(No speculation)</a:t>
            </a:r>
            <a:r>
              <a:rPr lang="en-US" sz="3200" dirty="0">
                <a:solidFill>
                  <a:srgbClr val="0070C0"/>
                </a:solidFill>
              </a:rPr>
              <a:t> </a:t>
            </a:r>
            <a:endParaRPr lang="en-US" sz="3200" dirty="0">
              <a:solidFill>
                <a:srgbClr val="FF0000"/>
              </a:solidFill>
            </a:endParaRPr>
          </a:p>
        </p:txBody>
      </p:sp>
      <p:pic>
        <p:nvPicPr>
          <p:cNvPr id="2" name="Picture 2"/>
          <p:cNvPicPr>
            <a:picLocks noChangeAspect="1" noChangeArrowheads="1"/>
          </p:cNvPicPr>
          <p:nvPr/>
        </p:nvPicPr>
        <p:blipFill>
          <a:blip r:embed="rId3" cstate="print"/>
          <a:srcRect/>
          <a:stretch>
            <a:fillRect/>
          </a:stretch>
        </p:blipFill>
        <p:spPr bwMode="auto">
          <a:xfrm>
            <a:off x="457200" y="914400"/>
            <a:ext cx="8124825" cy="5019675"/>
          </a:xfrm>
          <a:prstGeom prst="rect">
            <a:avLst/>
          </a:prstGeom>
          <a:noFill/>
          <a:ln w="9525">
            <a:noFill/>
            <a:miter lim="800000"/>
            <a:headEnd/>
            <a:tailEnd/>
          </a:ln>
        </p:spPr>
      </p:pic>
      <p:cxnSp>
        <p:nvCxnSpPr>
          <p:cNvPr id="4" name="Straight Arrow Connector 3"/>
          <p:cNvCxnSpPr/>
          <p:nvPr/>
        </p:nvCxnSpPr>
        <p:spPr bwMode="auto">
          <a:xfrm flipH="1">
            <a:off x="4724400" y="2133600"/>
            <a:ext cx="1905000" cy="228600"/>
          </a:xfrm>
          <a:prstGeom prst="straightConnector1">
            <a:avLst/>
          </a:prstGeom>
          <a:solidFill>
            <a:schemeClr val="bg1"/>
          </a:solidFill>
          <a:ln w="12700" cap="flat" cmpd="sng" algn="ctr">
            <a:solidFill>
              <a:srgbClr val="FF0000"/>
            </a:solidFill>
            <a:prstDash val="solid"/>
            <a:round/>
            <a:headEnd type="none" w="med" len="med"/>
            <a:tailEnd type="triangle"/>
          </a:ln>
          <a:effectLst/>
        </p:spPr>
      </p:cxnSp>
      <p:cxnSp>
        <p:nvCxnSpPr>
          <p:cNvPr id="7" name="Straight Arrow Connector 6"/>
          <p:cNvCxnSpPr/>
          <p:nvPr/>
        </p:nvCxnSpPr>
        <p:spPr bwMode="auto">
          <a:xfrm flipH="1">
            <a:off x="5715000" y="2362200"/>
            <a:ext cx="990600" cy="228600"/>
          </a:xfrm>
          <a:prstGeom prst="straightConnector1">
            <a:avLst/>
          </a:prstGeom>
          <a:solidFill>
            <a:schemeClr val="bg1"/>
          </a:solidFill>
          <a:ln w="12700" cap="flat" cmpd="sng" algn="ctr">
            <a:solidFill>
              <a:srgbClr val="FF0000"/>
            </a:solidFill>
            <a:prstDash val="solid"/>
            <a:round/>
            <a:headEnd type="none" w="med" len="med"/>
            <a:tailEnd type="triangle"/>
          </a:ln>
          <a:effectLst/>
        </p:spPr>
      </p:cxnSp>
      <p:sp>
        <p:nvSpPr>
          <p:cNvPr id="9" name="Arc 8"/>
          <p:cNvSpPr/>
          <p:nvPr/>
        </p:nvSpPr>
        <p:spPr bwMode="auto">
          <a:xfrm>
            <a:off x="4724400" y="2590800"/>
            <a:ext cx="45719" cy="457200"/>
          </a:xfrm>
          <a:prstGeom prst="arc">
            <a:avLst/>
          </a:prstGeom>
          <a:solidFill>
            <a:schemeClr val="bg1"/>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0" name="TextBox 9"/>
          <p:cNvSpPr txBox="1"/>
          <p:nvPr/>
        </p:nvSpPr>
        <p:spPr>
          <a:xfrm>
            <a:off x="4724400" y="2423338"/>
            <a:ext cx="761981" cy="553998"/>
          </a:xfrm>
          <a:prstGeom prst="rect">
            <a:avLst/>
          </a:prstGeom>
          <a:noFill/>
          <a:ln>
            <a:noFill/>
          </a:ln>
        </p:spPr>
        <p:txBody>
          <a:bodyPr wrap="square" rtlCol="0">
            <a:spAutoFit/>
          </a:bodyPr>
          <a:lstStyle/>
          <a:p>
            <a:r>
              <a:rPr lang="en-US" sz="1000" b="1" dirty="0">
                <a:solidFill>
                  <a:srgbClr val="FF0000"/>
                </a:solidFill>
              </a:rPr>
              <a:t>1 EX and 1 LD/ST units</a:t>
            </a:r>
          </a:p>
        </p:txBody>
      </p:sp>
      <p:cxnSp>
        <p:nvCxnSpPr>
          <p:cNvPr id="12" name="Straight Arrow Connector 11"/>
          <p:cNvCxnSpPr/>
          <p:nvPr/>
        </p:nvCxnSpPr>
        <p:spPr bwMode="auto">
          <a:xfrm flipH="1">
            <a:off x="4724400" y="2362200"/>
            <a:ext cx="1981200" cy="729436"/>
          </a:xfrm>
          <a:prstGeom prst="straightConnector1">
            <a:avLst/>
          </a:prstGeom>
          <a:solidFill>
            <a:schemeClr val="bg1"/>
          </a:solidFill>
          <a:ln w="12700" cap="flat" cmpd="sng" algn="ctr">
            <a:solidFill>
              <a:srgbClr val="FF0000"/>
            </a:solidFill>
            <a:prstDash val="solid"/>
            <a:round/>
            <a:headEnd type="none" w="med" len="med"/>
            <a:tailEnd type="triangle"/>
          </a:ln>
          <a:effectLst/>
        </p:spPr>
      </p:cxnSp>
      <p:sp>
        <p:nvSpPr>
          <p:cNvPr id="23" name="Arc 22"/>
          <p:cNvSpPr/>
          <p:nvPr/>
        </p:nvSpPr>
        <p:spPr bwMode="auto">
          <a:xfrm>
            <a:off x="4747259" y="3159794"/>
            <a:ext cx="45719" cy="489764"/>
          </a:xfrm>
          <a:prstGeom prst="arc">
            <a:avLst/>
          </a:prstGeom>
          <a:solidFill>
            <a:schemeClr val="bg1"/>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4" name="TextBox 23"/>
          <p:cNvSpPr txBox="1"/>
          <p:nvPr/>
        </p:nvSpPr>
        <p:spPr>
          <a:xfrm>
            <a:off x="4801216" y="3141000"/>
            <a:ext cx="968535" cy="246221"/>
          </a:xfrm>
          <a:prstGeom prst="rect">
            <a:avLst/>
          </a:prstGeom>
          <a:noFill/>
        </p:spPr>
        <p:txBody>
          <a:bodyPr wrap="none" rtlCol="0">
            <a:spAutoFit/>
          </a:bodyPr>
          <a:lstStyle/>
          <a:p>
            <a:r>
              <a:rPr lang="en-US" sz="1000" b="1" dirty="0">
                <a:solidFill>
                  <a:srgbClr val="FF0000"/>
                </a:solidFill>
              </a:rPr>
              <a:t>Wait for BNE</a:t>
            </a:r>
          </a:p>
        </p:txBody>
      </p:sp>
      <p:sp>
        <p:nvSpPr>
          <p:cNvPr id="3" name="Rectangle 2">
            <a:extLst>
              <a:ext uri="{FF2B5EF4-FFF2-40B4-BE49-F238E27FC236}">
                <a16:creationId xmlns:a16="http://schemas.microsoft.com/office/drawing/2014/main" id="{29978049-9C52-4DC9-AEB5-8FD3FC00D15C}"/>
              </a:ext>
            </a:extLst>
          </p:cNvPr>
          <p:cNvSpPr/>
          <p:nvPr/>
        </p:nvSpPr>
        <p:spPr>
          <a:xfrm>
            <a:off x="4708365" y="4004541"/>
            <a:ext cx="968535" cy="246221"/>
          </a:xfrm>
          <a:prstGeom prst="rect">
            <a:avLst/>
          </a:prstGeom>
        </p:spPr>
        <p:txBody>
          <a:bodyPr wrap="none">
            <a:spAutoFit/>
          </a:bodyPr>
          <a:lstStyle/>
          <a:p>
            <a:r>
              <a:rPr lang="en-US" sz="1000" b="1" dirty="0">
                <a:solidFill>
                  <a:srgbClr val="FF0000"/>
                </a:solidFill>
              </a:rPr>
              <a:t>Wait for BNE</a:t>
            </a:r>
          </a:p>
        </p:txBody>
      </p:sp>
    </p:spTree>
    <p:extLst>
      <p:ext uri="{BB962C8B-B14F-4D97-AF65-F5344CB8AC3E}">
        <p14:creationId xmlns:p14="http://schemas.microsoft.com/office/powerpoint/2010/main" val="3975319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3" name="Text Box 5"/>
          <p:cNvSpPr txBox="1">
            <a:spLocks noChangeArrowheads="1"/>
          </p:cNvSpPr>
          <p:nvPr/>
        </p:nvSpPr>
        <p:spPr bwMode="auto">
          <a:xfrm rot="5400000">
            <a:off x="6156047" y="2621139"/>
            <a:ext cx="5609228"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Dynamic Scheduling, Multiple Issue, and Speculation</a:t>
            </a:r>
          </a:p>
        </p:txBody>
      </p:sp>
      <p:sp>
        <p:nvSpPr>
          <p:cNvPr id="6" name="Title 5"/>
          <p:cNvSpPr>
            <a:spLocks noGrp="1"/>
          </p:cNvSpPr>
          <p:nvPr>
            <p:ph type="title"/>
          </p:nvPr>
        </p:nvSpPr>
        <p:spPr>
          <a:xfrm>
            <a:off x="990600" y="76200"/>
            <a:ext cx="7162800" cy="685800"/>
          </a:xfrm>
        </p:spPr>
        <p:txBody>
          <a:bodyPr/>
          <a:lstStyle/>
          <a:p>
            <a:r>
              <a:rPr lang="en-US" dirty="0"/>
              <a:t>With Speculation</a:t>
            </a:r>
          </a:p>
        </p:txBody>
      </p:sp>
      <p:pic>
        <p:nvPicPr>
          <p:cNvPr id="2" name="Picture 2"/>
          <p:cNvPicPr>
            <a:picLocks noChangeAspect="1" noChangeArrowheads="1"/>
          </p:cNvPicPr>
          <p:nvPr/>
        </p:nvPicPr>
        <p:blipFill>
          <a:blip r:embed="rId3" cstate="print"/>
          <a:srcRect/>
          <a:stretch>
            <a:fillRect/>
          </a:stretch>
        </p:blipFill>
        <p:spPr bwMode="auto">
          <a:xfrm>
            <a:off x="304800" y="762000"/>
            <a:ext cx="8229600" cy="4572000"/>
          </a:xfrm>
          <a:prstGeom prst="rect">
            <a:avLst/>
          </a:prstGeom>
          <a:noFill/>
          <a:ln w="9525">
            <a:noFill/>
            <a:miter lim="800000"/>
            <a:headEnd/>
            <a:tailEnd/>
          </a:ln>
        </p:spPr>
      </p:pic>
      <p:sp>
        <p:nvSpPr>
          <p:cNvPr id="7" name="Rectangle 6"/>
          <p:cNvSpPr/>
          <p:nvPr/>
        </p:nvSpPr>
        <p:spPr>
          <a:xfrm>
            <a:off x="762000" y="5410200"/>
            <a:ext cx="7239000" cy="1200329"/>
          </a:xfrm>
          <a:prstGeom prst="rect">
            <a:avLst/>
          </a:prstGeom>
        </p:spPr>
        <p:txBody>
          <a:bodyPr wrap="square">
            <a:spAutoFit/>
          </a:bodyPr>
          <a:lstStyle/>
          <a:p>
            <a:pPr>
              <a:spcBef>
                <a:spcPct val="50000"/>
              </a:spcBef>
            </a:pPr>
            <a:r>
              <a:rPr lang="en-US" sz="1600" dirty="0">
                <a:solidFill>
                  <a:srgbClr val="0070C0"/>
                </a:solidFill>
              </a:rPr>
              <a:t>Note: 1. Perfect branch prediction and speculation is assumed. </a:t>
            </a:r>
          </a:p>
          <a:p>
            <a:pPr>
              <a:spcBef>
                <a:spcPct val="50000"/>
              </a:spcBef>
            </a:pPr>
            <a:r>
              <a:rPr lang="en-US" sz="1600" dirty="0">
                <a:solidFill>
                  <a:srgbClr val="0070C0"/>
                </a:solidFill>
              </a:rPr>
              <a:t>          2. . No need to wait until BNE finishes (cycle 7). LD can start at cycle 5. Note the execution times of the LD instructions after BNE and  compare with no speculation case</a:t>
            </a:r>
          </a:p>
        </p:txBody>
      </p:sp>
      <p:cxnSp>
        <p:nvCxnSpPr>
          <p:cNvPr id="9" name="Straight Arrow Connector 8"/>
          <p:cNvCxnSpPr/>
          <p:nvPr/>
        </p:nvCxnSpPr>
        <p:spPr bwMode="auto">
          <a:xfrm flipH="1">
            <a:off x="4191000" y="2514600"/>
            <a:ext cx="1600200" cy="457200"/>
          </a:xfrm>
          <a:prstGeom prst="straightConnector1">
            <a:avLst/>
          </a:prstGeom>
          <a:solidFill>
            <a:schemeClr val="bg1"/>
          </a:solidFill>
          <a:ln w="12700" cap="flat" cmpd="sng" algn="ctr">
            <a:solidFill>
              <a:srgbClr val="FF0000"/>
            </a:solidFill>
            <a:prstDash val="solid"/>
            <a:round/>
            <a:headEnd type="none" w="med" len="med"/>
            <a:tailEnd type="arrow"/>
          </a:ln>
          <a:effectLst/>
        </p:spPr>
      </p:cxnSp>
      <p:cxnSp>
        <p:nvCxnSpPr>
          <p:cNvPr id="11" name="Straight Arrow Connector 10"/>
          <p:cNvCxnSpPr/>
          <p:nvPr/>
        </p:nvCxnSpPr>
        <p:spPr bwMode="auto">
          <a:xfrm flipH="1">
            <a:off x="4191000" y="3733800"/>
            <a:ext cx="1600200" cy="457200"/>
          </a:xfrm>
          <a:prstGeom prst="straightConnector1">
            <a:avLst/>
          </a:prstGeom>
          <a:solidFill>
            <a:schemeClr val="bg1"/>
          </a:solidFill>
          <a:ln w="12700" cap="flat" cmpd="sng" algn="ctr">
            <a:solidFill>
              <a:srgbClr val="FF0000"/>
            </a:solidFill>
            <a:prstDash val="solid"/>
            <a:round/>
            <a:headEnd type="none" w="med" len="med"/>
            <a:tailEnd type="arrow"/>
          </a:ln>
          <a:effectLst/>
        </p:spPr>
      </p:cxnSp>
      <p:cxnSp>
        <p:nvCxnSpPr>
          <p:cNvPr id="13" name="Straight Arrow Connector 12"/>
          <p:cNvCxnSpPr/>
          <p:nvPr/>
        </p:nvCxnSpPr>
        <p:spPr bwMode="auto">
          <a:xfrm flipH="1">
            <a:off x="4229100" y="2057400"/>
            <a:ext cx="1524000" cy="685800"/>
          </a:xfrm>
          <a:prstGeom prst="straightConnector1">
            <a:avLst/>
          </a:prstGeom>
          <a:solidFill>
            <a:schemeClr val="bg1"/>
          </a:solidFill>
          <a:ln w="12700" cap="flat" cmpd="sng" algn="ctr">
            <a:solidFill>
              <a:srgbClr val="FF0000"/>
            </a:solidFill>
            <a:prstDash val="solid"/>
            <a:round/>
            <a:headEnd type="none" w="med" len="med"/>
            <a:tailEnd type="arrow"/>
          </a:ln>
          <a:effectLst/>
        </p:spPr>
      </p:cxnSp>
      <p:cxnSp>
        <p:nvCxnSpPr>
          <p:cNvPr id="16" name="Straight Arrow Connector 15"/>
          <p:cNvCxnSpPr/>
          <p:nvPr/>
        </p:nvCxnSpPr>
        <p:spPr bwMode="auto">
          <a:xfrm>
            <a:off x="6248400" y="5105400"/>
            <a:ext cx="381000" cy="0"/>
          </a:xfrm>
          <a:prstGeom prst="straightConnector1">
            <a:avLst/>
          </a:prstGeom>
          <a:solidFill>
            <a:schemeClr val="bg1"/>
          </a:solidFill>
          <a:ln w="12700" cap="flat" cmpd="sng" algn="ctr">
            <a:solidFill>
              <a:srgbClr val="FF0000"/>
            </a:solidFill>
            <a:prstDash val="solid"/>
            <a:round/>
            <a:headEnd type="none" w="med" len="med"/>
            <a:tailEnd type="arrow"/>
          </a:ln>
          <a:effectLst/>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2" name="Rectangle 2"/>
          <p:cNvSpPr>
            <a:spLocks noGrp="1" noChangeArrowheads="1"/>
          </p:cNvSpPr>
          <p:nvPr>
            <p:ph type="title"/>
          </p:nvPr>
        </p:nvSpPr>
        <p:spPr>
          <a:xfrm>
            <a:off x="990600" y="0"/>
            <a:ext cx="7162800" cy="914400"/>
          </a:xfrm>
        </p:spPr>
        <p:txBody>
          <a:bodyPr/>
          <a:lstStyle/>
          <a:p>
            <a:r>
              <a:rPr lang="en-US" dirty="0"/>
              <a:t>Avoiding Memory Hazards</a:t>
            </a:r>
          </a:p>
        </p:txBody>
      </p:sp>
      <p:sp>
        <p:nvSpPr>
          <p:cNvPr id="957443" name="Rectangle 3"/>
          <p:cNvSpPr>
            <a:spLocks noGrp="1" noChangeArrowheads="1"/>
          </p:cNvSpPr>
          <p:nvPr>
            <p:ph type="body" idx="1"/>
          </p:nvPr>
        </p:nvSpPr>
        <p:spPr>
          <a:xfrm>
            <a:off x="990600" y="838200"/>
            <a:ext cx="7162800" cy="4800600"/>
          </a:xfrm>
        </p:spPr>
        <p:txBody>
          <a:bodyPr/>
          <a:lstStyle/>
          <a:p>
            <a:pPr marL="381000" indent="-381000">
              <a:lnSpc>
                <a:spcPct val="80000"/>
              </a:lnSpc>
            </a:pPr>
            <a:r>
              <a:rPr lang="en-US" sz="2000" dirty="0"/>
              <a:t>WAW and WAR hazards through memory are eliminated with speculation because </a:t>
            </a:r>
            <a:r>
              <a:rPr lang="en-US" sz="2000" dirty="0">
                <a:solidFill>
                  <a:srgbClr val="0070C0"/>
                </a:solidFill>
              </a:rPr>
              <a:t>actual updating of memory occurs in order</a:t>
            </a:r>
            <a:r>
              <a:rPr lang="en-US" sz="2000" dirty="0"/>
              <a:t>, when a store is at head of the ROB, and hence, no earlier loads or stores can still be pending </a:t>
            </a:r>
          </a:p>
          <a:p>
            <a:pPr marL="381000" indent="-381000">
              <a:lnSpc>
                <a:spcPct val="80000"/>
              </a:lnSpc>
            </a:pPr>
            <a:r>
              <a:rPr lang="en-US" sz="2000" dirty="0"/>
              <a:t>RAW hazards through memory are maintained by two restrictions: </a:t>
            </a:r>
          </a:p>
          <a:p>
            <a:pPr marL="762000" lvl="1" indent="-304800">
              <a:lnSpc>
                <a:spcPct val="80000"/>
              </a:lnSpc>
              <a:buFontTx/>
              <a:buAutoNum type="arabicPeriod"/>
            </a:pPr>
            <a:r>
              <a:rPr lang="en-US" dirty="0"/>
              <a:t>not allowing a load to initiate the second step of its execution if any active ROB entry occupied by a store has a Destination field that matches the value of the A field of the load, and </a:t>
            </a:r>
          </a:p>
          <a:p>
            <a:pPr marL="762000" lvl="1" indent="-304800">
              <a:lnSpc>
                <a:spcPct val="80000"/>
              </a:lnSpc>
              <a:buFontTx/>
              <a:buAutoNum type="arabicPeriod"/>
            </a:pPr>
            <a:r>
              <a:rPr lang="en-US" dirty="0"/>
              <a:t>maintaining the program order for the computation of an effective address of a load with respect to all earlier stores.</a:t>
            </a:r>
          </a:p>
          <a:p>
            <a:pPr marL="381000" indent="-381000">
              <a:lnSpc>
                <a:spcPct val="80000"/>
              </a:lnSpc>
            </a:pPr>
            <a:r>
              <a:rPr lang="en-US" sz="2000" dirty="0"/>
              <a:t>these restrictions ensure that any load that accesses a memory location written to by an earlier store cannot perform the memory access until the store has written the data</a:t>
            </a:r>
          </a:p>
          <a:p>
            <a:pPr marL="381000" indent="-381000">
              <a:lnSpc>
                <a:spcPct val="80000"/>
              </a:lnSpc>
            </a:pPr>
            <a:endParaRPr lang="en-US" dirty="0"/>
          </a:p>
        </p:txBody>
      </p:sp>
    </p:spTree>
  </p:cSld>
  <p:clrMapOvr>
    <a:masterClrMapping/>
  </p:clrMapOvr>
</p:sld>
</file>

<file path=ppt/theme/theme1.xml><?xml version="1.0" encoding="utf-8"?>
<a:theme xmlns:a="http://schemas.openxmlformats.org/drawingml/2006/main" name="Microsoft Office 98">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Microsoft Office 9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2855</TotalTime>
  <Pages>61</Pages>
  <Words>2248</Words>
  <Application>Microsoft Office PowerPoint</Application>
  <PresentationFormat>Letter Paper (8.5x11 in)</PresentationFormat>
  <Paragraphs>230</Paragraphs>
  <Slides>29</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4" baseType="lpstr">
      <vt:lpstr>Arial</vt:lpstr>
      <vt:lpstr>Symbol</vt:lpstr>
      <vt:lpstr>Times New Roman</vt:lpstr>
      <vt:lpstr>Microsoft Office 98</vt:lpstr>
      <vt:lpstr>Chart</vt:lpstr>
      <vt:lpstr>Lecture 15:  Speculation and Commercial Examples Sections 3.8, 3.10, and 3.13</vt:lpstr>
      <vt:lpstr>ILP with Dynamic Scheduling, Multiple Issue and Speculation</vt:lpstr>
      <vt:lpstr>Overview of Design</vt:lpstr>
      <vt:lpstr>PowerPoint Presentation</vt:lpstr>
      <vt:lpstr>PowerPoint Presentation</vt:lpstr>
      <vt:lpstr>Space-Time Diagram Example 2</vt:lpstr>
      <vt:lpstr>2-Issue Tomasulo (No speculation) </vt:lpstr>
      <vt:lpstr>With Speculation</vt:lpstr>
      <vt:lpstr>Avoiding Memory Hazards</vt:lpstr>
      <vt:lpstr>Register renaming, virtual registers versus Reorder Buffers</vt:lpstr>
      <vt:lpstr>How much to speculate?</vt:lpstr>
      <vt:lpstr>PowerPoint Presentation</vt:lpstr>
      <vt:lpstr>Multiple Issue</vt:lpstr>
      <vt:lpstr>PowerPoint Presentation</vt:lpstr>
      <vt:lpstr>IBM Power 4 Datapath</vt:lpstr>
      <vt:lpstr>PowerPoint Presentation</vt:lpstr>
      <vt:lpstr>AMD Opteron Datapath</vt:lpstr>
      <vt:lpstr>PowerPoint Presentation</vt:lpstr>
      <vt:lpstr>Performance on SPECint2000</vt:lpstr>
      <vt:lpstr>Performance on SPECfp2000</vt:lpstr>
      <vt:lpstr>Normalized Performance: Efficiency</vt:lpstr>
      <vt:lpstr>No Silver Bullet for ILP </vt:lpstr>
      <vt:lpstr>Limits to ILP</vt:lpstr>
      <vt:lpstr>PowerPoint Presentation</vt:lpstr>
      <vt:lpstr>PowerPoint Presentation</vt:lpstr>
      <vt:lpstr>EXAMPLE: A speculative superscalar with a 64-entry window achieves one-half of the ideal issue rate measured for this window size (Fig. 3.27). The cache has 0.01 misses per instruction, but it hides 25% of the miss penalty (50 ns) on every miss due to dynamic scheduling. With processor operating at 2.5 GHz clock, what is the MIPS rate for the SPEC gcc benchmark?</vt:lpstr>
      <vt:lpstr>Limits to ILP</vt:lpstr>
      <vt:lpstr>Commentary</vt:lpstr>
      <vt:lpstr>And in conclusion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3: R4000 + Intro to ILP</dc:title>
  <dc:creator>David A. Patterson</dc:creator>
  <cp:lastModifiedBy>bhuyan</cp:lastModifiedBy>
  <cp:revision>124</cp:revision>
  <cp:lastPrinted>1996-09-06T09:42:58Z</cp:lastPrinted>
  <dcterms:created xsi:type="dcterms:W3CDTF">1996-09-04T07:14:34Z</dcterms:created>
  <dcterms:modified xsi:type="dcterms:W3CDTF">2018-03-06T19:45:54Z</dcterms:modified>
</cp:coreProperties>
</file>