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3"/>
  </p:notesMasterIdLst>
  <p:handoutMasterIdLst>
    <p:handoutMasterId r:id="rId24"/>
  </p:handoutMasterIdLst>
  <p:sldIdLst>
    <p:sldId id="256" r:id="rId2"/>
    <p:sldId id="423" r:id="rId3"/>
    <p:sldId id="424" r:id="rId4"/>
    <p:sldId id="425" r:id="rId5"/>
    <p:sldId id="426" r:id="rId6"/>
    <p:sldId id="427" r:id="rId7"/>
    <p:sldId id="428" r:id="rId8"/>
    <p:sldId id="429" r:id="rId9"/>
    <p:sldId id="430" r:id="rId10"/>
    <p:sldId id="431" r:id="rId11"/>
    <p:sldId id="436" r:id="rId12"/>
    <p:sldId id="437" r:id="rId13"/>
    <p:sldId id="434" r:id="rId14"/>
    <p:sldId id="435" r:id="rId15"/>
    <p:sldId id="432" r:id="rId16"/>
    <p:sldId id="438" r:id="rId17"/>
    <p:sldId id="439" r:id="rId18"/>
    <p:sldId id="440" r:id="rId19"/>
    <p:sldId id="441" r:id="rId20"/>
    <p:sldId id="442" r:id="rId21"/>
    <p:sldId id="443" r:id="rId22"/>
  </p:sldIdLst>
  <p:sldSz cx="9144000" cy="6858000" type="letter"/>
  <p:notesSz cx="6858000" cy="91440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21" autoAdjust="0"/>
    <p:restoredTop sz="90929"/>
  </p:normalViewPr>
  <p:slideViewPr>
    <p:cSldViewPr>
      <p:cViewPr varScale="1">
        <p:scale>
          <a:sx n="73" d="100"/>
          <a:sy n="73" d="100"/>
        </p:scale>
        <p:origin x="883"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052763" y="8704263"/>
            <a:ext cx="752475" cy="266700"/>
          </a:xfrm>
          <a:prstGeom prst="rect">
            <a:avLst/>
          </a:prstGeom>
          <a:noFill/>
          <a:ln w="12700">
            <a:noFill/>
            <a:miter lim="800000"/>
            <a:headEnd/>
            <a:tailEnd/>
          </a:ln>
          <a:effectLst/>
        </p:spPr>
        <p:txBody>
          <a:bodyPr wrap="none" lIns="87312" tIns="44450" rIns="87312" bIns="44450">
            <a:spAutoFit/>
          </a:bodyPr>
          <a:lstStyle/>
          <a:p>
            <a:pPr algn="ctr" defTabSz="868363">
              <a:lnSpc>
                <a:spcPct val="90000"/>
              </a:lnSpc>
            </a:pPr>
            <a:r>
              <a:rPr lang="en-US" sz="1200"/>
              <a:t>Page </a:t>
            </a:r>
            <a:fld id="{9F025D7B-0068-4A01-AE57-86C1F2384867}" type="slidenum">
              <a:rPr lang="en-US" sz="1200"/>
              <a:pPr algn="ctr" defTabSz="868363">
                <a:lnSpc>
                  <a:spcPct val="90000"/>
                </a:lnSpc>
              </a:pPr>
              <a:t>‹#›</a:t>
            </a:fld>
            <a:endParaRPr lang="en-US" sz="1200"/>
          </a:p>
        </p:txBody>
      </p:sp>
    </p:spTree>
    <p:extLst>
      <p:ext uri="{BB962C8B-B14F-4D97-AF65-F5344CB8AC3E}">
        <p14:creationId xmlns:p14="http://schemas.microsoft.com/office/powerpoint/2010/main" val="21312310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3052763" y="8704263"/>
            <a:ext cx="752475" cy="266700"/>
          </a:xfrm>
          <a:prstGeom prst="rect">
            <a:avLst/>
          </a:prstGeom>
          <a:noFill/>
          <a:ln w="12700">
            <a:noFill/>
            <a:miter lim="800000"/>
            <a:headEnd/>
            <a:tailEnd/>
          </a:ln>
          <a:effectLst/>
        </p:spPr>
        <p:txBody>
          <a:bodyPr wrap="none" lIns="87312" tIns="44450" rIns="87312" bIns="44450">
            <a:spAutoFit/>
          </a:bodyPr>
          <a:lstStyle/>
          <a:p>
            <a:pPr algn="ctr" defTabSz="868363">
              <a:lnSpc>
                <a:spcPct val="90000"/>
              </a:lnSpc>
            </a:pPr>
            <a:r>
              <a:rPr lang="en-US" sz="1200"/>
              <a:t>Page </a:t>
            </a:r>
            <a:fld id="{793EE2F8-0549-43F5-A742-E230EE2F8DB7}" type="slidenum">
              <a:rPr lang="en-US" sz="1200"/>
              <a:pPr algn="ctr" defTabSz="868363">
                <a:lnSpc>
                  <a:spcPct val="90000"/>
                </a:lnSpc>
              </a:pPr>
              <a:t>‹#›</a:t>
            </a:fld>
            <a:endParaRPr lang="en-US" sz="1200"/>
          </a:p>
        </p:txBody>
      </p:sp>
      <p:sp>
        <p:nvSpPr>
          <p:cNvPr id="2051"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a:effec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7" tIns="44450" rIns="90487" bIns="44450"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19997930"/>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Arial" charset="0"/>
        <a:ea typeface="+mn-ea"/>
        <a:cs typeface="+mn-cs"/>
      </a:defRPr>
    </a:lvl1pPr>
    <a:lvl2pPr marL="457200" algn="l" rtl="0" eaLnBrk="0" fontAlgn="base" hangingPunct="0">
      <a:lnSpc>
        <a:spcPct val="90000"/>
      </a:lnSpc>
      <a:spcBef>
        <a:spcPct val="40000"/>
      </a:spcBef>
      <a:spcAft>
        <a:spcPct val="0"/>
      </a:spcAft>
      <a:defRPr sz="1200" kern="1200">
        <a:solidFill>
          <a:schemeClr val="tx1"/>
        </a:solidFill>
        <a:latin typeface="Arial" charset="0"/>
        <a:ea typeface="+mn-ea"/>
        <a:cs typeface="+mn-cs"/>
      </a:defRPr>
    </a:lvl2pPr>
    <a:lvl3pPr marL="914400" algn="l" rtl="0" eaLnBrk="0" fontAlgn="base" hangingPunct="0">
      <a:lnSpc>
        <a:spcPct val="90000"/>
      </a:lnSpc>
      <a:spcBef>
        <a:spcPct val="40000"/>
      </a:spcBef>
      <a:spcAft>
        <a:spcPct val="0"/>
      </a:spcAft>
      <a:defRPr sz="1200" kern="1200">
        <a:solidFill>
          <a:schemeClr val="tx1"/>
        </a:solidFill>
        <a:latin typeface="Arial" charset="0"/>
        <a:ea typeface="+mn-ea"/>
        <a:cs typeface="+mn-cs"/>
      </a:defRPr>
    </a:lvl3pPr>
    <a:lvl4pPr marL="1371600" algn="l" rtl="0" eaLnBrk="0" fontAlgn="base" hangingPunct="0">
      <a:lnSpc>
        <a:spcPct val="90000"/>
      </a:lnSpc>
      <a:spcBef>
        <a:spcPct val="40000"/>
      </a:spcBef>
      <a:spcAft>
        <a:spcPct val="0"/>
      </a:spcAft>
      <a:defRPr sz="1200" kern="1200">
        <a:solidFill>
          <a:schemeClr val="tx1"/>
        </a:solidFill>
        <a:latin typeface="Arial" charset="0"/>
        <a:ea typeface="+mn-ea"/>
        <a:cs typeface="+mn-cs"/>
      </a:defRPr>
    </a:lvl4pPr>
    <a:lvl5pPr marL="1828800" algn="l" rtl="0" eaLnBrk="0" fontAlgn="base" hangingPunct="0">
      <a:lnSpc>
        <a:spcPct val="90000"/>
      </a:lnSpc>
      <a:spcBef>
        <a:spcPct val="4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a:xfrm>
            <a:off x="1150938" y="692150"/>
            <a:ext cx="4556125" cy="3416300"/>
          </a:xfrm>
          <a:ln/>
        </p:spPr>
      </p:sp>
      <p:sp>
        <p:nvSpPr>
          <p:cNvPr id="1587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084471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2" y="0"/>
            <a:ext cx="3027041" cy="463047"/>
          </a:xfrm>
          <a:prstGeom prst="rect">
            <a:avLst/>
          </a:prstGeom>
          <a:ln/>
        </p:spPr>
        <p:txBody>
          <a:bodyPr lIns="85733" tIns="42866" rIns="85733" bIns="42866"/>
          <a:lstStyle/>
          <a:p>
            <a:r>
              <a:rPr lang="en-US"/>
              <a:t>The University of Adelaide, School of Computer Science</a:t>
            </a:r>
          </a:p>
        </p:txBody>
      </p:sp>
      <p:sp>
        <p:nvSpPr>
          <p:cNvPr id="5" name="Rectangle 3"/>
          <p:cNvSpPr>
            <a:spLocks noGrp="1" noChangeArrowheads="1"/>
          </p:cNvSpPr>
          <p:nvPr>
            <p:ph type="dt" idx="1"/>
          </p:nvPr>
        </p:nvSpPr>
        <p:spPr>
          <a:xfrm>
            <a:off x="3956399" y="0"/>
            <a:ext cx="3027041" cy="463047"/>
          </a:xfrm>
          <a:prstGeom prst="rect">
            <a:avLst/>
          </a:prstGeom>
          <a:ln/>
        </p:spPr>
        <p:txBody>
          <a:bodyPr lIns="85733" tIns="42866" rIns="85733" bIns="42866"/>
          <a:lstStyle/>
          <a:p>
            <a:fld id="{07DA533B-45CB-4337-89C6-857AE8953CCB}" type="datetime3">
              <a:rPr lang="en-US"/>
              <a:pPr/>
              <a:t>1 March 2018</a:t>
            </a:fld>
            <a:endParaRPr lang="en-US"/>
          </a:p>
        </p:txBody>
      </p:sp>
      <p:sp>
        <p:nvSpPr>
          <p:cNvPr id="6" name="Rectangle 6"/>
          <p:cNvSpPr>
            <a:spLocks noGrp="1" noChangeArrowheads="1"/>
          </p:cNvSpPr>
          <p:nvPr>
            <p:ph type="ftr" sz="quarter" idx="4"/>
          </p:nvPr>
        </p:nvSpPr>
        <p:spPr>
          <a:xfrm>
            <a:off x="2" y="8806516"/>
            <a:ext cx="3027041" cy="463047"/>
          </a:xfrm>
          <a:prstGeom prst="rect">
            <a:avLst/>
          </a:prstGeom>
          <a:ln/>
        </p:spPr>
        <p:txBody>
          <a:bodyPr lIns="85733" tIns="42866" rIns="85733" bIns="42866"/>
          <a:lstStyle/>
          <a:p>
            <a:r>
              <a:rPr lang="en-US"/>
              <a:t>Chapter 2 — Instructions: Language of the Computer</a:t>
            </a:r>
          </a:p>
        </p:txBody>
      </p:sp>
      <p:sp>
        <p:nvSpPr>
          <p:cNvPr id="7" name="Rectangle 7"/>
          <p:cNvSpPr>
            <a:spLocks noGrp="1" noChangeArrowheads="1"/>
          </p:cNvSpPr>
          <p:nvPr>
            <p:ph type="sldNum" sz="quarter" idx="5"/>
          </p:nvPr>
        </p:nvSpPr>
        <p:spPr>
          <a:xfrm>
            <a:off x="3956399" y="8806516"/>
            <a:ext cx="3027041" cy="463047"/>
          </a:xfrm>
          <a:prstGeom prst="rect">
            <a:avLst/>
          </a:prstGeom>
          <a:ln/>
        </p:spPr>
        <p:txBody>
          <a:bodyPr lIns="85733" tIns="42866" rIns="85733" bIns="42866"/>
          <a:lstStyle/>
          <a:p>
            <a:fld id="{AD67176E-D0DA-4D40-9114-1A30A59F807E}" type="slidenum">
              <a:rPr lang="en-US"/>
              <a:pPr/>
              <a:t>11</a:t>
            </a:fld>
            <a:endParaRPr lang="en-US"/>
          </a:p>
        </p:txBody>
      </p:sp>
      <p:sp>
        <p:nvSpPr>
          <p:cNvPr id="243714" name="Rectangle 2"/>
          <p:cNvSpPr>
            <a:spLocks noGrp="1" noRot="1" noChangeAspect="1" noChangeArrowheads="1" noTextEdit="1"/>
          </p:cNvSpPr>
          <p:nvPr>
            <p:ph type="sldImg"/>
          </p:nvPr>
        </p:nvSpPr>
        <p:spPr>
          <a:xfrm>
            <a:off x="1184275" y="701675"/>
            <a:ext cx="4616450" cy="3463925"/>
          </a:xfrm>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523337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2" y="0"/>
            <a:ext cx="3027041" cy="463047"/>
          </a:xfrm>
          <a:prstGeom prst="rect">
            <a:avLst/>
          </a:prstGeom>
          <a:ln/>
        </p:spPr>
        <p:txBody>
          <a:bodyPr lIns="85733" tIns="42866" rIns="85733" bIns="42866"/>
          <a:lstStyle/>
          <a:p>
            <a:r>
              <a:rPr lang="en-US"/>
              <a:t>The University of Adelaide, School of Computer Science</a:t>
            </a:r>
          </a:p>
        </p:txBody>
      </p:sp>
      <p:sp>
        <p:nvSpPr>
          <p:cNvPr id="5" name="Rectangle 3"/>
          <p:cNvSpPr>
            <a:spLocks noGrp="1" noChangeArrowheads="1"/>
          </p:cNvSpPr>
          <p:nvPr>
            <p:ph type="dt" idx="1"/>
          </p:nvPr>
        </p:nvSpPr>
        <p:spPr>
          <a:xfrm>
            <a:off x="3956399" y="0"/>
            <a:ext cx="3027041" cy="463047"/>
          </a:xfrm>
          <a:prstGeom prst="rect">
            <a:avLst/>
          </a:prstGeom>
          <a:ln/>
        </p:spPr>
        <p:txBody>
          <a:bodyPr lIns="85733" tIns="42866" rIns="85733" bIns="42866"/>
          <a:lstStyle/>
          <a:p>
            <a:fld id="{07DA533B-45CB-4337-89C6-857AE8953CCB}" type="datetime3">
              <a:rPr lang="en-US"/>
              <a:pPr/>
              <a:t>1 March 2018</a:t>
            </a:fld>
            <a:endParaRPr lang="en-US"/>
          </a:p>
        </p:txBody>
      </p:sp>
      <p:sp>
        <p:nvSpPr>
          <p:cNvPr id="6" name="Rectangle 6"/>
          <p:cNvSpPr>
            <a:spLocks noGrp="1" noChangeArrowheads="1"/>
          </p:cNvSpPr>
          <p:nvPr>
            <p:ph type="ftr" sz="quarter" idx="4"/>
          </p:nvPr>
        </p:nvSpPr>
        <p:spPr>
          <a:xfrm>
            <a:off x="2" y="8806516"/>
            <a:ext cx="3027041" cy="463047"/>
          </a:xfrm>
          <a:prstGeom prst="rect">
            <a:avLst/>
          </a:prstGeom>
          <a:ln/>
        </p:spPr>
        <p:txBody>
          <a:bodyPr lIns="85733" tIns="42866" rIns="85733" bIns="42866"/>
          <a:lstStyle/>
          <a:p>
            <a:r>
              <a:rPr lang="en-US"/>
              <a:t>Chapter 2 — Instructions: Language of the Computer</a:t>
            </a:r>
          </a:p>
        </p:txBody>
      </p:sp>
      <p:sp>
        <p:nvSpPr>
          <p:cNvPr id="7" name="Rectangle 7"/>
          <p:cNvSpPr>
            <a:spLocks noGrp="1" noChangeArrowheads="1"/>
          </p:cNvSpPr>
          <p:nvPr>
            <p:ph type="sldNum" sz="quarter" idx="5"/>
          </p:nvPr>
        </p:nvSpPr>
        <p:spPr>
          <a:xfrm>
            <a:off x="3956399" y="8806516"/>
            <a:ext cx="3027041" cy="463047"/>
          </a:xfrm>
          <a:prstGeom prst="rect">
            <a:avLst/>
          </a:prstGeom>
          <a:ln/>
        </p:spPr>
        <p:txBody>
          <a:bodyPr lIns="85733" tIns="42866" rIns="85733" bIns="42866"/>
          <a:lstStyle/>
          <a:p>
            <a:fld id="{AD67176E-D0DA-4D40-9114-1A30A59F807E}" type="slidenum">
              <a:rPr lang="en-US"/>
              <a:pPr/>
              <a:t>12</a:t>
            </a:fld>
            <a:endParaRPr lang="en-US"/>
          </a:p>
        </p:txBody>
      </p:sp>
      <p:sp>
        <p:nvSpPr>
          <p:cNvPr id="243714" name="Rectangle 2"/>
          <p:cNvSpPr>
            <a:spLocks noGrp="1" noRot="1" noChangeAspect="1" noChangeArrowheads="1" noTextEdit="1"/>
          </p:cNvSpPr>
          <p:nvPr>
            <p:ph type="sldImg"/>
          </p:nvPr>
        </p:nvSpPr>
        <p:spPr>
          <a:xfrm>
            <a:off x="1184275" y="701675"/>
            <a:ext cx="4616450" cy="3463925"/>
          </a:xfrm>
          <a:ln/>
        </p:spPr>
      </p:sp>
      <p:sp>
        <p:nvSpPr>
          <p:cNvPr id="243715" name="Rectangle 3"/>
          <p:cNvSpPr>
            <a:spLocks noGrp="1" noChangeArrowheads="1"/>
          </p:cNvSpPr>
          <p:nvPr>
            <p:ph type="body" idx="1"/>
          </p:nvPr>
        </p:nvSpPr>
        <p:spPr/>
        <p:txBody>
          <a:bodyPr/>
          <a:lstStyle/>
          <a:p>
            <a:endParaRPr lang="en-AU" dirty="0"/>
          </a:p>
        </p:txBody>
      </p:sp>
    </p:spTree>
    <p:extLst>
      <p:ext uri="{BB962C8B-B14F-4D97-AF65-F5344CB8AC3E}">
        <p14:creationId xmlns:p14="http://schemas.microsoft.com/office/powerpoint/2010/main" val="487577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1184275" y="701675"/>
            <a:ext cx="4618038" cy="3463925"/>
          </a:xfrm>
          <a:ln cap="flat"/>
        </p:spPr>
      </p:sp>
      <p:sp>
        <p:nvSpPr>
          <p:cNvPr id="25603" name="Rectangle 3"/>
          <p:cNvSpPr>
            <a:spLocks noGrp="1" noChangeArrowheads="1"/>
          </p:cNvSpPr>
          <p:nvPr>
            <p:ph type="body" idx="1"/>
          </p:nvPr>
        </p:nvSpPr>
        <p:spPr>
          <a:noFill/>
          <a:ln w="9525"/>
        </p:spPr>
        <p:txBody>
          <a:bodyPr lIns="91900" tIns="45143" rIns="91900" bIns="45143"/>
          <a:lstStyle/>
          <a:p>
            <a:endParaRPr lang="en-US">
              <a:latin typeface="Arial" charset="0"/>
            </a:endParaRPr>
          </a:p>
        </p:txBody>
      </p:sp>
    </p:spTree>
    <p:extLst>
      <p:ext uri="{BB962C8B-B14F-4D97-AF65-F5344CB8AC3E}">
        <p14:creationId xmlns:p14="http://schemas.microsoft.com/office/powerpoint/2010/main" val="2972407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1184275" y="701675"/>
            <a:ext cx="4618038" cy="3463925"/>
          </a:xfrm>
          <a:ln cap="flat"/>
        </p:spPr>
      </p:sp>
      <p:sp>
        <p:nvSpPr>
          <p:cNvPr id="26627" name="Rectangle 3"/>
          <p:cNvSpPr>
            <a:spLocks noGrp="1" noChangeArrowheads="1"/>
          </p:cNvSpPr>
          <p:nvPr>
            <p:ph type="body" idx="1"/>
          </p:nvPr>
        </p:nvSpPr>
        <p:spPr>
          <a:noFill/>
          <a:ln w="9525"/>
        </p:spPr>
        <p:txBody>
          <a:bodyPr lIns="91900" tIns="45143" rIns="91900" bIns="45143"/>
          <a:lstStyle/>
          <a:p>
            <a:endParaRPr lang="en-US">
              <a:latin typeface="Arial" charset="0"/>
            </a:endParaRPr>
          </a:p>
        </p:txBody>
      </p:sp>
    </p:spTree>
    <p:extLst>
      <p:ext uri="{BB962C8B-B14F-4D97-AF65-F5344CB8AC3E}">
        <p14:creationId xmlns:p14="http://schemas.microsoft.com/office/powerpoint/2010/main" val="1501783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1" y="2"/>
            <a:ext cx="3027137" cy="462937"/>
          </a:xfrm>
          <a:prstGeom prst="rect">
            <a:avLst/>
          </a:prstGeom>
          <a:ln/>
        </p:spPr>
        <p:txBody>
          <a:bodyPr lIns="87850" tIns="43925" rIns="87850" bIns="43925"/>
          <a:lstStyle/>
          <a:p>
            <a:r>
              <a:rPr lang="en-US"/>
              <a:t>The University of Adelaide, School of Computer Science</a:t>
            </a:r>
          </a:p>
        </p:txBody>
      </p:sp>
      <p:sp>
        <p:nvSpPr>
          <p:cNvPr id="5" name="Rectangle 3"/>
          <p:cNvSpPr>
            <a:spLocks noGrp="1" noChangeArrowheads="1"/>
          </p:cNvSpPr>
          <p:nvPr>
            <p:ph type="dt" idx="1"/>
          </p:nvPr>
        </p:nvSpPr>
        <p:spPr>
          <a:xfrm>
            <a:off x="3957865" y="2"/>
            <a:ext cx="3027136" cy="462937"/>
          </a:xfrm>
          <a:prstGeom prst="rect">
            <a:avLst/>
          </a:prstGeom>
          <a:ln/>
        </p:spPr>
        <p:txBody>
          <a:bodyPr lIns="87850" tIns="43925" rIns="87850" bIns="43925"/>
          <a:lstStyle/>
          <a:p>
            <a:fld id="{07DA533B-45CB-4337-89C6-857AE8953CCB}" type="datetime3">
              <a:rPr lang="en-US"/>
              <a:pPr/>
              <a:t>1 March 2018</a:t>
            </a:fld>
            <a:endParaRPr lang="en-US"/>
          </a:p>
        </p:txBody>
      </p:sp>
      <p:sp>
        <p:nvSpPr>
          <p:cNvPr id="6" name="Rectangle 6"/>
          <p:cNvSpPr>
            <a:spLocks noGrp="1" noChangeArrowheads="1"/>
          </p:cNvSpPr>
          <p:nvPr>
            <p:ph type="ftr" sz="quarter" idx="4"/>
          </p:nvPr>
        </p:nvSpPr>
        <p:spPr>
          <a:xfrm>
            <a:off x="1" y="8808065"/>
            <a:ext cx="3027137" cy="462937"/>
          </a:xfrm>
          <a:prstGeom prst="rect">
            <a:avLst/>
          </a:prstGeom>
          <a:ln/>
        </p:spPr>
        <p:txBody>
          <a:bodyPr lIns="87850" tIns="43925" rIns="87850" bIns="43925"/>
          <a:lstStyle/>
          <a:p>
            <a:r>
              <a:rPr lang="en-US"/>
              <a:t>Chapter 2 — Instructions: Language of the Computer</a:t>
            </a:r>
          </a:p>
        </p:txBody>
      </p:sp>
      <p:sp>
        <p:nvSpPr>
          <p:cNvPr id="7" name="Rectangle 7"/>
          <p:cNvSpPr>
            <a:spLocks noGrp="1" noChangeArrowheads="1"/>
          </p:cNvSpPr>
          <p:nvPr>
            <p:ph type="sldNum" sz="quarter" idx="5"/>
          </p:nvPr>
        </p:nvSpPr>
        <p:spPr>
          <a:xfrm>
            <a:off x="3957865" y="8808065"/>
            <a:ext cx="3027136" cy="462937"/>
          </a:xfrm>
          <a:prstGeom prst="rect">
            <a:avLst/>
          </a:prstGeom>
          <a:ln/>
        </p:spPr>
        <p:txBody>
          <a:bodyPr lIns="87850" tIns="43925" rIns="87850" bIns="43925"/>
          <a:lstStyle/>
          <a:p>
            <a:fld id="{AD67176E-D0DA-4D40-9114-1A30A59F807E}" type="slidenum">
              <a:rPr lang="en-US"/>
              <a:pPr/>
              <a:t>21</a:t>
            </a:fld>
            <a:endParaRPr lang="en-US"/>
          </a:p>
        </p:txBody>
      </p:sp>
      <p:sp>
        <p:nvSpPr>
          <p:cNvPr id="243714" name="Rectangle 2"/>
          <p:cNvSpPr>
            <a:spLocks noGrp="1" noRot="1" noChangeAspect="1" noChangeArrowheads="1" noTextEdit="1"/>
          </p:cNvSpPr>
          <p:nvPr>
            <p:ph type="sldImg"/>
          </p:nvPr>
        </p:nvSpPr>
        <p:spPr>
          <a:xfrm>
            <a:off x="1184275" y="701675"/>
            <a:ext cx="4616450" cy="3463925"/>
          </a:xfrm>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1960580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609600"/>
            <a:ext cx="17907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90600" y="609600"/>
            <a:ext cx="52197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906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609600"/>
            <a:ext cx="7162800" cy="1143000"/>
          </a:xfrm>
          <a:prstGeom prst="rect">
            <a:avLst/>
          </a:prstGeom>
          <a:noFill/>
          <a:ln w="12700">
            <a:noFill/>
            <a:miter lim="800000"/>
            <a:headEnd/>
            <a:tailEnd/>
          </a:ln>
          <a:effectLst/>
        </p:spPr>
        <p:txBody>
          <a:bodyPr vert="horz" wrap="square" lIns="90487" tIns="44450" rIns="90487" bIns="44450" numCol="1" anchor="ctr" anchorCtr="0" compatLnSpc="1">
            <a:prstTxWarp prst="textNoShape">
              <a:avLst/>
            </a:prstTxWarp>
          </a:bodyPr>
          <a:lstStyle/>
          <a:p>
            <a:pPr lvl="0"/>
            <a:r>
              <a:rPr lang="en-US"/>
              <a:t>Slide Title</a:t>
            </a:r>
          </a:p>
        </p:txBody>
      </p:sp>
      <p:sp>
        <p:nvSpPr>
          <p:cNvPr id="1027" name="Rectangle 3"/>
          <p:cNvSpPr>
            <a:spLocks noGrp="1" noChangeArrowheads="1"/>
          </p:cNvSpPr>
          <p:nvPr>
            <p:ph type="body" idx="1"/>
          </p:nvPr>
        </p:nvSpPr>
        <p:spPr bwMode="auto">
          <a:xfrm>
            <a:off x="990600" y="1981200"/>
            <a:ext cx="7162800" cy="4114800"/>
          </a:xfrm>
          <a:prstGeom prst="rect">
            <a:avLst/>
          </a:prstGeom>
          <a:noFill/>
          <a:ln w="12700">
            <a:noFill/>
            <a:miter lim="800000"/>
            <a:headEnd/>
            <a:tailEnd/>
          </a:ln>
          <a:effectLst/>
        </p:spPr>
        <p:txBody>
          <a:bodyPr vert="horz" wrap="square" lIns="90487" tIns="44450" rIns="90487" bIns="44450"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ChangeArrowheads="1"/>
          </p:cNvSpPr>
          <p:nvPr/>
        </p:nvSpPr>
        <p:spPr bwMode="auto">
          <a:xfrm>
            <a:off x="7713663" y="6289675"/>
            <a:ext cx="1069975" cy="271463"/>
          </a:xfrm>
          <a:prstGeom prst="rect">
            <a:avLst/>
          </a:prstGeom>
          <a:noFill/>
          <a:ln w="12700">
            <a:noFill/>
            <a:miter lim="800000"/>
            <a:headEnd/>
            <a:tailEnd/>
          </a:ln>
          <a:effectLst/>
        </p:spPr>
        <p:txBody>
          <a:bodyPr wrap="none" lIns="90487" tIns="44450" rIns="90487" bIns="44450">
            <a:spAutoFit/>
          </a:bodyPr>
          <a:lstStyle/>
          <a:p>
            <a:pPr algn="r"/>
            <a:r>
              <a:rPr lang="en-US" sz="1200"/>
              <a:t>DAP.F96  </a:t>
            </a:r>
            <a:fld id="{DB92C2C2-2C5B-4D5D-93DB-92DD2A44BDF1}" type="slidenum">
              <a:rPr lang="en-US" sz="1200"/>
              <a:pPr algn="r"/>
              <a:t>‹#›</a:t>
            </a:fld>
            <a:endParaRPr lang="en-US" sz="12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lnSpc>
          <a:spcPct val="90000"/>
        </a:lnSpc>
        <a:spcBef>
          <a:spcPct val="0"/>
        </a:spcBef>
        <a:spcAft>
          <a:spcPct val="0"/>
        </a:spcAft>
        <a:defRPr sz="3600" b="1">
          <a:solidFill>
            <a:schemeClr val="hlink"/>
          </a:solidFill>
          <a:latin typeface="+mj-lt"/>
          <a:ea typeface="+mj-ea"/>
          <a:cs typeface="+mj-cs"/>
        </a:defRPr>
      </a:lvl1pPr>
      <a:lvl2pPr algn="ctr" rtl="0" eaLnBrk="0" fontAlgn="base" hangingPunct="0">
        <a:lnSpc>
          <a:spcPct val="90000"/>
        </a:lnSpc>
        <a:spcBef>
          <a:spcPct val="0"/>
        </a:spcBef>
        <a:spcAft>
          <a:spcPct val="0"/>
        </a:spcAft>
        <a:defRPr sz="3600" b="1">
          <a:solidFill>
            <a:schemeClr val="hlink"/>
          </a:solidFill>
          <a:latin typeface="Arial" charset="0"/>
        </a:defRPr>
      </a:lvl2pPr>
      <a:lvl3pPr algn="ctr" rtl="0" eaLnBrk="0" fontAlgn="base" hangingPunct="0">
        <a:lnSpc>
          <a:spcPct val="90000"/>
        </a:lnSpc>
        <a:spcBef>
          <a:spcPct val="0"/>
        </a:spcBef>
        <a:spcAft>
          <a:spcPct val="0"/>
        </a:spcAft>
        <a:defRPr sz="3600" b="1">
          <a:solidFill>
            <a:schemeClr val="hlink"/>
          </a:solidFill>
          <a:latin typeface="Arial" charset="0"/>
        </a:defRPr>
      </a:lvl3pPr>
      <a:lvl4pPr algn="ctr" rtl="0" eaLnBrk="0" fontAlgn="base" hangingPunct="0">
        <a:lnSpc>
          <a:spcPct val="90000"/>
        </a:lnSpc>
        <a:spcBef>
          <a:spcPct val="0"/>
        </a:spcBef>
        <a:spcAft>
          <a:spcPct val="0"/>
        </a:spcAft>
        <a:defRPr sz="3600" b="1">
          <a:solidFill>
            <a:schemeClr val="hlink"/>
          </a:solidFill>
          <a:latin typeface="Arial" charset="0"/>
        </a:defRPr>
      </a:lvl4pPr>
      <a:lvl5pPr algn="ctr" rtl="0" eaLnBrk="0" fontAlgn="base" hangingPunct="0">
        <a:lnSpc>
          <a:spcPct val="90000"/>
        </a:lnSpc>
        <a:spcBef>
          <a:spcPct val="0"/>
        </a:spcBef>
        <a:spcAft>
          <a:spcPct val="0"/>
        </a:spcAft>
        <a:defRPr sz="3600" b="1">
          <a:solidFill>
            <a:schemeClr val="hlink"/>
          </a:solidFill>
          <a:latin typeface="Arial" charset="0"/>
        </a:defRPr>
      </a:lvl5pPr>
      <a:lvl6pPr marL="457200" algn="ctr" rtl="0" eaLnBrk="0" fontAlgn="base" hangingPunct="0">
        <a:lnSpc>
          <a:spcPct val="90000"/>
        </a:lnSpc>
        <a:spcBef>
          <a:spcPct val="0"/>
        </a:spcBef>
        <a:spcAft>
          <a:spcPct val="0"/>
        </a:spcAft>
        <a:defRPr sz="3600" b="1">
          <a:solidFill>
            <a:schemeClr val="hlink"/>
          </a:solidFill>
          <a:latin typeface="Arial" charset="0"/>
        </a:defRPr>
      </a:lvl6pPr>
      <a:lvl7pPr marL="914400" algn="ctr" rtl="0" eaLnBrk="0" fontAlgn="base" hangingPunct="0">
        <a:lnSpc>
          <a:spcPct val="90000"/>
        </a:lnSpc>
        <a:spcBef>
          <a:spcPct val="0"/>
        </a:spcBef>
        <a:spcAft>
          <a:spcPct val="0"/>
        </a:spcAft>
        <a:defRPr sz="3600" b="1">
          <a:solidFill>
            <a:schemeClr val="hlink"/>
          </a:solidFill>
          <a:latin typeface="Arial" charset="0"/>
        </a:defRPr>
      </a:lvl7pPr>
      <a:lvl8pPr marL="1371600" algn="ctr" rtl="0" eaLnBrk="0" fontAlgn="base" hangingPunct="0">
        <a:lnSpc>
          <a:spcPct val="90000"/>
        </a:lnSpc>
        <a:spcBef>
          <a:spcPct val="0"/>
        </a:spcBef>
        <a:spcAft>
          <a:spcPct val="0"/>
        </a:spcAft>
        <a:defRPr sz="3600" b="1">
          <a:solidFill>
            <a:schemeClr val="hlink"/>
          </a:solidFill>
          <a:latin typeface="Arial" charset="0"/>
        </a:defRPr>
      </a:lvl8pPr>
      <a:lvl9pPr marL="1828800" algn="ctr" rtl="0" eaLnBrk="0" fontAlgn="base" hangingPunct="0">
        <a:lnSpc>
          <a:spcPct val="90000"/>
        </a:lnSpc>
        <a:spcBef>
          <a:spcPct val="0"/>
        </a:spcBef>
        <a:spcAft>
          <a:spcPct val="0"/>
        </a:spcAft>
        <a:defRPr sz="3600" b="1">
          <a:solidFill>
            <a:schemeClr val="hlink"/>
          </a:solidFill>
          <a:latin typeface="Arial" charset="0"/>
        </a:defRPr>
      </a:lvl9pPr>
    </p:titleStyle>
    <p:bodyStyle>
      <a:lvl1pPr marL="285750" indent="-285750" algn="l" rtl="0" eaLnBrk="0" fontAlgn="base" hangingPunct="0">
        <a:lnSpc>
          <a:spcPct val="90000"/>
        </a:lnSpc>
        <a:spcBef>
          <a:spcPct val="30000"/>
        </a:spcBef>
        <a:spcAft>
          <a:spcPct val="0"/>
        </a:spcAft>
        <a:buSzPct val="100000"/>
        <a:buChar char="•"/>
        <a:defRPr sz="2400" b="1">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SzPct val="100000"/>
        <a:buChar char="–"/>
        <a:defRPr b="1">
          <a:solidFill>
            <a:schemeClr val="tx1"/>
          </a:solidFill>
          <a:latin typeface="+mn-lt"/>
        </a:defRPr>
      </a:lvl2pPr>
      <a:lvl3pPr marL="1143000" indent="-228600" algn="l" rtl="0" eaLnBrk="0" fontAlgn="base" hangingPunct="0">
        <a:lnSpc>
          <a:spcPct val="90000"/>
        </a:lnSpc>
        <a:spcBef>
          <a:spcPct val="30000"/>
        </a:spcBef>
        <a:spcAft>
          <a:spcPct val="0"/>
        </a:spcAft>
        <a:buSzPct val="100000"/>
        <a:buChar char="»"/>
        <a:defRPr b="1">
          <a:solidFill>
            <a:schemeClr val="tx1"/>
          </a:solidFill>
          <a:latin typeface="+mn-lt"/>
        </a:defRPr>
      </a:lvl3pPr>
      <a:lvl4pPr marL="1543050" indent="-171450" algn="l" rtl="0" eaLnBrk="0" fontAlgn="base" hangingPunct="0">
        <a:lnSpc>
          <a:spcPct val="90000"/>
        </a:lnSpc>
        <a:spcBef>
          <a:spcPct val="30000"/>
        </a:spcBef>
        <a:spcAft>
          <a:spcPct val="0"/>
        </a:spcAft>
        <a:buSzPct val="100000"/>
        <a:buChar char="•"/>
        <a:defRPr sz="1400" b="1">
          <a:solidFill>
            <a:schemeClr val="tx1"/>
          </a:solidFill>
          <a:latin typeface="+mn-lt"/>
        </a:defRPr>
      </a:lvl4pPr>
      <a:lvl5pPr marL="2000250" indent="-171450" algn="l" rtl="0" eaLnBrk="0" fontAlgn="base" hangingPunct="0">
        <a:lnSpc>
          <a:spcPct val="90000"/>
        </a:lnSpc>
        <a:spcBef>
          <a:spcPct val="30000"/>
        </a:spcBef>
        <a:spcAft>
          <a:spcPct val="0"/>
        </a:spcAft>
        <a:buSzPct val="100000"/>
        <a:buChar char="–"/>
        <a:defRPr sz="1400" b="1">
          <a:solidFill>
            <a:schemeClr val="tx1"/>
          </a:solidFill>
          <a:latin typeface="+mn-lt"/>
        </a:defRPr>
      </a:lvl5pPr>
      <a:lvl6pPr marL="2457450" indent="-171450" algn="l" rtl="0" eaLnBrk="0" fontAlgn="base" hangingPunct="0">
        <a:lnSpc>
          <a:spcPct val="90000"/>
        </a:lnSpc>
        <a:spcBef>
          <a:spcPct val="30000"/>
        </a:spcBef>
        <a:spcAft>
          <a:spcPct val="0"/>
        </a:spcAft>
        <a:buSzPct val="100000"/>
        <a:buChar char="–"/>
        <a:defRPr sz="1400" b="1">
          <a:solidFill>
            <a:schemeClr val="tx1"/>
          </a:solidFill>
          <a:latin typeface="+mn-lt"/>
        </a:defRPr>
      </a:lvl6pPr>
      <a:lvl7pPr marL="2914650" indent="-171450" algn="l" rtl="0" eaLnBrk="0" fontAlgn="base" hangingPunct="0">
        <a:lnSpc>
          <a:spcPct val="90000"/>
        </a:lnSpc>
        <a:spcBef>
          <a:spcPct val="30000"/>
        </a:spcBef>
        <a:spcAft>
          <a:spcPct val="0"/>
        </a:spcAft>
        <a:buSzPct val="100000"/>
        <a:buChar char="–"/>
        <a:defRPr sz="1400" b="1">
          <a:solidFill>
            <a:schemeClr val="tx1"/>
          </a:solidFill>
          <a:latin typeface="+mn-lt"/>
        </a:defRPr>
      </a:lvl7pPr>
      <a:lvl8pPr marL="3371850" indent="-171450" algn="l" rtl="0" eaLnBrk="0" fontAlgn="base" hangingPunct="0">
        <a:lnSpc>
          <a:spcPct val="90000"/>
        </a:lnSpc>
        <a:spcBef>
          <a:spcPct val="30000"/>
        </a:spcBef>
        <a:spcAft>
          <a:spcPct val="0"/>
        </a:spcAft>
        <a:buSzPct val="100000"/>
        <a:buChar char="–"/>
        <a:defRPr sz="1400" b="1">
          <a:solidFill>
            <a:schemeClr val="tx1"/>
          </a:solidFill>
          <a:latin typeface="+mn-lt"/>
        </a:defRPr>
      </a:lvl8pPr>
      <a:lvl9pPr marL="3829050" indent="-171450" algn="l" rtl="0" eaLnBrk="0" fontAlgn="base" hangingPunct="0">
        <a:lnSpc>
          <a:spcPct val="90000"/>
        </a:lnSpc>
        <a:spcBef>
          <a:spcPct val="30000"/>
        </a:spcBef>
        <a:spcAft>
          <a:spcPct val="0"/>
        </a:spcAft>
        <a:buSzPct val="100000"/>
        <a:buChar char="–"/>
        <a:defRPr sz="14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image" Target="../media/image7.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image" Target="../media/image5.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114300" y="1981200"/>
            <a:ext cx="8877300" cy="1828800"/>
          </a:xfrm>
          <a:solidFill>
            <a:schemeClr val="accent1"/>
          </a:solidFill>
          <a:ln/>
        </p:spPr>
        <p:txBody>
          <a:bodyPr/>
          <a:lstStyle/>
          <a:p>
            <a:r>
              <a:rPr lang="en-US" sz="3200" dirty="0">
                <a:solidFill>
                  <a:schemeClr val="tx1"/>
                </a:solidFill>
              </a:rPr>
              <a:t>Lecture 14: </a:t>
            </a:r>
            <a:br>
              <a:rPr lang="en-US" sz="3200" dirty="0">
                <a:solidFill>
                  <a:schemeClr val="tx1"/>
                </a:solidFill>
              </a:rPr>
            </a:br>
            <a:r>
              <a:rPr lang="en-US" sz="3200" dirty="0" err="1">
                <a:solidFill>
                  <a:schemeClr val="tx1"/>
                </a:solidFill>
              </a:rPr>
              <a:t>Tomasulo</a:t>
            </a:r>
            <a:r>
              <a:rPr lang="en-US" sz="3200" dirty="0">
                <a:solidFill>
                  <a:schemeClr val="tx1"/>
                </a:solidFill>
              </a:rPr>
              <a:t> Contd.</a:t>
            </a:r>
            <a:br>
              <a:rPr lang="en-US" sz="3200" dirty="0">
                <a:solidFill>
                  <a:schemeClr val="tx1"/>
                </a:solidFill>
              </a:rPr>
            </a:br>
            <a:r>
              <a:rPr lang="en-US" sz="3200" dirty="0">
                <a:solidFill>
                  <a:schemeClr val="tx1"/>
                </a:solidFill>
              </a:rPr>
              <a:t>Chapter 3</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4294967295"/>
          </p:nvPr>
        </p:nvSpPr>
        <p:spPr>
          <a:xfrm>
            <a:off x="6553200" y="6248400"/>
            <a:ext cx="1905000" cy="457200"/>
          </a:xfrm>
          <a:prstGeom prst="rect">
            <a:avLst/>
          </a:prstGeom>
        </p:spPr>
        <p:txBody>
          <a:bodyPr/>
          <a:lstStyle/>
          <a:p>
            <a:fld id="{6B2FF059-C107-4E19-9353-E22ECE9D9348}" type="slidenum">
              <a:rPr lang="en-US"/>
              <a:pPr/>
              <a:t>10</a:t>
            </a:fld>
            <a:endParaRPr lang="en-US"/>
          </a:p>
        </p:txBody>
      </p:sp>
      <p:sp>
        <p:nvSpPr>
          <p:cNvPr id="36866" name="Rectangle 2"/>
          <p:cNvSpPr>
            <a:spLocks noGrp="1" noChangeArrowheads="1"/>
          </p:cNvSpPr>
          <p:nvPr>
            <p:ph type="title"/>
          </p:nvPr>
        </p:nvSpPr>
        <p:spPr>
          <a:xfrm>
            <a:off x="877094" y="152400"/>
            <a:ext cx="7162800" cy="762000"/>
          </a:xfrm>
        </p:spPr>
        <p:txBody>
          <a:bodyPr/>
          <a:lstStyle/>
          <a:p>
            <a:r>
              <a:rPr lang="en-US" sz="3200" dirty="0" err="1">
                <a:solidFill>
                  <a:srgbClr val="0070C0"/>
                </a:solidFill>
              </a:rPr>
              <a:t>Tomasulo</a:t>
            </a:r>
            <a:r>
              <a:rPr lang="en-US" sz="3200" dirty="0">
                <a:solidFill>
                  <a:srgbClr val="0070C0"/>
                </a:solidFill>
              </a:rPr>
              <a:t> Example Cycle 5</a:t>
            </a:r>
          </a:p>
        </p:txBody>
      </p:sp>
      <p:graphicFrame>
        <p:nvGraphicFramePr>
          <p:cNvPr id="36867" name="Object 3">
            <a:hlinkClick r:id="" action="ppaction://ole?verb=0"/>
          </p:cNvPr>
          <p:cNvGraphicFramePr>
            <a:graphicFrameLocks/>
          </p:cNvGraphicFramePr>
          <p:nvPr/>
        </p:nvGraphicFramePr>
        <p:xfrm>
          <a:off x="0" y="914400"/>
          <a:ext cx="8916988" cy="5380038"/>
        </p:xfrm>
        <a:graphic>
          <a:graphicData uri="http://schemas.openxmlformats.org/presentationml/2006/ole">
            <mc:AlternateContent xmlns:mc="http://schemas.openxmlformats.org/markup-compatibility/2006">
              <mc:Choice xmlns:v="urn:schemas-microsoft-com:vml" Requires="v">
                <p:oleObj spid="_x0000_s7182" name="Worksheet" r:id="rId3" imgW="8259840" imgH="5240160" progId="Excel.Sheet.8">
                  <p:embed/>
                </p:oleObj>
              </mc:Choice>
              <mc:Fallback>
                <p:oleObj name="Worksheet" r:id="rId3" imgW="8259840" imgH="524016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14400"/>
                        <a:ext cx="8916988" cy="5380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6350181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1" name="Rectangle 3"/>
          <p:cNvSpPr>
            <a:spLocks noGrp="1" noChangeArrowheads="1"/>
          </p:cNvSpPr>
          <p:nvPr>
            <p:ph type="body" idx="1"/>
          </p:nvPr>
        </p:nvSpPr>
        <p:spPr>
          <a:xfrm>
            <a:off x="304800" y="1295400"/>
            <a:ext cx="7848600" cy="4114800"/>
          </a:xfrm>
        </p:spPr>
        <p:txBody>
          <a:bodyPr/>
          <a:lstStyle/>
          <a:p>
            <a:pPr>
              <a:buNone/>
            </a:pPr>
            <a:r>
              <a:rPr lang="pt-BR" sz="2400" dirty="0"/>
              <a:t>Loop:	LD R2,0(R1)		;R2=array element</a:t>
            </a:r>
          </a:p>
          <a:p>
            <a:pPr>
              <a:buNone/>
            </a:pPr>
            <a:r>
              <a:rPr lang="pt-BR" sz="2400" dirty="0"/>
              <a:t>		DADDIU R2,R2,#1	;increment R2</a:t>
            </a:r>
          </a:p>
          <a:p>
            <a:pPr>
              <a:buNone/>
            </a:pPr>
            <a:r>
              <a:rPr lang="en-US" sz="2400" dirty="0"/>
              <a:t>		SD R2,0(R1)		;store result</a:t>
            </a:r>
          </a:p>
          <a:p>
            <a:pPr>
              <a:buNone/>
            </a:pPr>
            <a:r>
              <a:rPr lang="pt-BR" sz="2400" dirty="0"/>
              <a:t>		DADDIU R1,R1,#8	;increment pointer</a:t>
            </a:r>
          </a:p>
          <a:p>
            <a:pPr>
              <a:buNone/>
            </a:pPr>
            <a:r>
              <a:rPr lang="en-US" sz="2400" dirty="0"/>
              <a:t>		BNE R2,R3,LOOP	;branch if not last element</a:t>
            </a:r>
          </a:p>
          <a:p>
            <a:pPr>
              <a:buNone/>
            </a:pPr>
            <a:endParaRPr lang="en-US" dirty="0"/>
          </a:p>
          <a:p>
            <a:pPr>
              <a:buNone/>
            </a:pPr>
            <a:r>
              <a:rPr lang="en-US" sz="2000" dirty="0">
                <a:solidFill>
                  <a:srgbClr val="0070C0"/>
                </a:solidFill>
              </a:rPr>
              <a:t>   Assume load and store take 2 cycles, one for address computation and another for memory access.</a:t>
            </a:r>
          </a:p>
          <a:p>
            <a:pPr>
              <a:buNone/>
            </a:pPr>
            <a:r>
              <a:rPr lang="en-US" sz="2000" dirty="0">
                <a:solidFill>
                  <a:srgbClr val="0070C0"/>
                </a:solidFill>
              </a:rPr>
              <a:t>   Assume 2-issue superscalar processor – One EX and a LD/ST</a:t>
            </a:r>
          </a:p>
          <a:p>
            <a:pPr>
              <a:buNone/>
            </a:pPr>
            <a:r>
              <a:rPr lang="en-US" sz="2400" dirty="0"/>
              <a:t>   </a:t>
            </a:r>
            <a:r>
              <a:rPr lang="en-US" sz="2400" dirty="0">
                <a:solidFill>
                  <a:srgbClr val="0070C0"/>
                </a:solidFill>
              </a:rPr>
              <a:t>Show the timing of </a:t>
            </a:r>
            <a:r>
              <a:rPr lang="en-US" sz="2400" dirty="0" err="1">
                <a:solidFill>
                  <a:srgbClr val="0070C0"/>
                </a:solidFill>
              </a:rPr>
              <a:t>Tomasulo</a:t>
            </a:r>
            <a:r>
              <a:rPr lang="en-US" sz="2400" dirty="0">
                <a:solidFill>
                  <a:srgbClr val="0070C0"/>
                </a:solidFill>
              </a:rPr>
              <a:t> execution</a:t>
            </a:r>
          </a:p>
        </p:txBody>
      </p:sp>
      <p:sp>
        <p:nvSpPr>
          <p:cNvPr id="242693" name="Text Box 5"/>
          <p:cNvSpPr txBox="1">
            <a:spLocks noChangeArrowheads="1"/>
          </p:cNvSpPr>
          <p:nvPr/>
        </p:nvSpPr>
        <p:spPr bwMode="auto">
          <a:xfrm rot="5400000">
            <a:off x="6156047" y="2621139"/>
            <a:ext cx="5609228"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Dynamic Scheduling, Multiple Issue, and Speculation</a:t>
            </a:r>
          </a:p>
        </p:txBody>
      </p:sp>
      <p:sp>
        <p:nvSpPr>
          <p:cNvPr id="6" name="Title 5"/>
          <p:cNvSpPr>
            <a:spLocks noGrp="1"/>
          </p:cNvSpPr>
          <p:nvPr>
            <p:ph type="title"/>
          </p:nvPr>
        </p:nvSpPr>
        <p:spPr>
          <a:xfrm>
            <a:off x="990600" y="152400"/>
            <a:ext cx="7162800" cy="1143000"/>
          </a:xfrm>
        </p:spPr>
        <p:txBody>
          <a:bodyPr/>
          <a:lstStyle/>
          <a:p>
            <a:r>
              <a:rPr lang="en-US" dirty="0" err="1"/>
              <a:t>Tomasulo</a:t>
            </a:r>
            <a:r>
              <a:rPr lang="en-US" dirty="0"/>
              <a:t> Example</a:t>
            </a:r>
          </a:p>
        </p:txBody>
      </p:sp>
    </p:spTree>
    <p:extLst>
      <p:ext uri="{BB962C8B-B14F-4D97-AF65-F5344CB8AC3E}">
        <p14:creationId xmlns:p14="http://schemas.microsoft.com/office/powerpoint/2010/main" val="4937221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3" name="Text Box 5"/>
          <p:cNvSpPr txBox="1">
            <a:spLocks noChangeArrowheads="1"/>
          </p:cNvSpPr>
          <p:nvPr/>
        </p:nvSpPr>
        <p:spPr bwMode="auto">
          <a:xfrm rot="5400000">
            <a:off x="6156047" y="2621139"/>
            <a:ext cx="5609228"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Dynamic Scheduling, Multiple Issue, and Speculation</a:t>
            </a:r>
          </a:p>
        </p:txBody>
      </p:sp>
      <p:sp>
        <p:nvSpPr>
          <p:cNvPr id="6" name="Title 5"/>
          <p:cNvSpPr>
            <a:spLocks noGrp="1"/>
          </p:cNvSpPr>
          <p:nvPr>
            <p:ph type="title"/>
          </p:nvPr>
        </p:nvSpPr>
        <p:spPr>
          <a:xfrm>
            <a:off x="838200" y="76200"/>
            <a:ext cx="7620000" cy="838200"/>
          </a:xfrm>
        </p:spPr>
        <p:txBody>
          <a:bodyPr/>
          <a:lstStyle/>
          <a:p>
            <a:r>
              <a:rPr lang="en-US" sz="3200" dirty="0">
                <a:solidFill>
                  <a:srgbClr val="0070C0"/>
                </a:solidFill>
              </a:rPr>
              <a:t>2-Issue </a:t>
            </a:r>
            <a:r>
              <a:rPr lang="en-US" sz="3200" dirty="0" err="1">
                <a:solidFill>
                  <a:srgbClr val="0070C0"/>
                </a:solidFill>
              </a:rPr>
              <a:t>Tomasulo</a:t>
            </a:r>
            <a:r>
              <a:rPr lang="en-US" sz="3200" dirty="0">
                <a:solidFill>
                  <a:srgbClr val="0070C0"/>
                </a:solidFill>
              </a:rPr>
              <a:t> </a:t>
            </a:r>
            <a:r>
              <a:rPr lang="en-US" sz="2800" dirty="0">
                <a:solidFill>
                  <a:srgbClr val="0070C0"/>
                </a:solidFill>
              </a:rPr>
              <a:t>(One Integer and One LD/ST Unit)</a:t>
            </a:r>
            <a:r>
              <a:rPr lang="en-US" sz="3200" dirty="0">
                <a:solidFill>
                  <a:srgbClr val="0070C0"/>
                </a:solidFill>
              </a:rPr>
              <a:t> </a:t>
            </a:r>
            <a:r>
              <a:rPr lang="en-US" sz="3200" dirty="0">
                <a:solidFill>
                  <a:srgbClr val="FF0000"/>
                </a:solidFill>
              </a:rPr>
              <a:t>Loop Unrolling</a:t>
            </a:r>
          </a:p>
        </p:txBody>
      </p:sp>
      <p:pic>
        <p:nvPicPr>
          <p:cNvPr id="2" name="Picture 2"/>
          <p:cNvPicPr>
            <a:picLocks noChangeAspect="1" noChangeArrowheads="1"/>
          </p:cNvPicPr>
          <p:nvPr/>
        </p:nvPicPr>
        <p:blipFill>
          <a:blip r:embed="rId3" cstate="print"/>
          <a:srcRect/>
          <a:stretch>
            <a:fillRect/>
          </a:stretch>
        </p:blipFill>
        <p:spPr bwMode="auto">
          <a:xfrm>
            <a:off x="457200" y="914400"/>
            <a:ext cx="8124825" cy="5019675"/>
          </a:xfrm>
          <a:prstGeom prst="rect">
            <a:avLst/>
          </a:prstGeom>
          <a:noFill/>
          <a:ln w="9525">
            <a:noFill/>
            <a:miter lim="800000"/>
            <a:headEnd/>
            <a:tailEnd/>
          </a:ln>
        </p:spPr>
      </p:pic>
      <p:cxnSp>
        <p:nvCxnSpPr>
          <p:cNvPr id="4" name="Straight Arrow Connector 3"/>
          <p:cNvCxnSpPr/>
          <p:nvPr/>
        </p:nvCxnSpPr>
        <p:spPr bwMode="auto">
          <a:xfrm flipH="1">
            <a:off x="4724400" y="2133600"/>
            <a:ext cx="1905000" cy="228600"/>
          </a:xfrm>
          <a:prstGeom prst="straightConnector1">
            <a:avLst/>
          </a:prstGeom>
          <a:solidFill>
            <a:schemeClr val="bg1"/>
          </a:solidFill>
          <a:ln w="12700" cap="flat" cmpd="sng" algn="ctr">
            <a:solidFill>
              <a:srgbClr val="FF0000"/>
            </a:solidFill>
            <a:prstDash val="solid"/>
            <a:round/>
            <a:headEnd type="none" w="med" len="med"/>
            <a:tailEnd type="triangle"/>
          </a:ln>
          <a:effectLst/>
        </p:spPr>
      </p:cxnSp>
      <p:cxnSp>
        <p:nvCxnSpPr>
          <p:cNvPr id="7" name="Straight Arrow Connector 6"/>
          <p:cNvCxnSpPr/>
          <p:nvPr/>
        </p:nvCxnSpPr>
        <p:spPr bwMode="auto">
          <a:xfrm flipH="1">
            <a:off x="5715000" y="2362200"/>
            <a:ext cx="990600" cy="228600"/>
          </a:xfrm>
          <a:prstGeom prst="straightConnector1">
            <a:avLst/>
          </a:prstGeom>
          <a:solidFill>
            <a:schemeClr val="bg1"/>
          </a:solidFill>
          <a:ln w="12700" cap="flat" cmpd="sng" algn="ctr">
            <a:solidFill>
              <a:srgbClr val="FF0000"/>
            </a:solidFill>
            <a:prstDash val="solid"/>
            <a:round/>
            <a:headEnd type="none" w="med" len="med"/>
            <a:tailEnd type="triangle"/>
          </a:ln>
          <a:effectLst/>
        </p:spPr>
      </p:cxnSp>
      <p:sp>
        <p:nvSpPr>
          <p:cNvPr id="9" name="Arc 8"/>
          <p:cNvSpPr/>
          <p:nvPr/>
        </p:nvSpPr>
        <p:spPr bwMode="auto">
          <a:xfrm>
            <a:off x="4724400" y="2590800"/>
            <a:ext cx="45719" cy="457200"/>
          </a:xfrm>
          <a:prstGeom prst="arc">
            <a:avLst/>
          </a:prstGeom>
          <a:solidFill>
            <a:schemeClr val="bg1"/>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0" name="TextBox 9"/>
          <p:cNvSpPr txBox="1"/>
          <p:nvPr/>
        </p:nvSpPr>
        <p:spPr>
          <a:xfrm>
            <a:off x="4724400" y="2423338"/>
            <a:ext cx="761981" cy="553998"/>
          </a:xfrm>
          <a:prstGeom prst="rect">
            <a:avLst/>
          </a:prstGeom>
          <a:noFill/>
          <a:ln>
            <a:noFill/>
          </a:ln>
        </p:spPr>
        <p:txBody>
          <a:bodyPr wrap="square" rtlCol="0">
            <a:spAutoFit/>
          </a:bodyPr>
          <a:lstStyle/>
          <a:p>
            <a:r>
              <a:rPr lang="en-US" sz="1000" b="1" dirty="0">
                <a:solidFill>
                  <a:srgbClr val="FF0000"/>
                </a:solidFill>
              </a:rPr>
              <a:t>1 EX and 1 LD/ST units</a:t>
            </a:r>
          </a:p>
        </p:txBody>
      </p:sp>
      <p:cxnSp>
        <p:nvCxnSpPr>
          <p:cNvPr id="12" name="Straight Arrow Connector 11"/>
          <p:cNvCxnSpPr/>
          <p:nvPr/>
        </p:nvCxnSpPr>
        <p:spPr bwMode="auto">
          <a:xfrm flipH="1">
            <a:off x="4724400" y="2362200"/>
            <a:ext cx="1981200" cy="729436"/>
          </a:xfrm>
          <a:prstGeom prst="straightConnector1">
            <a:avLst/>
          </a:prstGeom>
          <a:solidFill>
            <a:schemeClr val="bg1"/>
          </a:solidFill>
          <a:ln w="12700" cap="flat" cmpd="sng" algn="ctr">
            <a:solidFill>
              <a:srgbClr val="FF0000"/>
            </a:solidFill>
            <a:prstDash val="solid"/>
            <a:round/>
            <a:headEnd type="none" w="med" len="med"/>
            <a:tailEnd type="triangle"/>
          </a:ln>
          <a:effectLst/>
        </p:spPr>
      </p:cxnSp>
      <p:sp>
        <p:nvSpPr>
          <p:cNvPr id="23" name="Arc 22"/>
          <p:cNvSpPr/>
          <p:nvPr/>
        </p:nvSpPr>
        <p:spPr bwMode="auto">
          <a:xfrm>
            <a:off x="4747259" y="3159794"/>
            <a:ext cx="45719" cy="489764"/>
          </a:xfrm>
          <a:prstGeom prst="arc">
            <a:avLst/>
          </a:prstGeom>
          <a:solidFill>
            <a:schemeClr val="bg1"/>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4" name="TextBox 23"/>
          <p:cNvSpPr txBox="1"/>
          <p:nvPr/>
        </p:nvSpPr>
        <p:spPr>
          <a:xfrm>
            <a:off x="4801216" y="3141000"/>
            <a:ext cx="968535" cy="246221"/>
          </a:xfrm>
          <a:prstGeom prst="rect">
            <a:avLst/>
          </a:prstGeom>
          <a:noFill/>
        </p:spPr>
        <p:txBody>
          <a:bodyPr wrap="none" rtlCol="0">
            <a:spAutoFit/>
          </a:bodyPr>
          <a:lstStyle/>
          <a:p>
            <a:r>
              <a:rPr lang="en-US" sz="1000" b="1" dirty="0">
                <a:solidFill>
                  <a:srgbClr val="FF0000"/>
                </a:solidFill>
              </a:rPr>
              <a:t>Wait for BNE</a:t>
            </a:r>
          </a:p>
        </p:txBody>
      </p:sp>
      <p:sp>
        <p:nvSpPr>
          <p:cNvPr id="3" name="Rectangle 2">
            <a:extLst>
              <a:ext uri="{FF2B5EF4-FFF2-40B4-BE49-F238E27FC236}">
                <a16:creationId xmlns:a16="http://schemas.microsoft.com/office/drawing/2014/main" id="{29978049-9C52-4DC9-AEB5-8FD3FC00D15C}"/>
              </a:ext>
            </a:extLst>
          </p:cNvPr>
          <p:cNvSpPr/>
          <p:nvPr/>
        </p:nvSpPr>
        <p:spPr>
          <a:xfrm>
            <a:off x="4708365" y="4004541"/>
            <a:ext cx="968535" cy="246221"/>
          </a:xfrm>
          <a:prstGeom prst="rect">
            <a:avLst/>
          </a:prstGeom>
        </p:spPr>
        <p:txBody>
          <a:bodyPr wrap="none">
            <a:spAutoFit/>
          </a:bodyPr>
          <a:lstStyle/>
          <a:p>
            <a:r>
              <a:rPr lang="en-US" sz="1000" b="1" dirty="0">
                <a:solidFill>
                  <a:srgbClr val="FF0000"/>
                </a:solidFill>
              </a:rPr>
              <a:t>Wait for BNE</a:t>
            </a:r>
          </a:p>
        </p:txBody>
      </p:sp>
    </p:spTree>
    <p:extLst>
      <p:ext uri="{BB962C8B-B14F-4D97-AF65-F5344CB8AC3E}">
        <p14:creationId xmlns:p14="http://schemas.microsoft.com/office/powerpoint/2010/main" val="3975319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5AA85F84-E540-479B-9C53-884F9BF9409C}" type="slidenum">
              <a:rPr lang="en-US"/>
              <a:pPr/>
              <a:t>13</a:t>
            </a:fld>
            <a:endParaRPr lang="en-US" b="0">
              <a:solidFill>
                <a:srgbClr val="FBBA03"/>
              </a:solidFill>
            </a:endParaRPr>
          </a:p>
        </p:txBody>
      </p:sp>
      <p:sp>
        <p:nvSpPr>
          <p:cNvPr id="842754" name="Rectangle 2"/>
          <p:cNvSpPr>
            <a:spLocks noGrp="1" noChangeArrowheads="1"/>
          </p:cNvSpPr>
          <p:nvPr>
            <p:ph type="title"/>
          </p:nvPr>
        </p:nvSpPr>
        <p:spPr>
          <a:xfrm>
            <a:off x="990600" y="228600"/>
            <a:ext cx="7162800" cy="1143000"/>
          </a:xfrm>
        </p:spPr>
        <p:txBody>
          <a:bodyPr/>
          <a:lstStyle/>
          <a:p>
            <a:r>
              <a:rPr lang="en-US" sz="3200" dirty="0" err="1">
                <a:solidFill>
                  <a:srgbClr val="0070C0"/>
                </a:solidFill>
              </a:rPr>
              <a:t>Tomasulo’s</a:t>
            </a:r>
            <a:r>
              <a:rPr lang="en-US" sz="3200" dirty="0">
                <a:solidFill>
                  <a:srgbClr val="0070C0"/>
                </a:solidFill>
              </a:rPr>
              <a:t> scheme offers 2 major advantages</a:t>
            </a:r>
          </a:p>
        </p:txBody>
      </p:sp>
      <p:sp>
        <p:nvSpPr>
          <p:cNvPr id="842755" name="Rectangle 3"/>
          <p:cNvSpPr>
            <a:spLocks noGrp="1" noChangeArrowheads="1"/>
          </p:cNvSpPr>
          <p:nvPr>
            <p:ph type="body" idx="1"/>
          </p:nvPr>
        </p:nvSpPr>
        <p:spPr>
          <a:xfrm>
            <a:off x="990600" y="1447800"/>
            <a:ext cx="7162800" cy="4114800"/>
          </a:xfrm>
        </p:spPr>
        <p:txBody>
          <a:bodyPr/>
          <a:lstStyle/>
          <a:p>
            <a:pPr marL="457200" indent="-457200" algn="just">
              <a:buFontTx/>
              <a:buAutoNum type="arabicPeriod"/>
            </a:pPr>
            <a:r>
              <a:rPr lang="en-US" sz="2800" b="0" dirty="0"/>
              <a:t>Distribution of the hazard detection logic</a:t>
            </a:r>
          </a:p>
          <a:p>
            <a:pPr marL="800100" lvl="1" indent="-342900" algn="just"/>
            <a:r>
              <a:rPr lang="en-US" sz="2000" dirty="0"/>
              <a:t>distributed reservation stations and the CDB</a:t>
            </a:r>
          </a:p>
          <a:p>
            <a:pPr marL="800100" lvl="1" indent="-342900"/>
            <a:r>
              <a:rPr lang="en-US" sz="2000" dirty="0"/>
              <a:t>If multiple instructions waiting on single result, &amp; each instruction has other operand, then instructions can be released simultaneously by broadcast on CDB </a:t>
            </a:r>
          </a:p>
          <a:p>
            <a:pPr marL="800100" lvl="1" indent="-342900" algn="just"/>
            <a:r>
              <a:rPr lang="en-US" sz="2000" dirty="0"/>
              <a:t>If a centralized register file were used, the units would have to read their results from the registers when register buses are available</a:t>
            </a:r>
          </a:p>
          <a:p>
            <a:pPr marL="457200" indent="-457200" algn="just">
              <a:buFontTx/>
              <a:buAutoNum type="arabicPeriod"/>
            </a:pPr>
            <a:r>
              <a:rPr lang="en-US" sz="2800" b="0" dirty="0"/>
              <a:t>Elimination of stalls for WAW and WAR hazards</a:t>
            </a:r>
          </a:p>
          <a:p>
            <a:pPr marL="457200" indent="-457200" algn="just">
              <a:buFontTx/>
              <a:buNone/>
            </a:pPr>
            <a:endParaRPr lang="en-US" sz="2800" b="0" dirty="0"/>
          </a:p>
          <a:p>
            <a:pPr marL="457200" indent="-457200"/>
            <a:endParaRPr lang="en-US" sz="2800" dirty="0"/>
          </a:p>
        </p:txBody>
      </p:sp>
    </p:spTree>
    <p:extLst>
      <p:ext uri="{BB962C8B-B14F-4D97-AF65-F5344CB8AC3E}">
        <p14:creationId xmlns:p14="http://schemas.microsoft.com/office/powerpoint/2010/main" val="3471913290"/>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0EB1780C-32BB-42E7-A337-D64E0E64C62B}" type="slidenum">
              <a:rPr lang="en-US"/>
              <a:pPr/>
              <a:t>14</a:t>
            </a:fld>
            <a:endParaRPr lang="en-US" b="0">
              <a:solidFill>
                <a:srgbClr val="FBBA03"/>
              </a:solidFill>
            </a:endParaRPr>
          </a:p>
        </p:txBody>
      </p:sp>
      <p:sp>
        <p:nvSpPr>
          <p:cNvPr id="818178" name="Rectangle 2"/>
          <p:cNvSpPr>
            <a:spLocks noGrp="1" noChangeArrowheads="1"/>
          </p:cNvSpPr>
          <p:nvPr>
            <p:ph type="title"/>
          </p:nvPr>
        </p:nvSpPr>
        <p:spPr>
          <a:xfrm>
            <a:off x="762000" y="8238"/>
            <a:ext cx="7162800" cy="1143000"/>
          </a:xfrm>
          <a:noFill/>
          <a:ln/>
        </p:spPr>
        <p:txBody>
          <a:bodyPr lIns="90487" tIns="44450" rIns="90487" bIns="44450"/>
          <a:lstStyle/>
          <a:p>
            <a:r>
              <a:rPr lang="en-US" dirty="0" err="1">
                <a:solidFill>
                  <a:srgbClr val="0070C0"/>
                </a:solidFill>
              </a:rPr>
              <a:t>Tomasulo</a:t>
            </a:r>
            <a:r>
              <a:rPr lang="en-US" dirty="0">
                <a:solidFill>
                  <a:srgbClr val="0070C0"/>
                </a:solidFill>
              </a:rPr>
              <a:t> Drawbacks</a:t>
            </a:r>
          </a:p>
        </p:txBody>
      </p:sp>
      <p:sp>
        <p:nvSpPr>
          <p:cNvPr id="818179" name="Rectangle 3"/>
          <p:cNvSpPr>
            <a:spLocks noGrp="1" noChangeArrowheads="1"/>
          </p:cNvSpPr>
          <p:nvPr>
            <p:ph type="body" idx="1"/>
          </p:nvPr>
        </p:nvSpPr>
        <p:spPr>
          <a:xfrm>
            <a:off x="685800" y="1295400"/>
            <a:ext cx="8305800" cy="4419600"/>
          </a:xfrm>
          <a:noFill/>
          <a:ln/>
        </p:spPr>
        <p:txBody>
          <a:bodyPr lIns="90487" tIns="44450" rIns="90487" bIns="44450"/>
          <a:lstStyle/>
          <a:p>
            <a:pPr>
              <a:lnSpc>
                <a:spcPct val="80000"/>
              </a:lnSpc>
            </a:pPr>
            <a:r>
              <a:rPr lang="en-US" sz="2800" dirty="0"/>
              <a:t>Complexity</a:t>
            </a:r>
          </a:p>
          <a:p>
            <a:pPr lvl="1">
              <a:lnSpc>
                <a:spcPct val="80000"/>
              </a:lnSpc>
            </a:pPr>
            <a:r>
              <a:rPr lang="en-US" sz="2000" dirty="0"/>
              <a:t>delays of 360/91, MIPS 10000, Alpha 21264, </a:t>
            </a:r>
            <a:br>
              <a:rPr lang="en-US" sz="2000" dirty="0"/>
            </a:br>
            <a:endParaRPr lang="en-US" sz="2000" dirty="0"/>
          </a:p>
          <a:p>
            <a:pPr>
              <a:lnSpc>
                <a:spcPct val="80000"/>
              </a:lnSpc>
            </a:pPr>
            <a:r>
              <a:rPr lang="en-US" sz="2800" dirty="0"/>
              <a:t>Many associative stores (CDB) at high speed</a:t>
            </a:r>
          </a:p>
          <a:p>
            <a:pPr>
              <a:lnSpc>
                <a:spcPct val="80000"/>
              </a:lnSpc>
            </a:pPr>
            <a:r>
              <a:rPr lang="en-US" sz="2800" dirty="0"/>
              <a:t>Performance limited by Common Data Bus</a:t>
            </a:r>
          </a:p>
          <a:p>
            <a:pPr lvl="1">
              <a:lnSpc>
                <a:spcPct val="80000"/>
              </a:lnSpc>
            </a:pPr>
            <a:r>
              <a:rPr lang="en-US" sz="2000" dirty="0"/>
              <a:t>Each CDB must go to multiple functional units </a:t>
            </a:r>
            <a:br>
              <a:rPr lang="en-US" sz="2000" dirty="0"/>
            </a:br>
            <a:r>
              <a:rPr lang="en-US" sz="2000" dirty="0">
                <a:sym typeface="Symbol" pitchFamily="18" charset="2"/>
              </a:rPr>
              <a:t>high capacitance, high wiring density</a:t>
            </a:r>
          </a:p>
          <a:p>
            <a:pPr lvl="1">
              <a:lnSpc>
                <a:spcPct val="80000"/>
              </a:lnSpc>
            </a:pPr>
            <a:r>
              <a:rPr lang="en-US" sz="2000" dirty="0">
                <a:sym typeface="Symbol" pitchFamily="18" charset="2"/>
              </a:rPr>
              <a:t>Number of functional units that can complete per cycle limited to one!</a:t>
            </a:r>
          </a:p>
          <a:p>
            <a:pPr lvl="2">
              <a:lnSpc>
                <a:spcPct val="80000"/>
              </a:lnSpc>
            </a:pPr>
            <a:r>
              <a:rPr lang="en-US" sz="2000" dirty="0"/>
              <a:t>Multiple CDBs </a:t>
            </a:r>
            <a:r>
              <a:rPr lang="en-US" sz="2000" dirty="0">
                <a:sym typeface="Symbol" pitchFamily="18" charset="2"/>
              </a:rPr>
              <a:t></a:t>
            </a:r>
            <a:r>
              <a:rPr lang="en-US" sz="2000" dirty="0"/>
              <a:t> more FU logic for parallel </a:t>
            </a:r>
            <a:r>
              <a:rPr lang="en-US" sz="2000" dirty="0" err="1"/>
              <a:t>assoc</a:t>
            </a:r>
            <a:r>
              <a:rPr lang="en-US" sz="2000" dirty="0"/>
              <a:t> stores</a:t>
            </a:r>
          </a:p>
          <a:p>
            <a:pPr>
              <a:lnSpc>
                <a:spcPct val="80000"/>
              </a:lnSpc>
            </a:pPr>
            <a:r>
              <a:rPr lang="en-US" sz="2800" dirty="0"/>
              <a:t>Non-precise interrupts!</a:t>
            </a:r>
          </a:p>
          <a:p>
            <a:pPr lvl="1">
              <a:lnSpc>
                <a:spcPct val="80000"/>
              </a:lnSpc>
            </a:pPr>
            <a:r>
              <a:rPr lang="en-US" sz="2000" dirty="0"/>
              <a:t>We will address this later</a:t>
            </a:r>
          </a:p>
          <a:p>
            <a:pPr lvl="1">
              <a:lnSpc>
                <a:spcPct val="80000"/>
              </a:lnSpc>
            </a:pPr>
            <a:endParaRPr lang="en-US" sz="2000" dirty="0">
              <a:sym typeface="Symbol" pitchFamily="18" charset="2"/>
            </a:endParaRPr>
          </a:p>
        </p:txBody>
      </p:sp>
    </p:spTree>
    <p:extLst>
      <p:ext uri="{BB962C8B-B14F-4D97-AF65-F5344CB8AC3E}">
        <p14:creationId xmlns:p14="http://schemas.microsoft.com/office/powerpoint/2010/main" val="20702460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18179">
                                            <p:txEl>
                                              <p:pRg st="0" end="0"/>
                                            </p:txEl>
                                          </p:spTgt>
                                        </p:tgtEl>
                                        <p:attrNameLst>
                                          <p:attrName>style.visibility</p:attrName>
                                        </p:attrNameLst>
                                      </p:cBhvr>
                                      <p:to>
                                        <p:strVal val="visible"/>
                                      </p:to>
                                    </p:set>
                                    <p:anim calcmode="lin" valueType="num">
                                      <p:cBhvr additive="base">
                                        <p:cTn id="7" dur="500" fill="hold"/>
                                        <p:tgtEl>
                                          <p:spTgt spid="81817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818179">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18179">
                                            <p:txEl>
                                              <p:pRg st="1" end="1"/>
                                            </p:txEl>
                                          </p:spTgt>
                                        </p:tgtEl>
                                        <p:attrNameLst>
                                          <p:attrName>style.visibility</p:attrName>
                                        </p:attrNameLst>
                                      </p:cBhvr>
                                      <p:to>
                                        <p:strVal val="visible"/>
                                      </p:to>
                                    </p:set>
                                    <p:anim calcmode="lin" valueType="num">
                                      <p:cBhvr additive="base">
                                        <p:cTn id="11" dur="500" fill="hold"/>
                                        <p:tgtEl>
                                          <p:spTgt spid="818179">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81817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818179">
                                            <p:txEl>
                                              <p:pRg st="2" end="2"/>
                                            </p:txEl>
                                          </p:spTgt>
                                        </p:tgtEl>
                                        <p:attrNameLst>
                                          <p:attrName>style.visibility</p:attrName>
                                        </p:attrNameLst>
                                      </p:cBhvr>
                                      <p:to>
                                        <p:strVal val="visible"/>
                                      </p:to>
                                    </p:set>
                                    <p:anim calcmode="lin" valueType="num">
                                      <p:cBhvr additive="base">
                                        <p:cTn id="17" dur="500" fill="hold"/>
                                        <p:tgtEl>
                                          <p:spTgt spid="818179">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81817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818179">
                                            <p:txEl>
                                              <p:pRg st="3" end="3"/>
                                            </p:txEl>
                                          </p:spTgt>
                                        </p:tgtEl>
                                        <p:attrNameLst>
                                          <p:attrName>style.visibility</p:attrName>
                                        </p:attrNameLst>
                                      </p:cBhvr>
                                      <p:to>
                                        <p:strVal val="visible"/>
                                      </p:to>
                                    </p:set>
                                    <p:anim calcmode="lin" valueType="num">
                                      <p:cBhvr additive="base">
                                        <p:cTn id="23" dur="500" fill="hold"/>
                                        <p:tgtEl>
                                          <p:spTgt spid="818179">
                                            <p:txEl>
                                              <p:pRg st="3" end="3"/>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818179">
                                            <p:txEl>
                                              <p:pRg st="3" end="3"/>
                                            </p:txEl>
                                          </p:spTgt>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818179">
                                            <p:txEl>
                                              <p:pRg st="4" end="4"/>
                                            </p:txEl>
                                          </p:spTgt>
                                        </p:tgtEl>
                                        <p:attrNameLst>
                                          <p:attrName>style.visibility</p:attrName>
                                        </p:attrNameLst>
                                      </p:cBhvr>
                                      <p:to>
                                        <p:strVal val="visible"/>
                                      </p:to>
                                    </p:set>
                                    <p:anim calcmode="lin" valueType="num">
                                      <p:cBhvr additive="base">
                                        <p:cTn id="27" dur="500" fill="hold"/>
                                        <p:tgtEl>
                                          <p:spTgt spid="818179">
                                            <p:txEl>
                                              <p:pRg st="4" end="4"/>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818179">
                                            <p:txEl>
                                              <p:pRg st="4" end="4"/>
                                            </p:txEl>
                                          </p:spTgt>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818179">
                                            <p:txEl>
                                              <p:pRg st="5" end="5"/>
                                            </p:txEl>
                                          </p:spTgt>
                                        </p:tgtEl>
                                        <p:attrNameLst>
                                          <p:attrName>style.visibility</p:attrName>
                                        </p:attrNameLst>
                                      </p:cBhvr>
                                      <p:to>
                                        <p:strVal val="visible"/>
                                      </p:to>
                                    </p:set>
                                    <p:anim calcmode="lin" valueType="num">
                                      <p:cBhvr additive="base">
                                        <p:cTn id="31" dur="500" fill="hold"/>
                                        <p:tgtEl>
                                          <p:spTgt spid="818179">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818179">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818179">
                                            <p:txEl>
                                              <p:pRg st="6" end="6"/>
                                            </p:txEl>
                                          </p:spTgt>
                                        </p:tgtEl>
                                        <p:attrNameLst>
                                          <p:attrName>style.visibility</p:attrName>
                                        </p:attrNameLst>
                                      </p:cBhvr>
                                      <p:to>
                                        <p:strVal val="visible"/>
                                      </p:to>
                                    </p:set>
                                    <p:anim calcmode="lin" valueType="num">
                                      <p:cBhvr additive="base">
                                        <p:cTn id="35" dur="500" fill="hold"/>
                                        <p:tgtEl>
                                          <p:spTgt spid="818179">
                                            <p:txEl>
                                              <p:pRg st="6" end="6"/>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81817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818179">
                                            <p:txEl>
                                              <p:pRg st="7" end="7"/>
                                            </p:txEl>
                                          </p:spTgt>
                                        </p:tgtEl>
                                        <p:attrNameLst>
                                          <p:attrName>style.visibility</p:attrName>
                                        </p:attrNameLst>
                                      </p:cBhvr>
                                      <p:to>
                                        <p:strVal val="visible"/>
                                      </p:to>
                                    </p:set>
                                    <p:anim calcmode="lin" valueType="num">
                                      <p:cBhvr additive="base">
                                        <p:cTn id="41" dur="500" fill="hold"/>
                                        <p:tgtEl>
                                          <p:spTgt spid="818179">
                                            <p:txEl>
                                              <p:pRg st="7" end="7"/>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818179">
                                            <p:txEl>
                                              <p:pRg st="7" end="7"/>
                                            </p:txEl>
                                          </p:spTgt>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818179">
                                            <p:txEl>
                                              <p:pRg st="8" end="8"/>
                                            </p:txEl>
                                          </p:spTgt>
                                        </p:tgtEl>
                                        <p:attrNameLst>
                                          <p:attrName>style.visibility</p:attrName>
                                        </p:attrNameLst>
                                      </p:cBhvr>
                                      <p:to>
                                        <p:strVal val="visible"/>
                                      </p:to>
                                    </p:set>
                                    <p:anim calcmode="lin" valueType="num">
                                      <p:cBhvr additive="base">
                                        <p:cTn id="45" dur="500" fill="hold"/>
                                        <p:tgtEl>
                                          <p:spTgt spid="818179">
                                            <p:txEl>
                                              <p:pRg st="8" end="8"/>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818179">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8179"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AA3B79AF-84F6-4BA4-8A1D-19DE8653816D}" type="slidenum">
              <a:rPr lang="en-US"/>
              <a:pPr/>
              <a:t>15</a:t>
            </a:fld>
            <a:endParaRPr lang="en-US" b="0">
              <a:solidFill>
                <a:srgbClr val="FBBA03"/>
              </a:solidFill>
            </a:endParaRPr>
          </a:p>
        </p:txBody>
      </p:sp>
      <p:sp>
        <p:nvSpPr>
          <p:cNvPr id="841730" name="Rectangle 2"/>
          <p:cNvSpPr>
            <a:spLocks noGrp="1" noChangeArrowheads="1"/>
          </p:cNvSpPr>
          <p:nvPr>
            <p:ph type="title"/>
          </p:nvPr>
        </p:nvSpPr>
        <p:spPr>
          <a:xfrm>
            <a:off x="609600" y="76200"/>
            <a:ext cx="8153400" cy="685800"/>
          </a:xfrm>
        </p:spPr>
        <p:txBody>
          <a:bodyPr/>
          <a:lstStyle/>
          <a:p>
            <a:r>
              <a:rPr lang="en-US" sz="3200" dirty="0" err="1">
                <a:solidFill>
                  <a:srgbClr val="0070C0"/>
                </a:solidFill>
              </a:rPr>
              <a:t>Tomasulo</a:t>
            </a:r>
            <a:r>
              <a:rPr lang="en-US" sz="3200" dirty="0">
                <a:solidFill>
                  <a:srgbClr val="0070C0"/>
                </a:solidFill>
              </a:rPr>
              <a:t> overlap iterations of loops</a:t>
            </a:r>
          </a:p>
        </p:txBody>
      </p:sp>
      <p:sp>
        <p:nvSpPr>
          <p:cNvPr id="841731" name="Rectangle 3"/>
          <p:cNvSpPr>
            <a:spLocks noGrp="1" noChangeArrowheads="1"/>
          </p:cNvSpPr>
          <p:nvPr>
            <p:ph type="body" idx="1"/>
          </p:nvPr>
        </p:nvSpPr>
        <p:spPr>
          <a:xfrm>
            <a:off x="457200" y="1066800"/>
            <a:ext cx="8229600" cy="4114800"/>
          </a:xfrm>
        </p:spPr>
        <p:txBody>
          <a:bodyPr/>
          <a:lstStyle/>
          <a:p>
            <a:pPr>
              <a:lnSpc>
                <a:spcPct val="80000"/>
              </a:lnSpc>
            </a:pPr>
            <a:r>
              <a:rPr lang="en-US" dirty="0"/>
              <a:t>Register renaming</a:t>
            </a:r>
          </a:p>
          <a:p>
            <a:pPr lvl="1">
              <a:lnSpc>
                <a:spcPct val="80000"/>
              </a:lnSpc>
            </a:pPr>
            <a:r>
              <a:rPr lang="en-US" sz="2000" dirty="0"/>
              <a:t>Multiple iterations use different physical destinations for registers (dynamic loop unrolling if branch is taken)</a:t>
            </a:r>
          </a:p>
          <a:p>
            <a:pPr>
              <a:lnSpc>
                <a:spcPct val="80000"/>
              </a:lnSpc>
            </a:pPr>
            <a:r>
              <a:rPr lang="en-US" dirty="0"/>
              <a:t>Reservation stations </a:t>
            </a:r>
          </a:p>
          <a:p>
            <a:pPr lvl="1">
              <a:lnSpc>
                <a:spcPct val="80000"/>
              </a:lnSpc>
            </a:pPr>
            <a:r>
              <a:rPr lang="en-US" sz="2000" dirty="0"/>
              <a:t>Permit instruction issue to advance past integer control flow operations</a:t>
            </a:r>
          </a:p>
          <a:p>
            <a:pPr lvl="1">
              <a:lnSpc>
                <a:spcPct val="80000"/>
              </a:lnSpc>
            </a:pPr>
            <a:r>
              <a:rPr lang="en-US" sz="2000" dirty="0"/>
              <a:t>Also buffer old values of registers - totally avoiding the WAR stall </a:t>
            </a:r>
          </a:p>
          <a:p>
            <a:pPr>
              <a:lnSpc>
                <a:spcPct val="80000"/>
              </a:lnSpc>
            </a:pPr>
            <a:r>
              <a:rPr lang="en-US" dirty="0">
                <a:solidFill>
                  <a:srgbClr val="FF0000"/>
                </a:solidFill>
              </a:rPr>
              <a:t>If we predict that branches are taken, using reservation stations will dynamically unroll the loop</a:t>
            </a:r>
          </a:p>
          <a:p>
            <a:pPr>
              <a:lnSpc>
                <a:spcPct val="80000"/>
              </a:lnSpc>
            </a:pPr>
            <a:r>
              <a:rPr lang="en-US" dirty="0"/>
              <a:t>Other perspective: </a:t>
            </a:r>
            <a:r>
              <a:rPr lang="en-US" dirty="0" err="1"/>
              <a:t>Tomasulo</a:t>
            </a:r>
            <a:r>
              <a:rPr lang="en-US" dirty="0"/>
              <a:t> building data flow dependency graph on the fly</a:t>
            </a:r>
          </a:p>
          <a:p>
            <a:pPr>
              <a:lnSpc>
                <a:spcPct val="80000"/>
              </a:lnSpc>
            </a:pPr>
            <a:endParaRPr lang="en-US" sz="2800" dirty="0"/>
          </a:p>
        </p:txBody>
      </p:sp>
    </p:spTree>
    <p:extLst>
      <p:ext uri="{BB962C8B-B14F-4D97-AF65-F5344CB8AC3E}">
        <p14:creationId xmlns:p14="http://schemas.microsoft.com/office/powerpoint/2010/main" val="7853237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914400" y="0"/>
            <a:ext cx="7162800" cy="1143000"/>
          </a:xfrm>
        </p:spPr>
        <p:txBody>
          <a:bodyPr/>
          <a:lstStyle/>
          <a:p>
            <a:r>
              <a:rPr lang="en-US"/>
              <a:t>Superscalar with Speculation</a:t>
            </a:r>
          </a:p>
        </p:txBody>
      </p:sp>
      <p:sp>
        <p:nvSpPr>
          <p:cNvPr id="3075" name="Rectangle 3"/>
          <p:cNvSpPr>
            <a:spLocks noGrp="1" noChangeArrowheads="1"/>
          </p:cNvSpPr>
          <p:nvPr>
            <p:ph type="body" idx="1"/>
          </p:nvPr>
        </p:nvSpPr>
        <p:spPr>
          <a:xfrm>
            <a:off x="685800" y="990600"/>
            <a:ext cx="7772400" cy="5105400"/>
          </a:xfrm>
        </p:spPr>
        <p:txBody>
          <a:bodyPr/>
          <a:lstStyle/>
          <a:p>
            <a:r>
              <a:rPr lang="en-US" sz="2000" dirty="0"/>
              <a:t>Speculative execution – </a:t>
            </a:r>
            <a:r>
              <a:rPr lang="en-US" sz="2000" i="1" dirty="0"/>
              <a:t>execute</a:t>
            </a:r>
            <a:r>
              <a:rPr lang="en-US" sz="2000" dirty="0"/>
              <a:t> control dependent instructions even when we are not sure if they should be executed</a:t>
            </a:r>
          </a:p>
          <a:p>
            <a:r>
              <a:rPr lang="en-US" sz="2000" dirty="0"/>
              <a:t>With branch prediction, we speculate on the outcome of the branches and execute the program as if our guesses were correct. </a:t>
            </a:r>
          </a:p>
          <a:p>
            <a:r>
              <a:rPr lang="en-US" sz="2000" dirty="0" err="1"/>
              <a:t>Misprediction</a:t>
            </a:r>
            <a:r>
              <a:rPr lang="en-US" sz="2000" dirty="0"/>
              <a:t>? Hardware undo – </a:t>
            </a:r>
            <a:r>
              <a:rPr lang="en-US" sz="2000" dirty="0">
                <a:solidFill>
                  <a:srgbClr val="0070C0"/>
                </a:solidFill>
              </a:rPr>
              <a:t>Rollback and Recovery, </a:t>
            </a:r>
            <a:r>
              <a:rPr lang="en-US" sz="2000" dirty="0"/>
              <a:t>called</a:t>
            </a:r>
            <a:r>
              <a:rPr lang="en-US" sz="2000" dirty="0">
                <a:solidFill>
                  <a:srgbClr val="0070C0"/>
                </a:solidFill>
              </a:rPr>
              <a:t> boosting</a:t>
            </a:r>
          </a:p>
          <a:p>
            <a:pPr lvl="1"/>
            <a:r>
              <a:rPr lang="en-US" dirty="0"/>
              <a:t>In </a:t>
            </a:r>
            <a:r>
              <a:rPr lang="en-US" dirty="0" err="1"/>
              <a:t>Tomasulo</a:t>
            </a:r>
            <a:r>
              <a:rPr lang="en-US" dirty="0"/>
              <a:t>, instructions after the branch can be fetched and issued in-order, but can not execute before the branch is resolved – </a:t>
            </a:r>
            <a:r>
              <a:rPr lang="en-US" dirty="0">
                <a:solidFill>
                  <a:srgbClr val="FF0000"/>
                </a:solidFill>
              </a:rPr>
              <a:t>See LD instructions after BNE in the last slide. </a:t>
            </a:r>
          </a:p>
          <a:p>
            <a:pPr lvl="1"/>
            <a:r>
              <a:rPr lang="en-US" dirty="0">
                <a:solidFill>
                  <a:srgbClr val="0070C0"/>
                </a:solidFill>
              </a:rPr>
              <a:t>Speculation allows them to execute with care.</a:t>
            </a:r>
          </a:p>
          <a:p>
            <a:r>
              <a:rPr lang="en-US" sz="2000" dirty="0">
                <a:solidFill>
                  <a:srgbClr val="0070C0"/>
                </a:solidFill>
              </a:rPr>
              <a:t>Multi-issue + branch prediction + </a:t>
            </a:r>
            <a:r>
              <a:rPr lang="en-US" sz="2000" dirty="0" err="1">
                <a:solidFill>
                  <a:srgbClr val="0070C0"/>
                </a:solidFill>
              </a:rPr>
              <a:t>Tomasulo</a:t>
            </a:r>
            <a:r>
              <a:rPr lang="en-US" sz="2000" dirty="0">
                <a:solidFill>
                  <a:srgbClr val="0070C0"/>
                </a:solidFill>
              </a:rPr>
              <a:t> =&gt; Speculation</a:t>
            </a:r>
          </a:p>
          <a:p>
            <a:r>
              <a:rPr lang="en-US" sz="2000" dirty="0"/>
              <a:t>Implemented in a number of processors: </a:t>
            </a:r>
          </a:p>
          <a:p>
            <a:pPr>
              <a:buFontTx/>
              <a:buNone/>
            </a:pPr>
            <a:r>
              <a:rPr lang="en-US" dirty="0"/>
              <a:t>	</a:t>
            </a:r>
            <a:r>
              <a:rPr lang="en-US" sz="2000" dirty="0"/>
              <a:t>PowerPC 603/604/G3/G4, Pentium II/III/4, Alpha 21264, AMD K5/K6/</a:t>
            </a:r>
            <a:r>
              <a:rPr lang="en-US" sz="2000" dirty="0" err="1"/>
              <a:t>Athlon</a:t>
            </a:r>
            <a:r>
              <a:rPr lang="en-US" sz="2000" dirty="0"/>
              <a:t>, MIPS R10k/R12k</a:t>
            </a:r>
          </a:p>
        </p:txBody>
      </p:sp>
    </p:spTree>
    <p:extLst>
      <p:ext uri="{BB962C8B-B14F-4D97-AF65-F5344CB8AC3E}">
        <p14:creationId xmlns:p14="http://schemas.microsoft.com/office/powerpoint/2010/main" val="5056545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066800" y="0"/>
            <a:ext cx="7162800" cy="914400"/>
          </a:xfrm>
        </p:spPr>
        <p:txBody>
          <a:bodyPr/>
          <a:lstStyle/>
          <a:p>
            <a:r>
              <a:rPr lang="en-US"/>
              <a:t>Hardware Modifications</a:t>
            </a:r>
          </a:p>
        </p:txBody>
      </p:sp>
      <p:sp>
        <p:nvSpPr>
          <p:cNvPr id="4099" name="Rectangle 3"/>
          <p:cNvSpPr>
            <a:spLocks noGrp="1" noChangeArrowheads="1"/>
          </p:cNvSpPr>
          <p:nvPr>
            <p:ph type="body" idx="1"/>
          </p:nvPr>
        </p:nvSpPr>
        <p:spPr>
          <a:xfrm>
            <a:off x="533400" y="914400"/>
            <a:ext cx="8153400" cy="4953000"/>
          </a:xfrm>
        </p:spPr>
        <p:txBody>
          <a:bodyPr/>
          <a:lstStyle/>
          <a:p>
            <a:r>
              <a:rPr lang="en-US" sz="1800" dirty="0"/>
              <a:t>Speculated instructions execute and generate results. Should they be written into register file? Should they be passed onto dependent instructions (in reservation stations)?</a:t>
            </a:r>
          </a:p>
          <a:p>
            <a:r>
              <a:rPr lang="en-US" sz="1800" dirty="0"/>
              <a:t>Separate the bypassing paths from actual completion of an instruction. Do not allow speculated instructions to perform any updates that cannot be undone.</a:t>
            </a:r>
          </a:p>
          <a:p>
            <a:r>
              <a:rPr lang="en-US" sz="1800" dirty="0"/>
              <a:t>When instructions are no longer speculative, allow them to update register or memory – </a:t>
            </a:r>
            <a:r>
              <a:rPr lang="en-US" sz="1800" i="1" dirty="0">
                <a:solidFill>
                  <a:schemeClr val="accent2"/>
                </a:solidFill>
              </a:rPr>
              <a:t>instruction commit</a:t>
            </a:r>
            <a:r>
              <a:rPr lang="en-US" sz="1800" dirty="0"/>
              <a:t>.</a:t>
            </a:r>
          </a:p>
          <a:p>
            <a:pPr lvl="1"/>
            <a:r>
              <a:rPr lang="en-US" dirty="0">
                <a:solidFill>
                  <a:srgbClr val="FF0000"/>
                </a:solidFill>
              </a:rPr>
              <a:t>Out-of-order execution, in-order commit</a:t>
            </a:r>
          </a:p>
          <a:p>
            <a:r>
              <a:rPr lang="en-US" sz="1800" dirty="0"/>
              <a:t>Then where are the instructions and their results between execution completion and instruction commit? Instructions may finish considerably before their commit.</a:t>
            </a:r>
          </a:p>
          <a:p>
            <a:r>
              <a:rPr lang="en-US" sz="1800" i="1" dirty="0">
                <a:solidFill>
                  <a:schemeClr val="accent2"/>
                </a:solidFill>
              </a:rPr>
              <a:t>Reorder buffer (ROB)</a:t>
            </a:r>
            <a:r>
              <a:rPr lang="en-US" sz="1800" dirty="0"/>
              <a:t> holds the results of instructions that have finished execution but have not committed.</a:t>
            </a:r>
          </a:p>
          <a:p>
            <a:pPr lvl="1"/>
            <a:r>
              <a:rPr lang="en-US" dirty="0"/>
              <a:t>ROB is a source of operands for instructions, much like the store buffer</a:t>
            </a:r>
          </a:p>
        </p:txBody>
      </p:sp>
    </p:spTree>
    <p:extLst>
      <p:ext uri="{BB962C8B-B14F-4D97-AF65-F5344CB8AC3E}">
        <p14:creationId xmlns:p14="http://schemas.microsoft.com/office/powerpoint/2010/main" val="8849096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752600" y="152400"/>
            <a:ext cx="6324600" cy="635000"/>
          </a:xfrm>
          <a:noFill/>
        </p:spPr>
        <p:txBody>
          <a:bodyPr lIns="90488" rIns="90488"/>
          <a:lstStyle/>
          <a:p>
            <a:r>
              <a:rPr lang="en-US"/>
              <a:t>HW support for More ILP</a:t>
            </a:r>
          </a:p>
        </p:txBody>
      </p:sp>
      <p:sp>
        <p:nvSpPr>
          <p:cNvPr id="6147" name="Rectangle 3"/>
          <p:cNvSpPr>
            <a:spLocks noGrp="1" noChangeArrowheads="1"/>
          </p:cNvSpPr>
          <p:nvPr>
            <p:ph type="body" idx="1"/>
          </p:nvPr>
        </p:nvSpPr>
        <p:spPr>
          <a:xfrm>
            <a:off x="161925" y="912813"/>
            <a:ext cx="4638675" cy="4954587"/>
          </a:xfrm>
          <a:noFill/>
        </p:spPr>
        <p:txBody>
          <a:bodyPr lIns="90488" rIns="90488"/>
          <a:lstStyle/>
          <a:p>
            <a:pPr>
              <a:lnSpc>
                <a:spcPct val="80000"/>
              </a:lnSpc>
            </a:pPr>
            <a:r>
              <a:rPr lang="en-US" sz="2000" b="0" dirty="0"/>
              <a:t>Need HW buffer for results of uncommitted instructions: </a:t>
            </a:r>
            <a:r>
              <a:rPr lang="en-US" sz="2000" b="0" i="1" dirty="0">
                <a:solidFill>
                  <a:schemeClr val="accent1"/>
                </a:solidFill>
              </a:rPr>
              <a:t>reorder buffer (ROB)</a:t>
            </a:r>
            <a:endParaRPr lang="en-US" sz="1800" b="0" dirty="0">
              <a:solidFill>
                <a:schemeClr val="accent1"/>
              </a:solidFill>
            </a:endParaRPr>
          </a:p>
          <a:p>
            <a:pPr lvl="1">
              <a:lnSpc>
                <a:spcPct val="80000"/>
              </a:lnSpc>
            </a:pPr>
            <a:r>
              <a:rPr lang="en-US" sz="1600" b="0" dirty="0"/>
              <a:t>4 fields: </a:t>
            </a:r>
            <a:r>
              <a:rPr lang="en-US" sz="1600" b="0" dirty="0" err="1"/>
              <a:t>instr</a:t>
            </a:r>
            <a:r>
              <a:rPr lang="en-US" sz="1600" b="0" dirty="0"/>
              <a:t>, destination, value, ready</a:t>
            </a:r>
          </a:p>
          <a:p>
            <a:pPr lvl="1">
              <a:lnSpc>
                <a:spcPct val="80000"/>
              </a:lnSpc>
            </a:pPr>
            <a:r>
              <a:rPr lang="en-US" sz="1600" b="0" dirty="0"/>
              <a:t>Reorder buffer can be operand source =&gt; more registers like RS</a:t>
            </a:r>
          </a:p>
          <a:p>
            <a:pPr lvl="1">
              <a:lnSpc>
                <a:spcPct val="80000"/>
              </a:lnSpc>
            </a:pPr>
            <a:r>
              <a:rPr lang="en-US" sz="1600" b="0" dirty="0"/>
              <a:t>Supplies operands between execution complete &amp; commit</a:t>
            </a:r>
          </a:p>
          <a:p>
            <a:pPr lvl="1">
              <a:lnSpc>
                <a:spcPct val="80000"/>
              </a:lnSpc>
            </a:pPr>
            <a:r>
              <a:rPr lang="en-US" sz="1600" b="0" dirty="0"/>
              <a:t>No more store buffers before Memory operations because no dependency on stores. Performed as instr. Commit.</a:t>
            </a:r>
          </a:p>
          <a:p>
            <a:pPr lvl="1">
              <a:lnSpc>
                <a:spcPct val="80000"/>
              </a:lnSpc>
            </a:pPr>
            <a:r>
              <a:rPr lang="en-US" sz="1600" b="0" dirty="0"/>
              <a:t>Use reorder buffer number instead of reservation station when execution completes</a:t>
            </a:r>
          </a:p>
          <a:p>
            <a:pPr lvl="1">
              <a:lnSpc>
                <a:spcPct val="80000"/>
              </a:lnSpc>
            </a:pPr>
            <a:r>
              <a:rPr lang="en-US" sz="1600" b="0" dirty="0"/>
              <a:t>Once operand commits, result is put into register and removed from ROB</a:t>
            </a:r>
          </a:p>
          <a:p>
            <a:pPr lvl="1">
              <a:lnSpc>
                <a:spcPct val="80000"/>
              </a:lnSpc>
            </a:pPr>
            <a:r>
              <a:rPr lang="en-US" sz="1600" b="0" dirty="0"/>
              <a:t>Instructions </a:t>
            </a:r>
            <a:r>
              <a:rPr lang="en-US" sz="1600" b="0" u="sng" dirty="0">
                <a:solidFill>
                  <a:schemeClr val="accent1"/>
                </a:solidFill>
              </a:rPr>
              <a:t>commit  in order</a:t>
            </a:r>
            <a:endParaRPr lang="en-US" sz="1600" b="0" dirty="0">
              <a:solidFill>
                <a:schemeClr val="accent1"/>
              </a:solidFill>
            </a:endParaRPr>
          </a:p>
          <a:p>
            <a:pPr lvl="1">
              <a:lnSpc>
                <a:spcPct val="80000"/>
              </a:lnSpc>
            </a:pPr>
            <a:r>
              <a:rPr lang="en-US" sz="1600" b="0" dirty="0"/>
              <a:t>As a result, its easy to undo speculated instructions on </a:t>
            </a:r>
            <a:r>
              <a:rPr lang="en-US" sz="1600" b="0" dirty="0" err="1"/>
              <a:t>mispredicted</a:t>
            </a:r>
            <a:r>
              <a:rPr lang="en-US" sz="1600" b="0" dirty="0"/>
              <a:t> branches </a:t>
            </a:r>
            <a:r>
              <a:rPr lang="en-US" sz="1600" b="0" u="sng" dirty="0">
                <a:solidFill>
                  <a:schemeClr val="accent1"/>
                </a:solidFill>
              </a:rPr>
              <a:t>or on exceptions</a:t>
            </a:r>
          </a:p>
        </p:txBody>
      </p:sp>
      <p:sp>
        <p:nvSpPr>
          <p:cNvPr id="6148" name="Rectangle 4"/>
          <p:cNvSpPr>
            <a:spLocks noChangeArrowheads="1"/>
          </p:cNvSpPr>
          <p:nvPr/>
        </p:nvSpPr>
        <p:spPr bwMode="auto">
          <a:xfrm>
            <a:off x="6661150" y="1993900"/>
            <a:ext cx="1651000" cy="1041400"/>
          </a:xfrm>
          <a:prstGeom prst="rect">
            <a:avLst/>
          </a:prstGeom>
          <a:solidFill>
            <a:schemeClr val="bg1"/>
          </a:solidFill>
          <a:ln w="25400">
            <a:solidFill>
              <a:schemeClr val="tx1"/>
            </a:solidFill>
            <a:miter lim="800000"/>
            <a:headEnd/>
            <a:tailEnd/>
          </a:ln>
        </p:spPr>
        <p:txBody>
          <a:bodyPr wrap="none" lIns="90488" tIns="44450" rIns="90488" bIns="44450" anchor="ctr"/>
          <a:lstStyle/>
          <a:p>
            <a:pPr algn="ctr"/>
            <a:r>
              <a:rPr lang="en-US"/>
              <a:t>Reorder</a:t>
            </a:r>
          </a:p>
          <a:p>
            <a:pPr algn="ctr"/>
            <a:r>
              <a:rPr lang="en-US"/>
              <a:t>Buffer</a:t>
            </a:r>
          </a:p>
        </p:txBody>
      </p:sp>
      <p:sp>
        <p:nvSpPr>
          <p:cNvPr id="6149" name="Rectangle 5"/>
          <p:cNvSpPr>
            <a:spLocks noChangeArrowheads="1"/>
          </p:cNvSpPr>
          <p:nvPr/>
        </p:nvSpPr>
        <p:spPr bwMode="auto">
          <a:xfrm>
            <a:off x="7385050" y="3289300"/>
            <a:ext cx="1117600" cy="488950"/>
          </a:xfrm>
          <a:prstGeom prst="rect">
            <a:avLst/>
          </a:prstGeom>
          <a:solidFill>
            <a:schemeClr val="bg1"/>
          </a:solidFill>
          <a:ln w="25400">
            <a:solidFill>
              <a:schemeClr val="tx1"/>
            </a:solidFill>
            <a:miter lim="800000"/>
            <a:headEnd/>
            <a:tailEnd/>
          </a:ln>
        </p:spPr>
        <p:txBody>
          <a:bodyPr wrap="none" lIns="90488" tIns="44450" rIns="90488" bIns="44450" anchor="ctr"/>
          <a:lstStyle/>
          <a:p>
            <a:pPr algn="ctr"/>
            <a:r>
              <a:rPr lang="en-US"/>
              <a:t>FP Regs</a:t>
            </a:r>
          </a:p>
        </p:txBody>
      </p:sp>
      <p:sp>
        <p:nvSpPr>
          <p:cNvPr id="6150" name="Rectangle 6"/>
          <p:cNvSpPr>
            <a:spLocks noChangeArrowheads="1"/>
          </p:cNvSpPr>
          <p:nvPr/>
        </p:nvSpPr>
        <p:spPr bwMode="auto">
          <a:xfrm>
            <a:off x="5270500" y="2489200"/>
            <a:ext cx="755650" cy="1174750"/>
          </a:xfrm>
          <a:prstGeom prst="rect">
            <a:avLst/>
          </a:prstGeom>
          <a:solidFill>
            <a:schemeClr val="bg1"/>
          </a:solidFill>
          <a:ln w="25400">
            <a:solidFill>
              <a:schemeClr val="tx1"/>
            </a:solidFill>
            <a:miter lim="800000"/>
            <a:headEnd/>
            <a:tailEnd/>
          </a:ln>
        </p:spPr>
        <p:txBody>
          <a:bodyPr wrap="none" lIns="90488" tIns="44450" rIns="90488" bIns="44450" anchor="ctr"/>
          <a:lstStyle/>
          <a:p>
            <a:pPr algn="ctr"/>
            <a:r>
              <a:rPr lang="en-US"/>
              <a:t>FP</a:t>
            </a:r>
          </a:p>
          <a:p>
            <a:pPr algn="ctr"/>
            <a:r>
              <a:rPr lang="en-US"/>
              <a:t>Op</a:t>
            </a:r>
          </a:p>
          <a:p>
            <a:pPr algn="ctr"/>
            <a:r>
              <a:rPr lang="en-US"/>
              <a:t>Queue</a:t>
            </a:r>
          </a:p>
        </p:txBody>
      </p:sp>
      <p:sp>
        <p:nvSpPr>
          <p:cNvPr id="6151" name="Rectangle 7"/>
          <p:cNvSpPr>
            <a:spLocks noChangeArrowheads="1"/>
          </p:cNvSpPr>
          <p:nvPr/>
        </p:nvSpPr>
        <p:spPr bwMode="auto">
          <a:xfrm>
            <a:off x="5118100" y="4813300"/>
            <a:ext cx="1041400" cy="241300"/>
          </a:xfrm>
          <a:prstGeom prst="rect">
            <a:avLst/>
          </a:prstGeom>
          <a:solidFill>
            <a:schemeClr val="bg1"/>
          </a:solidFill>
          <a:ln w="25400">
            <a:solidFill>
              <a:schemeClr val="tx1"/>
            </a:solidFill>
            <a:miter lim="800000"/>
            <a:headEnd/>
            <a:tailEnd/>
          </a:ln>
        </p:spPr>
        <p:txBody>
          <a:bodyPr wrap="none" lIns="90488" tIns="44450" rIns="90488" bIns="44450" anchor="ctr"/>
          <a:lstStyle/>
          <a:p>
            <a:pPr algn="ctr"/>
            <a:r>
              <a:rPr lang="en-US"/>
              <a:t>FP Adder</a:t>
            </a:r>
          </a:p>
        </p:txBody>
      </p:sp>
      <p:sp>
        <p:nvSpPr>
          <p:cNvPr id="6152" name="Rectangle 8"/>
          <p:cNvSpPr>
            <a:spLocks noChangeArrowheads="1"/>
          </p:cNvSpPr>
          <p:nvPr/>
        </p:nvSpPr>
        <p:spPr bwMode="auto">
          <a:xfrm>
            <a:off x="7061200" y="4813300"/>
            <a:ext cx="1041400" cy="241300"/>
          </a:xfrm>
          <a:prstGeom prst="rect">
            <a:avLst/>
          </a:prstGeom>
          <a:solidFill>
            <a:schemeClr val="bg1"/>
          </a:solidFill>
          <a:ln w="25400">
            <a:solidFill>
              <a:schemeClr val="tx1"/>
            </a:solidFill>
            <a:miter lim="800000"/>
            <a:headEnd/>
            <a:tailEnd/>
          </a:ln>
        </p:spPr>
        <p:txBody>
          <a:bodyPr wrap="none" lIns="90488" tIns="44450" rIns="90488" bIns="44450" anchor="ctr"/>
          <a:lstStyle/>
          <a:p>
            <a:pPr algn="ctr"/>
            <a:r>
              <a:rPr lang="en-US"/>
              <a:t>FP Adder</a:t>
            </a:r>
          </a:p>
        </p:txBody>
      </p:sp>
      <p:sp>
        <p:nvSpPr>
          <p:cNvPr id="6153" name="Rectangle 9"/>
          <p:cNvSpPr>
            <a:spLocks noChangeArrowheads="1"/>
          </p:cNvSpPr>
          <p:nvPr/>
        </p:nvSpPr>
        <p:spPr bwMode="auto">
          <a:xfrm>
            <a:off x="4832350" y="4375150"/>
            <a:ext cx="1441450" cy="317500"/>
          </a:xfrm>
          <a:prstGeom prst="rect">
            <a:avLst/>
          </a:prstGeom>
          <a:solidFill>
            <a:schemeClr val="bg1"/>
          </a:solidFill>
          <a:ln w="25400">
            <a:solidFill>
              <a:schemeClr val="tx1"/>
            </a:solidFill>
            <a:miter lim="800000"/>
            <a:headEnd/>
            <a:tailEnd/>
          </a:ln>
        </p:spPr>
        <p:txBody>
          <a:bodyPr wrap="none" lIns="90488" tIns="44450" rIns="90488" bIns="44450" anchor="ctr"/>
          <a:lstStyle/>
          <a:p>
            <a:pPr algn="ctr"/>
            <a:r>
              <a:rPr lang="en-US"/>
              <a:t>Res Stations</a:t>
            </a:r>
          </a:p>
        </p:txBody>
      </p:sp>
      <p:sp>
        <p:nvSpPr>
          <p:cNvPr id="6154" name="Rectangle 10"/>
          <p:cNvSpPr>
            <a:spLocks noChangeArrowheads="1"/>
          </p:cNvSpPr>
          <p:nvPr/>
        </p:nvSpPr>
        <p:spPr bwMode="auto">
          <a:xfrm>
            <a:off x="6832600" y="4375150"/>
            <a:ext cx="1441450" cy="317500"/>
          </a:xfrm>
          <a:prstGeom prst="rect">
            <a:avLst/>
          </a:prstGeom>
          <a:solidFill>
            <a:schemeClr val="bg1"/>
          </a:solidFill>
          <a:ln w="25400">
            <a:solidFill>
              <a:schemeClr val="tx1"/>
            </a:solidFill>
            <a:miter lim="800000"/>
            <a:headEnd/>
            <a:tailEnd/>
          </a:ln>
        </p:spPr>
        <p:txBody>
          <a:bodyPr wrap="none" lIns="90488" tIns="44450" rIns="90488" bIns="44450" anchor="ctr"/>
          <a:lstStyle/>
          <a:p>
            <a:pPr algn="ctr"/>
            <a:r>
              <a:rPr lang="en-US"/>
              <a:t>Res Stations</a:t>
            </a:r>
          </a:p>
        </p:txBody>
      </p:sp>
      <p:sp>
        <p:nvSpPr>
          <p:cNvPr id="6155" name="Line 11"/>
          <p:cNvSpPr>
            <a:spLocks noChangeShapeType="1"/>
          </p:cNvSpPr>
          <p:nvPr/>
        </p:nvSpPr>
        <p:spPr bwMode="auto">
          <a:xfrm>
            <a:off x="4743450" y="5410200"/>
            <a:ext cx="4095750" cy="0"/>
          </a:xfrm>
          <a:prstGeom prst="line">
            <a:avLst/>
          </a:prstGeom>
          <a:noFill/>
          <a:ln w="25400">
            <a:solidFill>
              <a:schemeClr val="tx1"/>
            </a:solidFill>
            <a:round/>
            <a:headEnd/>
            <a:tailEnd/>
          </a:ln>
        </p:spPr>
        <p:txBody>
          <a:bodyPr/>
          <a:lstStyle/>
          <a:p>
            <a:endParaRPr lang="en-US"/>
          </a:p>
        </p:txBody>
      </p:sp>
      <p:sp>
        <p:nvSpPr>
          <p:cNvPr id="6156" name="Line 12"/>
          <p:cNvSpPr>
            <a:spLocks noChangeShapeType="1"/>
          </p:cNvSpPr>
          <p:nvPr/>
        </p:nvSpPr>
        <p:spPr bwMode="auto">
          <a:xfrm>
            <a:off x="8839200" y="1752600"/>
            <a:ext cx="0" cy="3638550"/>
          </a:xfrm>
          <a:prstGeom prst="line">
            <a:avLst/>
          </a:prstGeom>
          <a:noFill/>
          <a:ln w="25400">
            <a:solidFill>
              <a:schemeClr val="tx1"/>
            </a:solidFill>
            <a:round/>
            <a:headEnd/>
            <a:tailEnd/>
          </a:ln>
        </p:spPr>
        <p:txBody>
          <a:bodyPr/>
          <a:lstStyle/>
          <a:p>
            <a:endParaRPr lang="en-US"/>
          </a:p>
        </p:txBody>
      </p:sp>
      <p:sp>
        <p:nvSpPr>
          <p:cNvPr id="6157" name="Line 13"/>
          <p:cNvSpPr>
            <a:spLocks noChangeShapeType="1"/>
          </p:cNvSpPr>
          <p:nvPr/>
        </p:nvSpPr>
        <p:spPr bwMode="auto">
          <a:xfrm flipH="1">
            <a:off x="7467600" y="1752600"/>
            <a:ext cx="1390650" cy="0"/>
          </a:xfrm>
          <a:prstGeom prst="line">
            <a:avLst/>
          </a:prstGeom>
          <a:noFill/>
          <a:ln w="25400">
            <a:solidFill>
              <a:schemeClr val="tx1"/>
            </a:solidFill>
            <a:round/>
            <a:headEnd/>
            <a:tailEnd/>
          </a:ln>
        </p:spPr>
        <p:txBody>
          <a:bodyPr/>
          <a:lstStyle/>
          <a:p>
            <a:endParaRPr lang="en-US"/>
          </a:p>
        </p:txBody>
      </p:sp>
      <p:sp>
        <p:nvSpPr>
          <p:cNvPr id="6158" name="Line 14"/>
          <p:cNvSpPr>
            <a:spLocks noChangeShapeType="1"/>
          </p:cNvSpPr>
          <p:nvPr/>
        </p:nvSpPr>
        <p:spPr bwMode="auto">
          <a:xfrm>
            <a:off x="7486650" y="1752600"/>
            <a:ext cx="0" cy="247650"/>
          </a:xfrm>
          <a:prstGeom prst="line">
            <a:avLst/>
          </a:prstGeom>
          <a:noFill/>
          <a:ln w="25400">
            <a:solidFill>
              <a:schemeClr val="tx1"/>
            </a:solidFill>
            <a:round/>
            <a:headEnd/>
            <a:tailEnd type="triangle" w="med" len="med"/>
          </a:ln>
        </p:spPr>
        <p:txBody>
          <a:bodyPr/>
          <a:lstStyle/>
          <a:p>
            <a:endParaRPr lang="en-US"/>
          </a:p>
        </p:txBody>
      </p:sp>
      <p:sp>
        <p:nvSpPr>
          <p:cNvPr id="6159" name="Line 15"/>
          <p:cNvSpPr>
            <a:spLocks noChangeShapeType="1"/>
          </p:cNvSpPr>
          <p:nvPr/>
        </p:nvSpPr>
        <p:spPr bwMode="auto">
          <a:xfrm>
            <a:off x="5638800" y="5048250"/>
            <a:ext cx="0" cy="381000"/>
          </a:xfrm>
          <a:prstGeom prst="line">
            <a:avLst/>
          </a:prstGeom>
          <a:noFill/>
          <a:ln w="25400">
            <a:solidFill>
              <a:schemeClr val="tx1"/>
            </a:solidFill>
            <a:round/>
            <a:headEnd/>
            <a:tailEnd type="triangle" w="med" len="med"/>
          </a:ln>
        </p:spPr>
        <p:txBody>
          <a:bodyPr/>
          <a:lstStyle/>
          <a:p>
            <a:endParaRPr lang="en-US"/>
          </a:p>
        </p:txBody>
      </p:sp>
      <p:sp>
        <p:nvSpPr>
          <p:cNvPr id="6160" name="Line 16"/>
          <p:cNvSpPr>
            <a:spLocks noChangeShapeType="1"/>
          </p:cNvSpPr>
          <p:nvPr/>
        </p:nvSpPr>
        <p:spPr bwMode="auto">
          <a:xfrm>
            <a:off x="7562850" y="5086350"/>
            <a:ext cx="0" cy="381000"/>
          </a:xfrm>
          <a:prstGeom prst="line">
            <a:avLst/>
          </a:prstGeom>
          <a:noFill/>
          <a:ln w="25400">
            <a:solidFill>
              <a:schemeClr val="tx1"/>
            </a:solidFill>
            <a:round/>
            <a:headEnd/>
            <a:tailEnd type="triangle" w="med" len="med"/>
          </a:ln>
        </p:spPr>
        <p:txBody>
          <a:bodyPr/>
          <a:lstStyle/>
          <a:p>
            <a:endParaRPr lang="en-US"/>
          </a:p>
        </p:txBody>
      </p:sp>
      <p:sp>
        <p:nvSpPr>
          <p:cNvPr id="6161" name="Line 17"/>
          <p:cNvSpPr>
            <a:spLocks noChangeShapeType="1"/>
          </p:cNvSpPr>
          <p:nvPr/>
        </p:nvSpPr>
        <p:spPr bwMode="auto">
          <a:xfrm>
            <a:off x="5600700" y="3676650"/>
            <a:ext cx="0" cy="685800"/>
          </a:xfrm>
          <a:prstGeom prst="line">
            <a:avLst/>
          </a:prstGeom>
          <a:noFill/>
          <a:ln w="25400">
            <a:solidFill>
              <a:schemeClr val="tx1"/>
            </a:solidFill>
            <a:round/>
            <a:headEnd/>
            <a:tailEnd type="triangle" w="med" len="med"/>
          </a:ln>
        </p:spPr>
        <p:txBody>
          <a:bodyPr/>
          <a:lstStyle/>
          <a:p>
            <a:endParaRPr lang="en-US"/>
          </a:p>
        </p:txBody>
      </p:sp>
      <p:sp>
        <p:nvSpPr>
          <p:cNvPr id="6162" name="Line 18"/>
          <p:cNvSpPr>
            <a:spLocks noChangeShapeType="1"/>
          </p:cNvSpPr>
          <p:nvPr/>
        </p:nvSpPr>
        <p:spPr bwMode="auto">
          <a:xfrm>
            <a:off x="5600700" y="3943350"/>
            <a:ext cx="1962150" cy="0"/>
          </a:xfrm>
          <a:prstGeom prst="line">
            <a:avLst/>
          </a:prstGeom>
          <a:noFill/>
          <a:ln w="25400">
            <a:solidFill>
              <a:schemeClr val="tx1"/>
            </a:solidFill>
            <a:round/>
            <a:headEnd/>
            <a:tailEnd/>
          </a:ln>
        </p:spPr>
        <p:txBody>
          <a:bodyPr/>
          <a:lstStyle/>
          <a:p>
            <a:endParaRPr lang="en-US"/>
          </a:p>
        </p:txBody>
      </p:sp>
      <p:sp>
        <p:nvSpPr>
          <p:cNvPr id="6163" name="Line 19"/>
          <p:cNvSpPr>
            <a:spLocks noChangeShapeType="1"/>
          </p:cNvSpPr>
          <p:nvPr/>
        </p:nvSpPr>
        <p:spPr bwMode="auto">
          <a:xfrm>
            <a:off x="7562850" y="3943350"/>
            <a:ext cx="0" cy="400050"/>
          </a:xfrm>
          <a:prstGeom prst="line">
            <a:avLst/>
          </a:prstGeom>
          <a:noFill/>
          <a:ln w="25400">
            <a:solidFill>
              <a:schemeClr val="tx1"/>
            </a:solidFill>
            <a:round/>
            <a:headEnd/>
            <a:tailEnd type="triangle" w="med" len="med"/>
          </a:ln>
        </p:spPr>
        <p:txBody>
          <a:bodyPr/>
          <a:lstStyle/>
          <a:p>
            <a:endParaRPr lang="en-US"/>
          </a:p>
        </p:txBody>
      </p:sp>
      <p:sp>
        <p:nvSpPr>
          <p:cNvPr id="6164" name="Line 20"/>
          <p:cNvSpPr>
            <a:spLocks noChangeShapeType="1"/>
          </p:cNvSpPr>
          <p:nvPr/>
        </p:nvSpPr>
        <p:spPr bwMode="auto">
          <a:xfrm>
            <a:off x="7048500" y="3048000"/>
            <a:ext cx="0" cy="895350"/>
          </a:xfrm>
          <a:prstGeom prst="line">
            <a:avLst/>
          </a:prstGeom>
          <a:noFill/>
          <a:ln w="25400">
            <a:solidFill>
              <a:schemeClr val="tx1"/>
            </a:solidFill>
            <a:round/>
            <a:headEnd/>
            <a:tailEnd type="triangle" w="med" len="med"/>
          </a:ln>
        </p:spPr>
        <p:txBody>
          <a:bodyPr/>
          <a:lstStyle/>
          <a:p>
            <a:endParaRPr lang="en-US"/>
          </a:p>
        </p:txBody>
      </p:sp>
      <p:sp>
        <p:nvSpPr>
          <p:cNvPr id="6165" name="Line 21"/>
          <p:cNvSpPr>
            <a:spLocks noChangeShapeType="1"/>
          </p:cNvSpPr>
          <p:nvPr/>
        </p:nvSpPr>
        <p:spPr bwMode="auto">
          <a:xfrm flipH="1">
            <a:off x="7067550" y="3505200"/>
            <a:ext cx="323850" cy="0"/>
          </a:xfrm>
          <a:prstGeom prst="line">
            <a:avLst/>
          </a:prstGeom>
          <a:noFill/>
          <a:ln w="25400">
            <a:solidFill>
              <a:schemeClr val="tx1"/>
            </a:solidFill>
            <a:round/>
            <a:headEnd/>
            <a:tailEnd type="triangle" w="med" len="med"/>
          </a:ln>
        </p:spPr>
        <p:txBody>
          <a:bodyPr/>
          <a:lstStyle/>
          <a:p>
            <a:endParaRPr lang="en-US"/>
          </a:p>
        </p:txBody>
      </p:sp>
      <p:sp>
        <p:nvSpPr>
          <p:cNvPr id="6166" name="Line 22"/>
          <p:cNvSpPr>
            <a:spLocks noChangeShapeType="1"/>
          </p:cNvSpPr>
          <p:nvPr/>
        </p:nvSpPr>
        <p:spPr bwMode="auto">
          <a:xfrm flipH="1">
            <a:off x="7524750" y="3943350"/>
            <a:ext cx="1314450" cy="0"/>
          </a:xfrm>
          <a:prstGeom prst="line">
            <a:avLst/>
          </a:prstGeom>
          <a:noFill/>
          <a:ln w="25400">
            <a:solidFill>
              <a:schemeClr val="tx1"/>
            </a:solidFill>
            <a:round/>
            <a:headEnd/>
            <a:tailEnd type="triangle" w="med" len="med"/>
          </a:ln>
        </p:spPr>
        <p:txBody>
          <a:bodyPr/>
          <a:lstStyle/>
          <a:p>
            <a:endParaRPr lang="en-US"/>
          </a:p>
        </p:txBody>
      </p:sp>
      <p:sp>
        <p:nvSpPr>
          <p:cNvPr id="6167" name="Line 23"/>
          <p:cNvSpPr>
            <a:spLocks noChangeShapeType="1"/>
          </p:cNvSpPr>
          <p:nvPr/>
        </p:nvSpPr>
        <p:spPr bwMode="auto">
          <a:xfrm flipH="1">
            <a:off x="8534400" y="3505200"/>
            <a:ext cx="323850" cy="0"/>
          </a:xfrm>
          <a:prstGeom prst="line">
            <a:avLst/>
          </a:prstGeom>
          <a:noFill/>
          <a:ln w="25400">
            <a:solidFill>
              <a:schemeClr val="tx1"/>
            </a:solidFill>
            <a:round/>
            <a:headEnd/>
            <a:tailEnd type="triangle" w="med" len="med"/>
          </a:ln>
        </p:spPr>
        <p:txBody>
          <a:bodyPr/>
          <a:lstStyle/>
          <a:p>
            <a:endParaRPr lang="en-US"/>
          </a:p>
        </p:txBody>
      </p:sp>
    </p:spTree>
    <p:extLst>
      <p:ext uri="{BB962C8B-B14F-4D97-AF65-F5344CB8AC3E}">
        <p14:creationId xmlns:p14="http://schemas.microsoft.com/office/powerpoint/2010/main" val="2574946027"/>
      </p:ext>
    </p:extLst>
  </p:cSld>
  <p:clrMapOvr>
    <a:masterClrMapping/>
  </p:clrMapOvr>
  <p:transition>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295400" y="0"/>
            <a:ext cx="6858000" cy="838200"/>
          </a:xfrm>
          <a:noFill/>
        </p:spPr>
        <p:txBody>
          <a:bodyPr lIns="90488" rIns="90488"/>
          <a:lstStyle/>
          <a:p>
            <a:r>
              <a:rPr lang="en-US" sz="2800"/>
              <a:t>Four Steps of </a:t>
            </a:r>
            <a:r>
              <a:rPr lang="en-US" sz="2800" u="sng"/>
              <a:t>Speculative</a:t>
            </a:r>
            <a:r>
              <a:rPr lang="en-US" sz="2800"/>
              <a:t> Tomasulo Algorithm</a:t>
            </a:r>
          </a:p>
        </p:txBody>
      </p:sp>
      <p:sp>
        <p:nvSpPr>
          <p:cNvPr id="7171" name="Rectangle 3"/>
          <p:cNvSpPr>
            <a:spLocks noGrp="1" noChangeArrowheads="1"/>
          </p:cNvSpPr>
          <p:nvPr>
            <p:ph type="body" idx="1"/>
          </p:nvPr>
        </p:nvSpPr>
        <p:spPr>
          <a:xfrm>
            <a:off x="406400" y="1143000"/>
            <a:ext cx="7975600" cy="4724400"/>
          </a:xfrm>
          <a:noFill/>
        </p:spPr>
        <p:txBody>
          <a:bodyPr lIns="90488" rIns="90488"/>
          <a:lstStyle/>
          <a:p>
            <a:pPr>
              <a:lnSpc>
                <a:spcPct val="80000"/>
              </a:lnSpc>
              <a:buFontTx/>
              <a:buNone/>
            </a:pPr>
            <a:r>
              <a:rPr lang="en-US" sz="2000" dirty="0">
                <a:solidFill>
                  <a:schemeClr val="accent2"/>
                </a:solidFill>
              </a:rPr>
              <a:t>1.	Issue— </a:t>
            </a:r>
            <a:r>
              <a:rPr lang="en-US" sz="2000" dirty="0"/>
              <a:t>get instruction from FP Op Queue</a:t>
            </a:r>
          </a:p>
          <a:p>
            <a:pPr lvl="1">
              <a:lnSpc>
                <a:spcPct val="80000"/>
              </a:lnSpc>
              <a:buFontTx/>
              <a:buNone/>
            </a:pPr>
            <a:r>
              <a:rPr lang="en-US" sz="1600" dirty="0"/>
              <a:t> 	If reservation station </a:t>
            </a:r>
            <a:r>
              <a:rPr lang="en-US" sz="1600" u="sng" dirty="0">
                <a:solidFill>
                  <a:schemeClr val="accent1"/>
                </a:solidFill>
              </a:rPr>
              <a:t>and reorder buffer slot</a:t>
            </a:r>
            <a:r>
              <a:rPr lang="en-US" sz="1600" u="sng" dirty="0"/>
              <a:t> </a:t>
            </a:r>
            <a:r>
              <a:rPr lang="en-US" sz="1600" dirty="0"/>
              <a:t>free, issue </a:t>
            </a:r>
            <a:r>
              <a:rPr lang="en-US" sz="1600" dirty="0" err="1"/>
              <a:t>instr</a:t>
            </a:r>
            <a:r>
              <a:rPr lang="en-US" sz="1600" dirty="0"/>
              <a:t> &amp; send operands </a:t>
            </a:r>
            <a:r>
              <a:rPr lang="en-US" sz="1600" u="sng" dirty="0">
                <a:solidFill>
                  <a:schemeClr val="accent1"/>
                </a:solidFill>
              </a:rPr>
              <a:t>&amp;</a:t>
            </a:r>
            <a:r>
              <a:rPr lang="en-US" sz="1600" u="sng" dirty="0"/>
              <a:t> </a:t>
            </a:r>
            <a:r>
              <a:rPr lang="en-US" sz="1600" u="sng" dirty="0">
                <a:solidFill>
                  <a:schemeClr val="accent1"/>
                </a:solidFill>
              </a:rPr>
              <a:t>reorder buffer no. for destination</a:t>
            </a:r>
            <a:r>
              <a:rPr lang="en-US" sz="1600" dirty="0"/>
              <a:t> (this stage sometimes called </a:t>
            </a:r>
            <a:r>
              <a:rPr lang="en-US" sz="1600" dirty="0">
                <a:solidFill>
                  <a:srgbClr val="FF0000"/>
                </a:solidFill>
              </a:rPr>
              <a:t>“dispatch”)</a:t>
            </a:r>
          </a:p>
          <a:p>
            <a:pPr>
              <a:lnSpc>
                <a:spcPct val="80000"/>
              </a:lnSpc>
              <a:buFontTx/>
              <a:buNone/>
            </a:pPr>
            <a:r>
              <a:rPr lang="en-US" sz="2000" dirty="0">
                <a:solidFill>
                  <a:schemeClr val="accent2"/>
                </a:solidFill>
              </a:rPr>
              <a:t>2.	Execution— </a:t>
            </a:r>
            <a:r>
              <a:rPr lang="en-US" sz="2000" dirty="0"/>
              <a:t>operate on operands (EX)</a:t>
            </a:r>
          </a:p>
          <a:p>
            <a:pPr lvl="1">
              <a:lnSpc>
                <a:spcPct val="80000"/>
              </a:lnSpc>
              <a:buFontTx/>
              <a:buNone/>
            </a:pPr>
            <a:r>
              <a:rPr lang="en-US" sz="1600" dirty="0"/>
              <a:t> 	When both operands ready then execute; if not ready, watch CDB for result; when both in reservation station, execute; checks RAW</a:t>
            </a:r>
          </a:p>
          <a:p>
            <a:pPr>
              <a:lnSpc>
                <a:spcPct val="80000"/>
              </a:lnSpc>
              <a:buFontTx/>
              <a:buNone/>
            </a:pPr>
            <a:r>
              <a:rPr lang="en-US" sz="2000" dirty="0">
                <a:solidFill>
                  <a:schemeClr val="accent2"/>
                </a:solidFill>
              </a:rPr>
              <a:t>3.	Write result</a:t>
            </a:r>
            <a:r>
              <a:rPr lang="en-US" sz="2000" dirty="0"/>
              <a:t>— finish execution (WB)</a:t>
            </a:r>
          </a:p>
          <a:p>
            <a:pPr lvl="1">
              <a:lnSpc>
                <a:spcPct val="80000"/>
              </a:lnSpc>
              <a:buFontTx/>
              <a:buNone/>
            </a:pPr>
            <a:r>
              <a:rPr lang="en-US" sz="1600" dirty="0"/>
              <a:t> 	Write on Common Data Bus to all awaiting FUs </a:t>
            </a:r>
            <a:br>
              <a:rPr lang="en-US" sz="1600" dirty="0"/>
            </a:br>
            <a:r>
              <a:rPr lang="en-US" sz="1600" u="sng" dirty="0">
                <a:solidFill>
                  <a:schemeClr val="accent1"/>
                </a:solidFill>
              </a:rPr>
              <a:t>&amp; reorder buffer</a:t>
            </a:r>
            <a:r>
              <a:rPr lang="en-US" sz="1600" dirty="0"/>
              <a:t>; mark reservation station available.</a:t>
            </a:r>
          </a:p>
          <a:p>
            <a:pPr>
              <a:lnSpc>
                <a:spcPct val="80000"/>
              </a:lnSpc>
              <a:buFontTx/>
              <a:buNone/>
            </a:pPr>
            <a:r>
              <a:rPr lang="en-US" sz="2000" dirty="0">
                <a:solidFill>
                  <a:schemeClr val="accent2"/>
                </a:solidFill>
              </a:rPr>
              <a:t>4.	</a:t>
            </a:r>
            <a:r>
              <a:rPr lang="en-US" sz="2000" u="sng" dirty="0">
                <a:solidFill>
                  <a:schemeClr val="accent2"/>
                </a:solidFill>
              </a:rPr>
              <a:t>Commit</a:t>
            </a:r>
            <a:r>
              <a:rPr lang="en-US" sz="2000" u="sng" dirty="0">
                <a:solidFill>
                  <a:schemeClr val="accent1"/>
                </a:solidFill>
              </a:rPr>
              <a:t>— update register with reorder result</a:t>
            </a:r>
            <a:endParaRPr lang="en-US" sz="2000" u="sng" dirty="0"/>
          </a:p>
          <a:p>
            <a:pPr lvl="1">
              <a:lnSpc>
                <a:spcPct val="80000"/>
              </a:lnSpc>
              <a:buFontTx/>
              <a:buNone/>
            </a:pPr>
            <a:r>
              <a:rPr lang="en-US" sz="1600" u="sng" dirty="0"/>
              <a:t> 	When instr. at head of reorder buffer &amp; result present, update register with result (or store to memory) and remove </a:t>
            </a:r>
            <a:r>
              <a:rPr lang="en-US" sz="1600" u="sng" dirty="0" err="1"/>
              <a:t>instr</a:t>
            </a:r>
            <a:r>
              <a:rPr lang="en-US" sz="1600" u="sng" dirty="0"/>
              <a:t> from reorder buffer </a:t>
            </a:r>
            <a:r>
              <a:rPr lang="en-US" sz="1600" dirty="0">
                <a:solidFill>
                  <a:schemeClr val="accent1"/>
                </a:solidFill>
              </a:rPr>
              <a:t>(</a:t>
            </a:r>
            <a:r>
              <a:rPr lang="en-US" sz="1600" dirty="0"/>
              <a:t>also called </a:t>
            </a:r>
            <a:r>
              <a:rPr lang="en-US" sz="1600" dirty="0">
                <a:solidFill>
                  <a:schemeClr val="accent1"/>
                </a:solidFill>
              </a:rPr>
              <a:t>“graduation”). </a:t>
            </a:r>
            <a:r>
              <a:rPr lang="en-US" sz="1600" u="sng" dirty="0" err="1"/>
              <a:t>Mispredicted</a:t>
            </a:r>
            <a:r>
              <a:rPr lang="en-US" sz="1600" u="sng" dirty="0"/>
              <a:t> branch flushes reorder buffer </a:t>
            </a:r>
            <a:r>
              <a:rPr lang="en-US" sz="1600" u="sng" dirty="0">
                <a:solidFill>
                  <a:schemeClr val="accent1"/>
                </a:solidFill>
              </a:rPr>
              <a:t>(</a:t>
            </a:r>
            <a:r>
              <a:rPr lang="en-US" sz="1600" u="sng" dirty="0"/>
              <a:t>also</a:t>
            </a:r>
            <a:r>
              <a:rPr lang="en-US" sz="1600" u="sng" dirty="0">
                <a:solidFill>
                  <a:schemeClr val="accent1"/>
                </a:solidFill>
              </a:rPr>
              <a:t> </a:t>
            </a:r>
            <a:r>
              <a:rPr lang="en-US" sz="1600" u="sng" dirty="0"/>
              <a:t>called</a:t>
            </a:r>
            <a:r>
              <a:rPr lang="en-US" sz="1600" u="sng" dirty="0">
                <a:solidFill>
                  <a:schemeClr val="accent1"/>
                </a:solidFill>
              </a:rPr>
              <a:t> boosting)</a:t>
            </a:r>
            <a:endParaRPr lang="en-US" sz="1600" dirty="0">
              <a:solidFill>
                <a:schemeClr val="accent1"/>
              </a:solidFill>
            </a:endParaRPr>
          </a:p>
        </p:txBody>
      </p:sp>
    </p:spTree>
    <p:extLst>
      <p:ext uri="{BB962C8B-B14F-4D97-AF65-F5344CB8AC3E}">
        <p14:creationId xmlns:p14="http://schemas.microsoft.com/office/powerpoint/2010/main" val="1133897687"/>
      </p:ext>
    </p:extLst>
  </p:cSld>
  <p:clrMapOvr>
    <a:masterClrMapping/>
  </p:clrMapOvr>
  <p:transition>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80BCAAEC-97E4-4EF8-B84F-DB306BA0D058}" type="slidenum">
              <a:rPr lang="en-US"/>
              <a:pPr/>
              <a:t>2</a:t>
            </a:fld>
            <a:endParaRPr lang="en-US" dirty="0"/>
          </a:p>
        </p:txBody>
      </p:sp>
      <p:sp>
        <p:nvSpPr>
          <p:cNvPr id="9218" name="Rectangle 2"/>
          <p:cNvSpPr>
            <a:spLocks noGrp="1" noChangeArrowheads="1"/>
          </p:cNvSpPr>
          <p:nvPr>
            <p:ph type="title"/>
          </p:nvPr>
        </p:nvSpPr>
        <p:spPr>
          <a:xfrm>
            <a:off x="990600" y="76200"/>
            <a:ext cx="7696200" cy="762000"/>
          </a:xfrm>
        </p:spPr>
        <p:txBody>
          <a:bodyPr/>
          <a:lstStyle/>
          <a:p>
            <a:r>
              <a:rPr lang="en-US" sz="3200" dirty="0">
                <a:solidFill>
                  <a:srgbClr val="0070C0"/>
                </a:solidFill>
              </a:rPr>
              <a:t>Three Stages of </a:t>
            </a:r>
            <a:r>
              <a:rPr lang="en-US" sz="3200" dirty="0" err="1">
                <a:solidFill>
                  <a:srgbClr val="0070C0"/>
                </a:solidFill>
              </a:rPr>
              <a:t>Tomasulo</a:t>
            </a:r>
            <a:r>
              <a:rPr lang="en-US" sz="3200" dirty="0">
                <a:solidFill>
                  <a:srgbClr val="0070C0"/>
                </a:solidFill>
              </a:rPr>
              <a:t> Algorithm</a:t>
            </a:r>
          </a:p>
        </p:txBody>
      </p:sp>
      <p:sp>
        <p:nvSpPr>
          <p:cNvPr id="9219" name="Rectangle 3"/>
          <p:cNvSpPr>
            <a:spLocks noGrp="1" noChangeArrowheads="1"/>
          </p:cNvSpPr>
          <p:nvPr>
            <p:ph type="body" idx="1"/>
          </p:nvPr>
        </p:nvSpPr>
        <p:spPr>
          <a:xfrm>
            <a:off x="685800" y="914400"/>
            <a:ext cx="7772400" cy="5334000"/>
          </a:xfrm>
        </p:spPr>
        <p:txBody>
          <a:bodyPr/>
          <a:lstStyle/>
          <a:p>
            <a:pPr>
              <a:lnSpc>
                <a:spcPct val="90000"/>
              </a:lnSpc>
              <a:buFontTx/>
              <a:buNone/>
            </a:pPr>
            <a:r>
              <a:rPr lang="en-US" sz="2000" dirty="0">
                <a:solidFill>
                  <a:schemeClr val="accent2"/>
                </a:solidFill>
              </a:rPr>
              <a:t>1.	Issue</a:t>
            </a:r>
            <a:r>
              <a:rPr lang="en-US" sz="2000" dirty="0"/>
              <a:t>—get instruction from FP Op Queue</a:t>
            </a:r>
          </a:p>
          <a:p>
            <a:pPr lvl="1">
              <a:lnSpc>
                <a:spcPct val="90000"/>
              </a:lnSpc>
              <a:buFontTx/>
              <a:buNone/>
            </a:pPr>
            <a:r>
              <a:rPr lang="en-US" sz="1800" dirty="0"/>
              <a:t> 	</a:t>
            </a:r>
            <a:r>
              <a:rPr lang="en-US" sz="1600" dirty="0"/>
              <a:t>Stall if structural hazard, </a:t>
            </a:r>
            <a:r>
              <a:rPr lang="en-US" sz="1600" dirty="0" err="1"/>
              <a:t>ie</a:t>
            </a:r>
            <a:r>
              <a:rPr lang="en-US" sz="1600" dirty="0"/>
              <a:t>. no space in the </a:t>
            </a:r>
            <a:r>
              <a:rPr lang="en-US" sz="1600" dirty="0" err="1"/>
              <a:t>rs</a:t>
            </a:r>
            <a:r>
              <a:rPr lang="en-US" sz="1600" dirty="0"/>
              <a:t>. If reservation station (</a:t>
            </a:r>
            <a:r>
              <a:rPr lang="en-US" sz="1600" i="1" dirty="0" err="1"/>
              <a:t>rs</a:t>
            </a:r>
            <a:r>
              <a:rPr lang="en-US" sz="1600" dirty="0"/>
              <a:t>) is free, the issue logic issues </a:t>
            </a:r>
            <a:r>
              <a:rPr lang="en-US" sz="1600" dirty="0" err="1"/>
              <a:t>instr</a:t>
            </a:r>
            <a:r>
              <a:rPr lang="en-US" sz="1600" dirty="0"/>
              <a:t> to </a:t>
            </a:r>
            <a:r>
              <a:rPr lang="en-US" sz="1600" i="1" dirty="0" err="1"/>
              <a:t>rs</a:t>
            </a:r>
            <a:r>
              <a:rPr lang="en-US" sz="1600" i="1" dirty="0"/>
              <a:t> </a:t>
            </a:r>
            <a:r>
              <a:rPr lang="en-US" sz="1600" dirty="0"/>
              <a:t>&amp; read operands into </a:t>
            </a:r>
            <a:r>
              <a:rPr lang="en-US" sz="1600" i="1" dirty="0" err="1"/>
              <a:t>rs</a:t>
            </a:r>
            <a:r>
              <a:rPr lang="en-US" sz="1600" i="1" dirty="0"/>
              <a:t> if </a:t>
            </a:r>
            <a:r>
              <a:rPr lang="en-US" sz="1600" i="1" dirty="0">
                <a:solidFill>
                  <a:srgbClr val="0070C0"/>
                </a:solidFill>
              </a:rPr>
              <a:t>ready (may be waiting for an operation)</a:t>
            </a:r>
            <a:r>
              <a:rPr lang="en-US" sz="1600" i="1" dirty="0"/>
              <a:t> (</a:t>
            </a:r>
            <a:r>
              <a:rPr lang="en-US" sz="1600" i="1" dirty="0">
                <a:solidFill>
                  <a:srgbClr val="FF0000"/>
                </a:solidFill>
              </a:rPr>
              <a:t>Register renaming =&gt; Solves WAR</a:t>
            </a:r>
            <a:r>
              <a:rPr lang="en-US" sz="1600" i="1" dirty="0"/>
              <a:t>). Make status of destination register waiting for this latest </a:t>
            </a:r>
            <a:r>
              <a:rPr lang="en-US" sz="1600" i="1" dirty="0" err="1"/>
              <a:t>instn</a:t>
            </a:r>
            <a:r>
              <a:rPr lang="en-US" sz="1600" i="1" dirty="0"/>
              <a:t> even if the previous </a:t>
            </a:r>
            <a:r>
              <a:rPr lang="en-US" sz="1600" i="1" dirty="0" err="1"/>
              <a:t>instn</a:t>
            </a:r>
            <a:r>
              <a:rPr lang="en-US" sz="1600" i="1" dirty="0"/>
              <a:t> writing to this register hasn’t completed =&gt; Solves WAW hazards</a:t>
            </a:r>
            <a:r>
              <a:rPr lang="en-US" sz="1600" dirty="0"/>
              <a:t>.  </a:t>
            </a:r>
          </a:p>
          <a:p>
            <a:pPr>
              <a:lnSpc>
                <a:spcPct val="90000"/>
              </a:lnSpc>
              <a:buFontTx/>
              <a:buNone/>
            </a:pPr>
            <a:r>
              <a:rPr lang="en-US" sz="2000" dirty="0">
                <a:solidFill>
                  <a:schemeClr val="accent2"/>
                </a:solidFill>
              </a:rPr>
              <a:t>2.	Execution</a:t>
            </a:r>
            <a:r>
              <a:rPr lang="en-US" sz="2000" dirty="0"/>
              <a:t>—operate on operands (EX)</a:t>
            </a:r>
          </a:p>
          <a:p>
            <a:pPr lvl="1">
              <a:lnSpc>
                <a:spcPct val="90000"/>
              </a:lnSpc>
              <a:buFontTx/>
              <a:buNone/>
            </a:pPr>
            <a:r>
              <a:rPr lang="en-US" sz="1800" dirty="0"/>
              <a:t> 	</a:t>
            </a:r>
            <a:r>
              <a:rPr lang="en-US" sz="1600" dirty="0"/>
              <a:t>When both operands are </a:t>
            </a:r>
            <a:r>
              <a:rPr lang="en-US" sz="1600" dirty="0">
                <a:solidFill>
                  <a:srgbClr val="FF0000"/>
                </a:solidFill>
              </a:rPr>
              <a:t>ready</a:t>
            </a:r>
            <a:r>
              <a:rPr lang="en-US" sz="1600" dirty="0"/>
              <a:t> then execute;</a:t>
            </a:r>
            <a:br>
              <a:rPr lang="en-US" sz="1600" dirty="0"/>
            </a:br>
            <a:r>
              <a:rPr lang="en-US" sz="1600" dirty="0"/>
              <a:t> if not ready, watch CDB for result – Solves RAW</a:t>
            </a:r>
          </a:p>
          <a:p>
            <a:pPr>
              <a:lnSpc>
                <a:spcPct val="90000"/>
              </a:lnSpc>
              <a:buFontTx/>
              <a:buNone/>
            </a:pPr>
            <a:r>
              <a:rPr lang="en-US" sz="2000" dirty="0">
                <a:solidFill>
                  <a:schemeClr val="accent2"/>
                </a:solidFill>
              </a:rPr>
              <a:t>3.	Write result</a:t>
            </a:r>
            <a:r>
              <a:rPr lang="en-US" sz="2000" dirty="0"/>
              <a:t>—finish execution (WB)</a:t>
            </a:r>
          </a:p>
          <a:p>
            <a:pPr lvl="1">
              <a:lnSpc>
                <a:spcPct val="90000"/>
              </a:lnSpc>
              <a:buFontTx/>
              <a:buNone/>
            </a:pPr>
            <a:r>
              <a:rPr lang="en-US" sz="1800" dirty="0"/>
              <a:t> 	</a:t>
            </a:r>
            <a:r>
              <a:rPr lang="en-US" sz="1600" dirty="0"/>
              <a:t>Write on Common Data Bus to all awaiting units; </a:t>
            </a:r>
            <a:br>
              <a:rPr lang="en-US" sz="1600" dirty="0"/>
            </a:br>
            <a:r>
              <a:rPr lang="en-US" sz="1600" dirty="0"/>
              <a:t>mark reservation station available. Write result into </a:t>
            </a:r>
            <a:r>
              <a:rPr lang="en-US" sz="1600" dirty="0" err="1"/>
              <a:t>dest</a:t>
            </a:r>
            <a:r>
              <a:rPr lang="en-US" sz="1600" dirty="0"/>
              <a:t>. reg. if its status is </a:t>
            </a:r>
            <a:r>
              <a:rPr lang="en-US" sz="1600" i="1" dirty="0"/>
              <a:t>r</a:t>
            </a:r>
            <a:r>
              <a:rPr lang="en-US" sz="1600" dirty="0"/>
              <a:t>.  =&gt; Solves WAW.</a:t>
            </a:r>
          </a:p>
          <a:p>
            <a:pPr>
              <a:lnSpc>
                <a:spcPct val="90000"/>
              </a:lnSpc>
            </a:pPr>
            <a:r>
              <a:rPr lang="en-US" sz="1600" dirty="0"/>
              <a:t>Normal data bus:	data + destination	(“go to” bus)</a:t>
            </a:r>
          </a:p>
          <a:p>
            <a:pPr>
              <a:lnSpc>
                <a:spcPct val="90000"/>
              </a:lnSpc>
            </a:pPr>
            <a:r>
              <a:rPr lang="en-US" sz="1600" dirty="0"/>
              <a:t>CDB:	data + </a:t>
            </a:r>
            <a:r>
              <a:rPr lang="en-US" sz="1600" dirty="0">
                <a:solidFill>
                  <a:srgbClr val="FF0000"/>
                </a:solidFill>
              </a:rPr>
              <a:t>source</a:t>
            </a:r>
            <a:r>
              <a:rPr lang="en-US" sz="1600" dirty="0"/>
              <a:t> (“come from” bus because the register is waiting)</a:t>
            </a:r>
          </a:p>
          <a:p>
            <a:pPr lvl="1">
              <a:lnSpc>
                <a:spcPct val="90000"/>
              </a:lnSpc>
            </a:pPr>
            <a:r>
              <a:rPr lang="en-US" sz="1600" dirty="0"/>
              <a:t>64 bits of data + 4 bits of Functional Unit source address</a:t>
            </a:r>
          </a:p>
          <a:p>
            <a:pPr lvl="1">
              <a:lnSpc>
                <a:spcPct val="90000"/>
              </a:lnSpc>
            </a:pPr>
            <a:r>
              <a:rPr lang="en-US" sz="1600" dirty="0"/>
              <a:t>Write if matches expected Functional Unit (produces result)</a:t>
            </a:r>
          </a:p>
          <a:p>
            <a:pPr lvl="1">
              <a:lnSpc>
                <a:spcPct val="90000"/>
              </a:lnSpc>
            </a:pPr>
            <a:r>
              <a:rPr lang="en-US" sz="1600" dirty="0"/>
              <a:t>Does broadcast</a:t>
            </a:r>
          </a:p>
        </p:txBody>
      </p:sp>
    </p:spTree>
    <p:extLst>
      <p:ext uri="{BB962C8B-B14F-4D97-AF65-F5344CB8AC3E}">
        <p14:creationId xmlns:p14="http://schemas.microsoft.com/office/powerpoint/2010/main" val="13629361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76200"/>
            <a:ext cx="9144000" cy="685800"/>
          </a:xfrm>
        </p:spPr>
        <p:txBody>
          <a:bodyPr/>
          <a:lstStyle/>
          <a:p>
            <a:r>
              <a:rPr lang="en-US" sz="2800" dirty="0"/>
              <a:t>Original </a:t>
            </a:r>
            <a:r>
              <a:rPr lang="en-US" sz="2800" dirty="0" err="1"/>
              <a:t>Tomasulo’s</a:t>
            </a:r>
            <a:r>
              <a:rPr lang="en-US" sz="2800" dirty="0"/>
              <a:t> algorithm</a:t>
            </a:r>
          </a:p>
        </p:txBody>
      </p:sp>
      <p:pic>
        <p:nvPicPr>
          <p:cNvPr id="7171" name="Picture 3" descr="Ch3-fig02"/>
          <p:cNvPicPr>
            <a:picLocks noChangeAspect="1" noChangeArrowheads="1"/>
          </p:cNvPicPr>
          <p:nvPr/>
        </p:nvPicPr>
        <p:blipFill>
          <a:blip r:embed="rId2" cstate="print"/>
          <a:srcRect b="13710"/>
          <a:stretch>
            <a:fillRect/>
          </a:stretch>
        </p:blipFill>
        <p:spPr bwMode="auto">
          <a:xfrm>
            <a:off x="1447800" y="914400"/>
            <a:ext cx="6324600" cy="5410200"/>
          </a:xfrm>
          <a:prstGeom prst="rect">
            <a:avLst/>
          </a:prstGeom>
          <a:noFill/>
        </p:spPr>
      </p:pic>
    </p:spTree>
    <p:extLst>
      <p:ext uri="{BB962C8B-B14F-4D97-AF65-F5344CB8AC3E}">
        <p14:creationId xmlns:p14="http://schemas.microsoft.com/office/powerpoint/2010/main" val="6432452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rgbClr val="0070C0"/>
                </a:solidFill>
              </a:rPr>
              <a:t>Overview of Design</a:t>
            </a:r>
          </a:p>
        </p:txBody>
      </p:sp>
      <p:pic>
        <p:nvPicPr>
          <p:cNvPr id="2" name="Picture 2"/>
          <p:cNvPicPr>
            <a:picLocks noChangeAspect="1" noChangeArrowheads="1"/>
          </p:cNvPicPr>
          <p:nvPr/>
        </p:nvPicPr>
        <p:blipFill>
          <a:blip r:embed="rId3" cstate="print"/>
          <a:srcRect/>
          <a:stretch>
            <a:fillRect/>
          </a:stretch>
        </p:blipFill>
        <p:spPr bwMode="auto">
          <a:xfrm>
            <a:off x="1752600" y="685800"/>
            <a:ext cx="5119687" cy="3961059"/>
          </a:xfrm>
          <a:prstGeom prst="rect">
            <a:avLst/>
          </a:prstGeom>
          <a:noFill/>
          <a:ln w="9525">
            <a:noFill/>
            <a:miter lim="800000"/>
            <a:headEnd/>
            <a:tailEnd/>
          </a:ln>
        </p:spPr>
      </p:pic>
      <p:sp>
        <p:nvSpPr>
          <p:cNvPr id="6" name="Rectangle 9"/>
          <p:cNvSpPr>
            <a:spLocks noChangeArrowheads="1"/>
          </p:cNvSpPr>
          <p:nvPr/>
        </p:nvSpPr>
        <p:spPr bwMode="auto">
          <a:xfrm>
            <a:off x="525463" y="4800600"/>
            <a:ext cx="7551737" cy="1600438"/>
          </a:xfrm>
          <a:prstGeom prst="rect">
            <a:avLst/>
          </a:prstGeom>
          <a:noFill/>
          <a:ln w="9525">
            <a:noFill/>
            <a:miter lim="800000"/>
            <a:headEnd/>
            <a:tailEnd/>
          </a:ln>
          <a:effectLst/>
        </p:spPr>
        <p:txBody>
          <a:bodyPr anchor="ctr">
            <a:spAutoFit/>
          </a:bodyPr>
          <a:lstStyle/>
          <a:p>
            <a:pPr eaLnBrk="0" hangingPunct="0"/>
            <a:r>
              <a:rPr lang="en-GB" sz="1400" dirty="0"/>
              <a:t>Figure 3.17 The basic organization of a multiple issue processor with speculation. </a:t>
            </a:r>
            <a:r>
              <a:rPr lang="en-GB" sz="1400" b="0" dirty="0"/>
              <a:t>In this case, the organization could allow a FP multiply, FP add, integer, and load/store to all issues simultaneously (assuming one issue per clock per functional unit). Note that several </a:t>
            </a:r>
            <a:r>
              <a:rPr lang="en-GB" sz="1400" b="0" dirty="0" err="1"/>
              <a:t>datapaths</a:t>
            </a:r>
            <a:r>
              <a:rPr lang="en-GB" sz="1400" b="0" dirty="0"/>
              <a:t> must be widened to support multiple issues: the CDB, the operand buses, and, critically, the instruction issue logic, which is not shown in this figure. The ROB subsumes store buffers. Stores still execute in two steps, but the second step is performed by instruction commit.</a:t>
            </a:r>
            <a:endParaRPr lang="en-US" sz="1400" dirty="0"/>
          </a:p>
        </p:txBody>
      </p:sp>
      <p:sp>
        <p:nvSpPr>
          <p:cNvPr id="5" name="TextBox 4"/>
          <p:cNvSpPr txBox="1"/>
          <p:nvPr/>
        </p:nvSpPr>
        <p:spPr>
          <a:xfrm>
            <a:off x="838200" y="228600"/>
            <a:ext cx="7239000" cy="523220"/>
          </a:xfrm>
          <a:prstGeom prst="rect">
            <a:avLst/>
          </a:prstGeom>
          <a:noFill/>
        </p:spPr>
        <p:txBody>
          <a:bodyPr wrap="square" rtlCol="0">
            <a:spAutoFit/>
          </a:bodyPr>
          <a:lstStyle/>
          <a:p>
            <a:pPr algn="ctr"/>
            <a:r>
              <a:rPr lang="en-US" sz="2800" b="1" dirty="0">
                <a:solidFill>
                  <a:srgbClr val="0070C0"/>
                </a:solidFill>
              </a:rPr>
              <a:t>Revised </a:t>
            </a:r>
            <a:r>
              <a:rPr lang="en-US" sz="2800" b="1" dirty="0" err="1">
                <a:solidFill>
                  <a:srgbClr val="0070C0"/>
                </a:solidFill>
              </a:rPr>
              <a:t>Tomasulo</a:t>
            </a:r>
            <a:r>
              <a:rPr lang="en-US" sz="2800" b="1" dirty="0">
                <a:solidFill>
                  <a:srgbClr val="0070C0"/>
                </a:solidFill>
              </a:rPr>
              <a:t> for Speculation</a:t>
            </a:r>
          </a:p>
        </p:txBody>
      </p:sp>
    </p:spTree>
    <p:extLst>
      <p:ext uri="{BB962C8B-B14F-4D97-AF65-F5344CB8AC3E}">
        <p14:creationId xmlns:p14="http://schemas.microsoft.com/office/powerpoint/2010/main" val="669874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1E80DB01-7862-442A-8ED2-DB4F1E098D49}" type="slidenum">
              <a:rPr lang="en-US"/>
              <a:pPr/>
              <a:t>3</a:t>
            </a:fld>
            <a:endParaRPr lang="en-US"/>
          </a:p>
        </p:txBody>
      </p:sp>
      <p:sp>
        <p:nvSpPr>
          <p:cNvPr id="71682" name="Rectangle 2"/>
          <p:cNvSpPr>
            <a:spLocks noGrp="1" noChangeArrowheads="1"/>
          </p:cNvSpPr>
          <p:nvPr>
            <p:ph type="title"/>
          </p:nvPr>
        </p:nvSpPr>
        <p:spPr>
          <a:xfrm>
            <a:off x="1066800" y="76200"/>
            <a:ext cx="7162800" cy="1143000"/>
          </a:xfrm>
        </p:spPr>
        <p:txBody>
          <a:bodyPr/>
          <a:lstStyle/>
          <a:p>
            <a:r>
              <a:rPr lang="en-US" sz="3200" dirty="0">
                <a:solidFill>
                  <a:srgbClr val="0070C0"/>
                </a:solidFill>
              </a:rPr>
              <a:t>Reservation Station Components</a:t>
            </a:r>
          </a:p>
        </p:txBody>
      </p:sp>
      <p:sp>
        <p:nvSpPr>
          <p:cNvPr id="71683" name="Rectangle 3"/>
          <p:cNvSpPr>
            <a:spLocks noGrp="1" noChangeArrowheads="1"/>
          </p:cNvSpPr>
          <p:nvPr>
            <p:ph type="body" idx="1"/>
          </p:nvPr>
        </p:nvSpPr>
        <p:spPr>
          <a:xfrm>
            <a:off x="304800" y="1219200"/>
            <a:ext cx="8343900" cy="4876800"/>
          </a:xfrm>
        </p:spPr>
        <p:txBody>
          <a:bodyPr/>
          <a:lstStyle/>
          <a:p>
            <a:pPr marL="457200" indent="-457200">
              <a:buFontTx/>
              <a:buNone/>
            </a:pPr>
            <a:r>
              <a:rPr lang="en-US" dirty="0">
                <a:solidFill>
                  <a:schemeClr val="accent2"/>
                </a:solidFill>
              </a:rPr>
              <a:t>	</a:t>
            </a:r>
            <a:r>
              <a:rPr lang="en-US" sz="2000" dirty="0">
                <a:solidFill>
                  <a:schemeClr val="accent2"/>
                </a:solidFill>
              </a:rPr>
              <a:t>Op</a:t>
            </a:r>
            <a:r>
              <a:rPr lang="en-US" sz="2000" dirty="0"/>
              <a:t>—Operation to perform in the unit (e.g., + or –)</a:t>
            </a:r>
          </a:p>
          <a:p>
            <a:pPr marL="457200" indent="-457200">
              <a:buFontTx/>
              <a:buNone/>
            </a:pPr>
            <a:r>
              <a:rPr lang="en-US" sz="2000" dirty="0"/>
              <a:t>	</a:t>
            </a:r>
            <a:r>
              <a:rPr lang="en-US" sz="2000" dirty="0" err="1">
                <a:solidFill>
                  <a:schemeClr val="accent2"/>
                </a:solidFill>
              </a:rPr>
              <a:t>Vj</a:t>
            </a:r>
            <a:r>
              <a:rPr lang="en-US" sz="2000" dirty="0">
                <a:solidFill>
                  <a:schemeClr val="accent2"/>
                </a:solidFill>
              </a:rPr>
              <a:t>, </a:t>
            </a:r>
            <a:r>
              <a:rPr lang="en-US" sz="2000" dirty="0" err="1">
                <a:solidFill>
                  <a:schemeClr val="accent2"/>
                </a:solidFill>
              </a:rPr>
              <a:t>Vk</a:t>
            </a:r>
            <a:r>
              <a:rPr lang="en-US" sz="2000" dirty="0"/>
              <a:t>— Value of the source operand.</a:t>
            </a:r>
          </a:p>
          <a:p>
            <a:pPr marL="457200" indent="-457200">
              <a:buFontTx/>
              <a:buNone/>
            </a:pPr>
            <a:r>
              <a:rPr lang="en-US" sz="2000" dirty="0"/>
              <a:t>	</a:t>
            </a:r>
            <a:r>
              <a:rPr lang="en-US" sz="2000" dirty="0" err="1">
                <a:solidFill>
                  <a:schemeClr val="accent2"/>
                </a:solidFill>
              </a:rPr>
              <a:t>Qj</a:t>
            </a:r>
            <a:r>
              <a:rPr lang="en-US" sz="2000" dirty="0">
                <a:solidFill>
                  <a:schemeClr val="accent2"/>
                </a:solidFill>
              </a:rPr>
              <a:t>, </a:t>
            </a:r>
            <a:r>
              <a:rPr lang="en-US" sz="2000" dirty="0" err="1">
                <a:solidFill>
                  <a:schemeClr val="accent2"/>
                </a:solidFill>
              </a:rPr>
              <a:t>Qk</a:t>
            </a:r>
            <a:r>
              <a:rPr lang="en-US" sz="2000" dirty="0"/>
              <a:t>— Name of the RS that would provide the source operands. Value </a:t>
            </a:r>
            <a:r>
              <a:rPr lang="en-US" sz="2000" dirty="0">
                <a:solidFill>
                  <a:srgbClr val="FF0000"/>
                </a:solidFill>
              </a:rPr>
              <a:t>zero</a:t>
            </a:r>
            <a:r>
              <a:rPr lang="en-US" sz="2000" dirty="0"/>
              <a:t> means the source operands already available in </a:t>
            </a:r>
            <a:r>
              <a:rPr lang="en-US" sz="2000" dirty="0" err="1"/>
              <a:t>Vj</a:t>
            </a:r>
            <a:r>
              <a:rPr lang="en-US" sz="2000" dirty="0"/>
              <a:t> or </a:t>
            </a:r>
            <a:r>
              <a:rPr lang="en-US" sz="2000" dirty="0" err="1"/>
              <a:t>Vk</a:t>
            </a:r>
            <a:r>
              <a:rPr lang="en-US" sz="2000" dirty="0"/>
              <a:t>, or is not waiting. </a:t>
            </a:r>
          </a:p>
          <a:p>
            <a:pPr marL="457200" indent="-457200">
              <a:buFontTx/>
              <a:buNone/>
            </a:pPr>
            <a:r>
              <a:rPr lang="en-US" sz="2000" dirty="0">
                <a:solidFill>
                  <a:schemeClr val="accent1"/>
                </a:solidFill>
              </a:rPr>
              <a:t>	</a:t>
            </a:r>
            <a:r>
              <a:rPr lang="en-US" sz="2000" dirty="0">
                <a:solidFill>
                  <a:schemeClr val="accent2"/>
                </a:solidFill>
              </a:rPr>
              <a:t>Busy</a:t>
            </a:r>
            <a:r>
              <a:rPr lang="en-US" sz="2000" dirty="0"/>
              <a:t>—Indicates reservation station or FU is busy</a:t>
            </a:r>
          </a:p>
          <a:p>
            <a:pPr marL="0" indent="0">
              <a:buNone/>
            </a:pPr>
            <a:r>
              <a:rPr lang="en-US" sz="2000" dirty="0"/>
              <a:t>       </a:t>
            </a:r>
            <a:r>
              <a:rPr lang="en-US" sz="2000" dirty="0">
                <a:solidFill>
                  <a:srgbClr val="00B050"/>
                </a:solidFill>
              </a:rPr>
              <a:t>A </a:t>
            </a:r>
            <a:r>
              <a:rPr lang="en-US" sz="2000" dirty="0"/>
              <a:t>– Holds information for memory address calculation</a:t>
            </a:r>
          </a:p>
          <a:p>
            <a:pPr marL="0" indent="0">
              <a:buNone/>
            </a:pPr>
            <a:r>
              <a:rPr lang="en-US" sz="2000" dirty="0"/>
              <a:t>       for load/store. Initially, the immediate value is stored here.</a:t>
            </a:r>
          </a:p>
          <a:p>
            <a:pPr marL="0" indent="0">
              <a:buNone/>
            </a:pPr>
            <a:r>
              <a:rPr lang="en-US" sz="2000" dirty="0"/>
              <a:t>       After address calculation, effective address is stored here.</a:t>
            </a:r>
          </a:p>
          <a:p>
            <a:pPr marL="457200" indent="-457200">
              <a:buFontTx/>
              <a:buNone/>
            </a:pPr>
            <a:endParaRPr lang="en-US" sz="2000" dirty="0"/>
          </a:p>
          <a:p>
            <a:pPr marL="457200" indent="-457200">
              <a:buFontTx/>
              <a:buNone/>
            </a:pPr>
            <a:r>
              <a:rPr lang="en-US" sz="2000" dirty="0">
                <a:solidFill>
                  <a:srgbClr val="FF0000"/>
                </a:solidFill>
              </a:rPr>
              <a:t>       Register File Status </a:t>
            </a:r>
            <a:r>
              <a:rPr lang="en-US" sz="2000" dirty="0" err="1">
                <a:solidFill>
                  <a:srgbClr val="FF0000"/>
                </a:solidFill>
              </a:rPr>
              <a:t>Qi</a:t>
            </a:r>
            <a:r>
              <a:rPr lang="en-US" sz="2000" dirty="0">
                <a:solidFill>
                  <a:srgbClr val="FF0000"/>
                </a:solidFill>
              </a:rPr>
              <a:t>:</a:t>
            </a:r>
          </a:p>
          <a:p>
            <a:pPr marL="457200" indent="-457200">
              <a:buFontTx/>
              <a:buNone/>
            </a:pPr>
            <a:r>
              <a:rPr lang="en-US" sz="2000" dirty="0">
                <a:solidFill>
                  <a:schemeClr val="hlink"/>
                </a:solidFill>
              </a:rPr>
              <a:t>	</a:t>
            </a:r>
            <a:r>
              <a:rPr lang="en-US" sz="2000" dirty="0" err="1">
                <a:solidFill>
                  <a:schemeClr val="accent2"/>
                </a:solidFill>
              </a:rPr>
              <a:t>Qi</a:t>
            </a:r>
            <a:r>
              <a:rPr lang="en-US" sz="2000" dirty="0">
                <a:solidFill>
                  <a:schemeClr val="accent2"/>
                </a:solidFill>
              </a:rPr>
              <a:t> </a:t>
            </a:r>
            <a:r>
              <a:rPr lang="en-US" sz="2000" dirty="0"/>
              <a:t>—Indicates which functional unit will write each register, if one exists. Blank (0) when no pending instructions that will write that register meaning that the value is already available. </a:t>
            </a:r>
          </a:p>
          <a:p>
            <a:pPr marL="0" indent="0">
              <a:buNone/>
            </a:pPr>
            <a:r>
              <a:rPr lang="en-US" dirty="0"/>
              <a:t>      </a:t>
            </a:r>
          </a:p>
        </p:txBody>
      </p:sp>
    </p:spTree>
    <p:extLst>
      <p:ext uri="{BB962C8B-B14F-4D97-AF65-F5344CB8AC3E}">
        <p14:creationId xmlns:p14="http://schemas.microsoft.com/office/powerpoint/2010/main" val="3148111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4294967295"/>
          </p:nvPr>
        </p:nvSpPr>
        <p:spPr>
          <a:xfrm>
            <a:off x="6553200" y="6248400"/>
            <a:ext cx="1905000" cy="457200"/>
          </a:xfrm>
          <a:prstGeom prst="rect">
            <a:avLst/>
          </a:prstGeom>
        </p:spPr>
        <p:txBody>
          <a:bodyPr/>
          <a:lstStyle/>
          <a:p>
            <a:fld id="{4FB91DA0-4A01-4A01-B300-EBEA44FDFB35}" type="slidenum">
              <a:rPr lang="en-US"/>
              <a:pPr/>
              <a:t>4</a:t>
            </a:fld>
            <a:endParaRPr lang="en-US"/>
          </a:p>
        </p:txBody>
      </p:sp>
      <p:graphicFrame>
        <p:nvGraphicFramePr>
          <p:cNvPr id="109571" name="Object 3">
            <a:hlinkClick r:id="" action="ppaction://ole?verb=0"/>
          </p:cNvPr>
          <p:cNvGraphicFramePr>
            <a:graphicFrameLocks/>
          </p:cNvGraphicFramePr>
          <p:nvPr>
            <p:extLst>
              <p:ext uri="{D42A27DB-BD31-4B8C-83A1-F6EECF244321}">
                <p14:modId xmlns:p14="http://schemas.microsoft.com/office/powerpoint/2010/main" val="511358290"/>
              </p:ext>
            </p:extLst>
          </p:nvPr>
        </p:nvGraphicFramePr>
        <p:xfrm>
          <a:off x="838200" y="1508106"/>
          <a:ext cx="7162800" cy="4029604"/>
        </p:xfrm>
        <a:graphic>
          <a:graphicData uri="http://schemas.openxmlformats.org/presentationml/2006/ole">
            <mc:AlternateContent xmlns:mc="http://schemas.openxmlformats.org/markup-compatibility/2006">
              <mc:Choice xmlns:v="urn:schemas-microsoft-com:vml" Requires="v">
                <p:oleObj spid="_x0000_s1038" name="Worksheet" r:id="rId3" imgW="7572515" imgH="4733957" progId="Excel.Sheet.8">
                  <p:embed/>
                </p:oleObj>
              </mc:Choice>
              <mc:Fallback>
                <p:oleObj name="Worksheet" r:id="rId3" imgW="7572515" imgH="4733957"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508106"/>
                        <a:ext cx="7162800" cy="4029604"/>
                      </a:xfrm>
                      <a:prstGeom prst="rect">
                        <a:avLst/>
                      </a:prstGeom>
                      <a:noFill/>
                      <a:ln>
                        <a:noFill/>
                      </a:ln>
                      <a:effectLst/>
                      <a:extLst/>
                    </p:spPr>
                  </p:pic>
                </p:oleObj>
              </mc:Fallback>
            </mc:AlternateContent>
          </a:graphicData>
        </a:graphic>
      </p:graphicFrame>
      <p:sp>
        <p:nvSpPr>
          <p:cNvPr id="109573" name="Text Box 5"/>
          <p:cNvSpPr txBox="1">
            <a:spLocks noChangeArrowheads="1"/>
          </p:cNvSpPr>
          <p:nvPr/>
        </p:nvSpPr>
        <p:spPr bwMode="auto">
          <a:xfrm>
            <a:off x="990600" y="152400"/>
            <a:ext cx="7315200" cy="457200"/>
          </a:xfrm>
          <a:prstGeom prst="rect">
            <a:avLst/>
          </a:prstGeom>
          <a:noFill/>
          <a:ln w="9525">
            <a:noFill/>
            <a:miter lim="800000"/>
            <a:headEnd/>
            <a:tailEnd/>
          </a:ln>
          <a:effectLst/>
        </p:spPr>
        <p:txBody>
          <a:bodyPr>
            <a:spAutoFit/>
          </a:bodyPr>
          <a:lstStyle/>
          <a:p>
            <a:pPr>
              <a:spcBef>
                <a:spcPct val="50000"/>
              </a:spcBef>
            </a:pPr>
            <a:endParaRPr lang="en-US"/>
          </a:p>
        </p:txBody>
      </p:sp>
      <p:sp>
        <p:nvSpPr>
          <p:cNvPr id="109574" name="Text Box 6"/>
          <p:cNvSpPr txBox="1">
            <a:spLocks noChangeArrowheads="1"/>
          </p:cNvSpPr>
          <p:nvPr/>
        </p:nvSpPr>
        <p:spPr bwMode="auto">
          <a:xfrm>
            <a:off x="152400" y="1"/>
            <a:ext cx="8763000" cy="1508105"/>
          </a:xfrm>
          <a:prstGeom prst="rect">
            <a:avLst/>
          </a:prstGeom>
          <a:noFill/>
          <a:ln w="9525">
            <a:noFill/>
            <a:miter lim="800000"/>
            <a:headEnd/>
            <a:tailEnd/>
          </a:ln>
          <a:effectLst/>
        </p:spPr>
        <p:txBody>
          <a:bodyPr wrap="square">
            <a:spAutoFit/>
          </a:bodyPr>
          <a:lstStyle/>
          <a:p>
            <a:pPr algn="ctr">
              <a:spcBef>
                <a:spcPts val="0"/>
              </a:spcBef>
            </a:pPr>
            <a:r>
              <a:rPr lang="en-US" dirty="0"/>
              <a:t>Fig.3.7 Reservation stations and register tags shown when all instructions have issued, but only the first load has completed and written its result on the </a:t>
            </a:r>
            <a:r>
              <a:rPr lang="en-US" dirty="0" err="1"/>
              <a:t>CDB.The</a:t>
            </a:r>
            <a:r>
              <a:rPr lang="en-US" dirty="0"/>
              <a:t> 2</a:t>
            </a:r>
            <a:r>
              <a:rPr lang="en-US" baseline="30000" dirty="0"/>
              <a:t>nd</a:t>
            </a:r>
            <a:r>
              <a:rPr lang="en-US" dirty="0"/>
              <a:t> load has completed effective address calculation but is waiting on the memory unit. Notice that ADDD has a WAR hazard with DIVD and could complete before.</a:t>
            </a:r>
          </a:p>
          <a:p>
            <a:pPr algn="ctr">
              <a:spcBef>
                <a:spcPts val="0"/>
              </a:spcBef>
            </a:pPr>
            <a:r>
              <a:rPr lang="en-US" dirty="0">
                <a:solidFill>
                  <a:srgbClr val="FF0000"/>
                </a:solidFill>
              </a:rPr>
              <a:t>Reservation Stations – 1 Load, 1 Store, 1 ADD and 1 MUL units</a:t>
            </a:r>
          </a:p>
        </p:txBody>
      </p:sp>
      <p:sp>
        <p:nvSpPr>
          <p:cNvPr id="9" name="TextBox 8"/>
          <p:cNvSpPr txBox="1"/>
          <p:nvPr/>
        </p:nvSpPr>
        <p:spPr>
          <a:xfrm>
            <a:off x="723900" y="5539482"/>
            <a:ext cx="7010400" cy="923330"/>
          </a:xfrm>
          <a:prstGeom prst="rect">
            <a:avLst/>
          </a:prstGeom>
          <a:noFill/>
        </p:spPr>
        <p:txBody>
          <a:bodyPr wrap="square" rtlCol="0">
            <a:spAutoFit/>
          </a:bodyPr>
          <a:lstStyle/>
          <a:p>
            <a:r>
              <a:rPr lang="en-US" sz="1200" b="1" dirty="0"/>
              <a:t>Functional Unit   (Qi)             Mult1        Load2                          Add2      Add1        Mult2</a:t>
            </a:r>
          </a:p>
          <a:p>
            <a:r>
              <a:rPr lang="en-US" sz="1400" dirty="0"/>
              <a:t>For SUB- Load 1 result has gone into </a:t>
            </a:r>
            <a:r>
              <a:rPr lang="en-US" sz="1400" dirty="0" err="1"/>
              <a:t>Vk</a:t>
            </a:r>
            <a:r>
              <a:rPr lang="en-US" sz="1400" dirty="0"/>
              <a:t> register, but waiting for Load 2 to provide </a:t>
            </a:r>
            <a:r>
              <a:rPr lang="en-US" sz="1400" dirty="0" err="1"/>
              <a:t>Vj</a:t>
            </a:r>
            <a:endParaRPr lang="en-US" sz="1400" dirty="0"/>
          </a:p>
          <a:p>
            <a:r>
              <a:rPr lang="en-US" sz="1400" dirty="0"/>
              <a:t>ADDD is waiting for Add1 and Load 2 to provide operands for </a:t>
            </a:r>
            <a:r>
              <a:rPr lang="en-US" sz="1400" dirty="0" err="1"/>
              <a:t>Vj</a:t>
            </a:r>
            <a:r>
              <a:rPr lang="en-US" sz="1400" dirty="0"/>
              <a:t> and </a:t>
            </a:r>
            <a:r>
              <a:rPr lang="en-US" sz="1400" dirty="0" err="1"/>
              <a:t>Vk</a:t>
            </a:r>
            <a:endParaRPr lang="en-US" sz="1400" dirty="0"/>
          </a:p>
          <a:p>
            <a:endParaRPr lang="en-US" sz="1400" dirty="0"/>
          </a:p>
        </p:txBody>
      </p:sp>
    </p:spTree>
    <p:extLst>
      <p:ext uri="{BB962C8B-B14F-4D97-AF65-F5344CB8AC3E}">
        <p14:creationId xmlns:p14="http://schemas.microsoft.com/office/powerpoint/2010/main" val="38928243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FD873533-C78A-4F82-998E-269820411379}" type="slidenum">
              <a:rPr lang="en-US"/>
              <a:pPr/>
              <a:t>5</a:t>
            </a:fld>
            <a:endParaRPr lang="en-US"/>
          </a:p>
        </p:txBody>
      </p:sp>
      <p:sp>
        <p:nvSpPr>
          <p:cNvPr id="10242" name="Rectangle 2"/>
          <p:cNvSpPr>
            <a:spLocks noGrp="1" noChangeArrowheads="1"/>
          </p:cNvSpPr>
          <p:nvPr>
            <p:ph type="title"/>
          </p:nvPr>
        </p:nvSpPr>
        <p:spPr>
          <a:xfrm>
            <a:off x="990600" y="0"/>
            <a:ext cx="7162800" cy="762000"/>
          </a:xfrm>
          <a:noFill/>
          <a:ln/>
        </p:spPr>
        <p:txBody>
          <a:bodyPr lIns="90488" tIns="44450" rIns="90488" bIns="44450"/>
          <a:lstStyle/>
          <a:p>
            <a:r>
              <a:rPr lang="en-US" dirty="0" err="1">
                <a:solidFill>
                  <a:srgbClr val="0070C0"/>
                </a:solidFill>
              </a:rPr>
              <a:t>Tomasulo</a:t>
            </a:r>
            <a:r>
              <a:rPr lang="en-US" dirty="0">
                <a:solidFill>
                  <a:srgbClr val="0070C0"/>
                </a:solidFill>
              </a:rPr>
              <a:t> Example Cycle 0</a:t>
            </a:r>
          </a:p>
        </p:txBody>
      </p:sp>
      <p:graphicFrame>
        <p:nvGraphicFramePr>
          <p:cNvPr id="10243" name="Object 3">
            <a:hlinkClick r:id="" action="ppaction://ole?verb=0"/>
          </p:cNvPr>
          <p:cNvGraphicFramePr>
            <a:graphicFrameLocks/>
          </p:cNvGraphicFramePr>
          <p:nvPr/>
        </p:nvGraphicFramePr>
        <p:xfrm>
          <a:off x="0" y="838200"/>
          <a:ext cx="8916988" cy="5380038"/>
        </p:xfrm>
        <a:graphic>
          <a:graphicData uri="http://schemas.openxmlformats.org/presentationml/2006/ole">
            <mc:AlternateContent xmlns:mc="http://schemas.openxmlformats.org/markup-compatibility/2006">
              <mc:Choice xmlns:v="urn:schemas-microsoft-com:vml" Requires="v">
                <p:oleObj spid="_x0000_s2062" name="Worksheet" r:id="rId3" imgW="8259840" imgH="5240160" progId="Excel.Sheet.8">
                  <p:embed/>
                </p:oleObj>
              </mc:Choice>
              <mc:Fallback>
                <p:oleObj name="Worksheet" r:id="rId3" imgW="8259840" imgH="524016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838200"/>
                        <a:ext cx="8916988" cy="5380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19697394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4294967295"/>
          </p:nvPr>
        </p:nvSpPr>
        <p:spPr>
          <a:xfrm>
            <a:off x="6553200" y="6248400"/>
            <a:ext cx="1905000" cy="457200"/>
          </a:xfrm>
          <a:prstGeom prst="rect">
            <a:avLst/>
          </a:prstGeom>
        </p:spPr>
        <p:txBody>
          <a:bodyPr/>
          <a:lstStyle/>
          <a:p>
            <a:fld id="{1A979978-A234-4AF2-A36A-D87131C1CF57}" type="slidenum">
              <a:rPr lang="en-US"/>
              <a:pPr/>
              <a:t>6</a:t>
            </a:fld>
            <a:endParaRPr lang="en-US"/>
          </a:p>
        </p:txBody>
      </p:sp>
      <p:graphicFrame>
        <p:nvGraphicFramePr>
          <p:cNvPr id="32771" name="Object 3">
            <a:hlinkClick r:id="" action="ppaction://ole?verb=0"/>
          </p:cNvPr>
          <p:cNvGraphicFramePr>
            <a:graphicFrameLocks/>
          </p:cNvGraphicFramePr>
          <p:nvPr/>
        </p:nvGraphicFramePr>
        <p:xfrm>
          <a:off x="76200" y="914400"/>
          <a:ext cx="8916988" cy="5380038"/>
        </p:xfrm>
        <a:graphic>
          <a:graphicData uri="http://schemas.openxmlformats.org/presentationml/2006/ole">
            <mc:AlternateContent xmlns:mc="http://schemas.openxmlformats.org/markup-compatibility/2006">
              <mc:Choice xmlns:v="urn:schemas-microsoft-com:vml" Requires="v">
                <p:oleObj spid="_x0000_s3086" name="Worksheet" r:id="rId3" imgW="8259840" imgH="5240160" progId="Excel.Sheet.8">
                  <p:embed/>
                </p:oleObj>
              </mc:Choice>
              <mc:Fallback>
                <p:oleObj name="Worksheet" r:id="rId3" imgW="8259840" imgH="524016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914400"/>
                        <a:ext cx="8916988" cy="5380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2772" name="Rectangle 4"/>
          <p:cNvSpPr>
            <a:spLocks noGrp="1" noChangeArrowheads="1"/>
          </p:cNvSpPr>
          <p:nvPr>
            <p:ph type="title"/>
          </p:nvPr>
        </p:nvSpPr>
        <p:spPr>
          <a:xfrm>
            <a:off x="953294" y="84138"/>
            <a:ext cx="7162800" cy="838200"/>
          </a:xfrm>
          <a:noFill/>
          <a:ln/>
        </p:spPr>
        <p:txBody>
          <a:bodyPr/>
          <a:lstStyle/>
          <a:p>
            <a:r>
              <a:rPr lang="en-US" dirty="0" err="1">
                <a:solidFill>
                  <a:srgbClr val="0070C0"/>
                </a:solidFill>
              </a:rPr>
              <a:t>Tomasulo</a:t>
            </a:r>
            <a:r>
              <a:rPr lang="en-US" dirty="0">
                <a:solidFill>
                  <a:srgbClr val="0070C0"/>
                </a:solidFill>
              </a:rPr>
              <a:t> Example Cycle 1</a:t>
            </a:r>
          </a:p>
        </p:txBody>
      </p:sp>
    </p:spTree>
    <p:extLst>
      <p:ext uri="{BB962C8B-B14F-4D97-AF65-F5344CB8AC3E}">
        <p14:creationId xmlns:p14="http://schemas.microsoft.com/office/powerpoint/2010/main" val="27776865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4294967295"/>
          </p:nvPr>
        </p:nvSpPr>
        <p:spPr>
          <a:xfrm>
            <a:off x="6553200" y="6248400"/>
            <a:ext cx="1905000" cy="457200"/>
          </a:xfrm>
          <a:prstGeom prst="rect">
            <a:avLst/>
          </a:prstGeom>
        </p:spPr>
        <p:txBody>
          <a:bodyPr/>
          <a:lstStyle/>
          <a:p>
            <a:fld id="{8E0F7C71-6FF2-461F-B6AB-EC294ED128A2}" type="slidenum">
              <a:rPr lang="en-US"/>
              <a:pPr/>
              <a:t>7</a:t>
            </a:fld>
            <a:endParaRPr lang="en-US"/>
          </a:p>
        </p:txBody>
      </p:sp>
      <p:graphicFrame>
        <p:nvGraphicFramePr>
          <p:cNvPr id="33795" name="Object 3">
            <a:hlinkClick r:id="" action="ppaction://ole?verb=0"/>
          </p:cNvPr>
          <p:cNvGraphicFramePr>
            <a:graphicFrameLocks/>
          </p:cNvGraphicFramePr>
          <p:nvPr>
            <p:extLst/>
          </p:nvPr>
        </p:nvGraphicFramePr>
        <p:xfrm>
          <a:off x="76200" y="914400"/>
          <a:ext cx="8916988" cy="5380038"/>
        </p:xfrm>
        <a:graphic>
          <a:graphicData uri="http://schemas.openxmlformats.org/presentationml/2006/ole">
            <mc:AlternateContent xmlns:mc="http://schemas.openxmlformats.org/markup-compatibility/2006">
              <mc:Choice xmlns:v="urn:schemas-microsoft-com:vml" Requires="v">
                <p:oleObj spid="_x0000_s4110" name="Worksheet" r:id="rId3" imgW="7867690" imgH="4991012" progId="Excel.Sheet.8">
                  <p:embed/>
                </p:oleObj>
              </mc:Choice>
              <mc:Fallback>
                <p:oleObj name="Worksheet" r:id="rId3" imgW="7867690" imgH="4991012"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914400"/>
                        <a:ext cx="8916988" cy="5380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3796" name="Rectangle 4"/>
          <p:cNvSpPr>
            <a:spLocks noGrp="1" noChangeArrowheads="1"/>
          </p:cNvSpPr>
          <p:nvPr>
            <p:ph type="title"/>
          </p:nvPr>
        </p:nvSpPr>
        <p:spPr>
          <a:xfrm>
            <a:off x="990600" y="78259"/>
            <a:ext cx="7162800" cy="762000"/>
          </a:xfrm>
          <a:noFill/>
          <a:ln/>
        </p:spPr>
        <p:txBody>
          <a:bodyPr/>
          <a:lstStyle/>
          <a:p>
            <a:r>
              <a:rPr lang="en-US" dirty="0" err="1">
                <a:solidFill>
                  <a:srgbClr val="0070C0"/>
                </a:solidFill>
              </a:rPr>
              <a:t>Tomasulo</a:t>
            </a:r>
            <a:r>
              <a:rPr lang="en-US" dirty="0">
                <a:solidFill>
                  <a:srgbClr val="0070C0"/>
                </a:solidFill>
              </a:rPr>
              <a:t> Example Cycle 2</a:t>
            </a:r>
          </a:p>
        </p:txBody>
      </p:sp>
      <p:cxnSp>
        <p:nvCxnSpPr>
          <p:cNvPr id="4" name="Straight Arrow Connector 3"/>
          <p:cNvCxnSpPr/>
          <p:nvPr/>
        </p:nvCxnSpPr>
        <p:spPr bwMode="auto">
          <a:xfrm flipH="1" flipV="1">
            <a:off x="4038600" y="1828800"/>
            <a:ext cx="1066800" cy="609600"/>
          </a:xfrm>
          <a:prstGeom prst="straightConnector1">
            <a:avLst/>
          </a:prstGeom>
          <a:solidFill>
            <a:schemeClr val="bg1"/>
          </a:solidFill>
          <a:ln w="1270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36431559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4294967295"/>
          </p:nvPr>
        </p:nvSpPr>
        <p:spPr>
          <a:xfrm>
            <a:off x="6553200" y="6248400"/>
            <a:ext cx="1905000" cy="457200"/>
          </a:xfrm>
          <a:prstGeom prst="rect">
            <a:avLst/>
          </a:prstGeom>
        </p:spPr>
        <p:txBody>
          <a:bodyPr/>
          <a:lstStyle/>
          <a:p>
            <a:fld id="{F89C4F94-B119-4FE6-BD49-A54C156B9F05}" type="slidenum">
              <a:rPr lang="en-US"/>
              <a:pPr/>
              <a:t>8</a:t>
            </a:fld>
            <a:endParaRPr lang="en-US"/>
          </a:p>
        </p:txBody>
      </p:sp>
      <p:sp>
        <p:nvSpPr>
          <p:cNvPr id="34818" name="Rectangle 2"/>
          <p:cNvSpPr>
            <a:spLocks noGrp="1" noChangeArrowheads="1"/>
          </p:cNvSpPr>
          <p:nvPr>
            <p:ph type="title"/>
          </p:nvPr>
        </p:nvSpPr>
        <p:spPr>
          <a:xfrm>
            <a:off x="953294" y="0"/>
            <a:ext cx="7162800" cy="838200"/>
          </a:xfrm>
        </p:spPr>
        <p:txBody>
          <a:bodyPr/>
          <a:lstStyle/>
          <a:p>
            <a:r>
              <a:rPr lang="en-US" dirty="0" err="1">
                <a:solidFill>
                  <a:srgbClr val="0070C0"/>
                </a:solidFill>
              </a:rPr>
              <a:t>Tomasulo</a:t>
            </a:r>
            <a:r>
              <a:rPr lang="en-US" dirty="0">
                <a:solidFill>
                  <a:srgbClr val="0070C0"/>
                </a:solidFill>
              </a:rPr>
              <a:t> Example Cycle 3</a:t>
            </a:r>
          </a:p>
        </p:txBody>
      </p:sp>
      <p:graphicFrame>
        <p:nvGraphicFramePr>
          <p:cNvPr id="34819" name="Object 3">
            <a:hlinkClick r:id="" action="ppaction://ole?verb=0"/>
          </p:cNvPr>
          <p:cNvGraphicFramePr>
            <a:graphicFrameLocks/>
          </p:cNvGraphicFramePr>
          <p:nvPr>
            <p:extLst>
              <p:ext uri="{D42A27DB-BD31-4B8C-83A1-F6EECF244321}">
                <p14:modId xmlns:p14="http://schemas.microsoft.com/office/powerpoint/2010/main" val="139500848"/>
              </p:ext>
            </p:extLst>
          </p:nvPr>
        </p:nvGraphicFramePr>
        <p:xfrm>
          <a:off x="76200" y="868362"/>
          <a:ext cx="8916988" cy="5380038"/>
        </p:xfrm>
        <a:graphic>
          <a:graphicData uri="http://schemas.openxmlformats.org/presentationml/2006/ole">
            <mc:AlternateContent xmlns:mc="http://schemas.openxmlformats.org/markup-compatibility/2006">
              <mc:Choice xmlns:v="urn:schemas-microsoft-com:vml" Requires="v">
                <p:oleObj spid="_x0000_s5134" name="Worksheet" r:id="rId3" imgW="8259840" imgH="5240160" progId="Excel.Sheet.8">
                  <p:embed/>
                </p:oleObj>
              </mc:Choice>
              <mc:Fallback>
                <p:oleObj name="Worksheet" r:id="rId3" imgW="8259840" imgH="524016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868362"/>
                        <a:ext cx="8916988" cy="5380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702072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4294967295"/>
          </p:nvPr>
        </p:nvSpPr>
        <p:spPr>
          <a:xfrm>
            <a:off x="6553200" y="6248400"/>
            <a:ext cx="1905000" cy="457200"/>
          </a:xfrm>
          <a:prstGeom prst="rect">
            <a:avLst/>
          </a:prstGeom>
        </p:spPr>
        <p:txBody>
          <a:bodyPr/>
          <a:lstStyle/>
          <a:p>
            <a:fld id="{BA073049-7D33-4BA9-87DC-DEFDBF9E6937}" type="slidenum">
              <a:rPr lang="en-US"/>
              <a:pPr/>
              <a:t>9</a:t>
            </a:fld>
            <a:endParaRPr lang="en-US"/>
          </a:p>
        </p:txBody>
      </p:sp>
      <p:sp>
        <p:nvSpPr>
          <p:cNvPr id="35842" name="Rectangle 2"/>
          <p:cNvSpPr>
            <a:spLocks noGrp="1" noChangeArrowheads="1"/>
          </p:cNvSpPr>
          <p:nvPr>
            <p:ph type="title"/>
          </p:nvPr>
        </p:nvSpPr>
        <p:spPr>
          <a:xfrm>
            <a:off x="1066800" y="0"/>
            <a:ext cx="7162800" cy="1143000"/>
          </a:xfrm>
        </p:spPr>
        <p:txBody>
          <a:bodyPr/>
          <a:lstStyle/>
          <a:p>
            <a:r>
              <a:rPr lang="en-US" dirty="0" err="1">
                <a:solidFill>
                  <a:srgbClr val="0070C0"/>
                </a:solidFill>
              </a:rPr>
              <a:t>Tomasulo</a:t>
            </a:r>
            <a:r>
              <a:rPr lang="en-US" dirty="0">
                <a:solidFill>
                  <a:srgbClr val="0070C0"/>
                </a:solidFill>
              </a:rPr>
              <a:t> Example Cycle 4</a:t>
            </a:r>
          </a:p>
        </p:txBody>
      </p:sp>
      <p:graphicFrame>
        <p:nvGraphicFramePr>
          <p:cNvPr id="35843" name="Object 3">
            <a:hlinkClick r:id="" action="ppaction://ole?verb=0"/>
          </p:cNvPr>
          <p:cNvGraphicFramePr>
            <a:graphicFrameLocks/>
          </p:cNvGraphicFramePr>
          <p:nvPr/>
        </p:nvGraphicFramePr>
        <p:xfrm>
          <a:off x="0" y="1066800"/>
          <a:ext cx="8916988" cy="5380038"/>
        </p:xfrm>
        <a:graphic>
          <a:graphicData uri="http://schemas.openxmlformats.org/presentationml/2006/ole">
            <mc:AlternateContent xmlns:mc="http://schemas.openxmlformats.org/markup-compatibility/2006">
              <mc:Choice xmlns:v="urn:schemas-microsoft-com:vml" Requires="v">
                <p:oleObj spid="_x0000_s6158" name="Worksheet" r:id="rId3" imgW="8259840" imgH="5240160" progId="Excel.Sheet.8">
                  <p:embed/>
                </p:oleObj>
              </mc:Choice>
              <mc:Fallback>
                <p:oleObj name="Worksheet" r:id="rId3" imgW="8259840" imgH="524016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066800"/>
                        <a:ext cx="8916988" cy="5380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998634397"/>
      </p:ext>
    </p:extLst>
  </p:cSld>
  <p:clrMapOvr>
    <a:masterClrMapping/>
  </p:clrMapOvr>
</p:sld>
</file>

<file path=ppt/theme/theme1.xml><?xml version="1.0" encoding="utf-8"?>
<a:theme xmlns:a="http://schemas.openxmlformats.org/drawingml/2006/main" name="Microsoft Office 98">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Microsoft Office 98">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pattFill prst="narHorz">
            <a:fgClr>
              <a:schemeClr val="tx1"/>
            </a:fgClr>
            <a:bgClr>
              <a:schemeClr val="bg1"/>
            </a:bgClr>
          </a:patt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pattFill prst="narHorz">
            <a:fgClr>
              <a:schemeClr val="tx1"/>
            </a:fgClr>
            <a:bgClr>
              <a:schemeClr val="bg1"/>
            </a:bgClr>
          </a:patt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4689</TotalTime>
  <Pages>61</Pages>
  <Words>935</Words>
  <Application>Microsoft Office PowerPoint</Application>
  <PresentationFormat>Letter Paper (8.5x11 in)</PresentationFormat>
  <Paragraphs>150</Paragraphs>
  <Slides>21</Slides>
  <Notes>6</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5" baseType="lpstr">
      <vt:lpstr>Arial</vt:lpstr>
      <vt:lpstr>Symbol</vt:lpstr>
      <vt:lpstr>Microsoft Office 98</vt:lpstr>
      <vt:lpstr>Worksheet</vt:lpstr>
      <vt:lpstr>Lecture 14:  Tomasulo Contd. Chapter 3</vt:lpstr>
      <vt:lpstr>Three Stages of Tomasulo Algorithm</vt:lpstr>
      <vt:lpstr>Reservation Station Components</vt:lpstr>
      <vt:lpstr>PowerPoint Presentation</vt:lpstr>
      <vt:lpstr>Tomasulo Example Cycle 0</vt:lpstr>
      <vt:lpstr>Tomasulo Example Cycle 1</vt:lpstr>
      <vt:lpstr>Tomasulo Example Cycle 2</vt:lpstr>
      <vt:lpstr>Tomasulo Example Cycle 3</vt:lpstr>
      <vt:lpstr>Tomasulo Example Cycle 4</vt:lpstr>
      <vt:lpstr>Tomasulo Example Cycle 5</vt:lpstr>
      <vt:lpstr>Tomasulo Example</vt:lpstr>
      <vt:lpstr>2-Issue Tomasulo (One Integer and One LD/ST Unit) Loop Unrolling</vt:lpstr>
      <vt:lpstr>Tomasulo’s scheme offers 2 major advantages</vt:lpstr>
      <vt:lpstr>Tomasulo Drawbacks</vt:lpstr>
      <vt:lpstr>Tomasulo overlap iterations of loops</vt:lpstr>
      <vt:lpstr>Superscalar with Speculation</vt:lpstr>
      <vt:lpstr>Hardware Modifications</vt:lpstr>
      <vt:lpstr>HW support for More ILP</vt:lpstr>
      <vt:lpstr>Four Steps of Speculative Tomasulo Algorithm</vt:lpstr>
      <vt:lpstr>Original Tomasulo’s algorithm</vt:lpstr>
      <vt:lpstr>Overview of Design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3: R4000 + Intro to ILP</dc:title>
  <dc:creator>David A. Patterson</dc:creator>
  <cp:lastModifiedBy>bhuyan</cp:lastModifiedBy>
  <cp:revision>133</cp:revision>
  <cp:lastPrinted>1996-09-06T09:42:58Z</cp:lastPrinted>
  <dcterms:created xsi:type="dcterms:W3CDTF">1996-09-04T07:14:34Z</dcterms:created>
  <dcterms:modified xsi:type="dcterms:W3CDTF">2018-03-01T22:19:45Z</dcterms:modified>
</cp:coreProperties>
</file>