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notesMasterIdLst>
    <p:notesMasterId r:id="rId27"/>
  </p:notesMasterIdLst>
  <p:handoutMasterIdLst>
    <p:handoutMasterId r:id="rId28"/>
  </p:handoutMasterIdLst>
  <p:sldIdLst>
    <p:sldId id="256" r:id="rId2"/>
    <p:sldId id="413" r:id="rId3"/>
    <p:sldId id="414" r:id="rId4"/>
    <p:sldId id="415" r:id="rId5"/>
    <p:sldId id="416" r:id="rId6"/>
    <p:sldId id="417" r:id="rId7"/>
    <p:sldId id="418" r:id="rId8"/>
    <p:sldId id="436" r:id="rId9"/>
    <p:sldId id="419" r:id="rId10"/>
    <p:sldId id="420" r:id="rId11"/>
    <p:sldId id="421" r:id="rId12"/>
    <p:sldId id="422" r:id="rId13"/>
    <p:sldId id="423" r:id="rId14"/>
    <p:sldId id="424" r:id="rId15"/>
    <p:sldId id="425" r:id="rId16"/>
    <p:sldId id="426" r:id="rId17"/>
    <p:sldId id="427" r:id="rId18"/>
    <p:sldId id="428" r:id="rId19"/>
    <p:sldId id="429" r:id="rId20"/>
    <p:sldId id="430" r:id="rId21"/>
    <p:sldId id="431" r:id="rId22"/>
    <p:sldId id="432" r:id="rId23"/>
    <p:sldId id="433" r:id="rId24"/>
    <p:sldId id="434" r:id="rId25"/>
    <p:sldId id="435" r:id="rId26"/>
  </p:sldIdLst>
  <p:sldSz cx="9144000" cy="6858000" type="letter"/>
  <p:notesSz cx="6858000" cy="9144000"/>
  <p:kinsoku lang="ja-JP" invalStChars="、。，．・：；？！゛゜ヽヾゝゞ々ー’”）〕］｝〉》」』】°‰′″℃￠％ぁぃぅぇぉっゃゅょゎァィゥェォッャュョヮヵヶ!%),.:;?]}｡｣､･ｧｨｩｪｫｬｭｮｯｰﾞﾟ" invalEndChars="‘“（〔［｛〈《「『【￥＄$([\{｢￡"/>
  <p:defaultTextStyle>
    <a:defPPr>
      <a:defRPr lang="en-US"/>
    </a:defPPr>
    <a:lvl1pPr algn="l" rtl="0" eaLnBrk="0" fontAlgn="base" hangingPunct="0">
      <a:spcBef>
        <a:spcPct val="0"/>
      </a:spcBef>
      <a:spcAft>
        <a:spcPct val="0"/>
      </a:spcAft>
      <a:defRPr kern="1200">
        <a:solidFill>
          <a:schemeClr val="tx1"/>
        </a:solidFill>
        <a:latin typeface="Arial" charset="0"/>
        <a:ea typeface="+mn-ea"/>
        <a:cs typeface="+mn-cs"/>
      </a:defRPr>
    </a:lvl1pPr>
    <a:lvl2pPr marL="457200" algn="l" rtl="0" eaLnBrk="0" fontAlgn="base" hangingPunct="0">
      <a:spcBef>
        <a:spcPct val="0"/>
      </a:spcBef>
      <a:spcAft>
        <a:spcPct val="0"/>
      </a:spcAft>
      <a:defRPr kern="1200">
        <a:solidFill>
          <a:schemeClr val="tx1"/>
        </a:solidFill>
        <a:latin typeface="Arial" charset="0"/>
        <a:ea typeface="+mn-ea"/>
        <a:cs typeface="+mn-cs"/>
      </a:defRPr>
    </a:lvl2pPr>
    <a:lvl3pPr marL="914400" algn="l" rtl="0" eaLnBrk="0" fontAlgn="base" hangingPunct="0">
      <a:spcBef>
        <a:spcPct val="0"/>
      </a:spcBef>
      <a:spcAft>
        <a:spcPct val="0"/>
      </a:spcAft>
      <a:defRPr kern="1200">
        <a:solidFill>
          <a:schemeClr val="tx1"/>
        </a:solidFill>
        <a:latin typeface="Arial" charset="0"/>
        <a:ea typeface="+mn-ea"/>
        <a:cs typeface="+mn-cs"/>
      </a:defRPr>
    </a:lvl3pPr>
    <a:lvl4pPr marL="1371600" algn="l" rtl="0" eaLnBrk="0" fontAlgn="base" hangingPunct="0">
      <a:spcBef>
        <a:spcPct val="0"/>
      </a:spcBef>
      <a:spcAft>
        <a:spcPct val="0"/>
      </a:spcAft>
      <a:defRPr kern="1200">
        <a:solidFill>
          <a:schemeClr val="tx1"/>
        </a:solidFill>
        <a:latin typeface="Arial" charset="0"/>
        <a:ea typeface="+mn-ea"/>
        <a:cs typeface="+mn-cs"/>
      </a:defRPr>
    </a:lvl4pPr>
    <a:lvl5pPr marL="1828800" algn="l" rtl="0" eaLnBrk="0" fontAlgn="base" hangingPunct="0">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521" autoAdjust="0"/>
    <p:restoredTop sz="90929"/>
  </p:normalViewPr>
  <p:slideViewPr>
    <p:cSldViewPr>
      <p:cViewPr varScale="1">
        <p:scale>
          <a:sx n="73" d="100"/>
          <a:sy n="73" d="100"/>
        </p:scale>
        <p:origin x="883" y="6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0.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ChangeArrowheads="1"/>
          </p:cNvSpPr>
          <p:nvPr/>
        </p:nvSpPr>
        <p:spPr bwMode="auto">
          <a:xfrm>
            <a:off x="3052763" y="8704263"/>
            <a:ext cx="752475" cy="266700"/>
          </a:xfrm>
          <a:prstGeom prst="rect">
            <a:avLst/>
          </a:prstGeom>
          <a:noFill/>
          <a:ln w="12700">
            <a:noFill/>
            <a:miter lim="800000"/>
            <a:headEnd/>
            <a:tailEnd/>
          </a:ln>
          <a:effectLst/>
        </p:spPr>
        <p:txBody>
          <a:bodyPr wrap="none" lIns="87312" tIns="44450" rIns="87312" bIns="44450">
            <a:spAutoFit/>
          </a:bodyPr>
          <a:lstStyle/>
          <a:p>
            <a:pPr algn="ctr" defTabSz="868363">
              <a:lnSpc>
                <a:spcPct val="90000"/>
              </a:lnSpc>
            </a:pPr>
            <a:r>
              <a:rPr lang="en-US" sz="1200"/>
              <a:t>Page </a:t>
            </a:r>
            <a:fld id="{9F025D7B-0068-4A01-AE57-86C1F2384867}" type="slidenum">
              <a:rPr lang="en-US" sz="1200"/>
              <a:pPr algn="ctr" defTabSz="868363">
                <a:lnSpc>
                  <a:spcPct val="90000"/>
                </a:lnSpc>
              </a:pPr>
              <a:t>‹#›</a:t>
            </a:fld>
            <a:endParaRPr lang="en-US" sz="1200"/>
          </a:p>
        </p:txBody>
      </p:sp>
    </p:spTree>
    <p:extLst>
      <p:ext uri="{BB962C8B-B14F-4D97-AF65-F5344CB8AC3E}">
        <p14:creationId xmlns:p14="http://schemas.microsoft.com/office/powerpoint/2010/main" val="213123104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ChangeArrowheads="1"/>
          </p:cNvSpPr>
          <p:nvPr/>
        </p:nvSpPr>
        <p:spPr bwMode="auto">
          <a:xfrm>
            <a:off x="3052763" y="8704263"/>
            <a:ext cx="752475" cy="266700"/>
          </a:xfrm>
          <a:prstGeom prst="rect">
            <a:avLst/>
          </a:prstGeom>
          <a:noFill/>
          <a:ln w="12700">
            <a:noFill/>
            <a:miter lim="800000"/>
            <a:headEnd/>
            <a:tailEnd/>
          </a:ln>
          <a:effectLst/>
        </p:spPr>
        <p:txBody>
          <a:bodyPr wrap="none" lIns="87312" tIns="44450" rIns="87312" bIns="44450">
            <a:spAutoFit/>
          </a:bodyPr>
          <a:lstStyle/>
          <a:p>
            <a:pPr algn="ctr" defTabSz="868363">
              <a:lnSpc>
                <a:spcPct val="90000"/>
              </a:lnSpc>
            </a:pPr>
            <a:r>
              <a:rPr lang="en-US" sz="1200"/>
              <a:t>Page </a:t>
            </a:r>
            <a:fld id="{793EE2F8-0549-43F5-A742-E230EE2F8DB7}" type="slidenum">
              <a:rPr lang="en-US" sz="1200"/>
              <a:pPr algn="ctr" defTabSz="868363">
                <a:lnSpc>
                  <a:spcPct val="90000"/>
                </a:lnSpc>
              </a:pPr>
              <a:t>‹#›</a:t>
            </a:fld>
            <a:endParaRPr lang="en-US" sz="1200"/>
          </a:p>
        </p:txBody>
      </p:sp>
      <p:sp>
        <p:nvSpPr>
          <p:cNvPr id="2051" name="Rectangle 3"/>
          <p:cNvSpPr>
            <a:spLocks noGrp="1" noRot="1" noChangeAspect="1" noChangeArrowheads="1" noTextEdit="1"/>
          </p:cNvSpPr>
          <p:nvPr>
            <p:ph type="sldImg" idx="2"/>
          </p:nvPr>
        </p:nvSpPr>
        <p:spPr bwMode="auto">
          <a:xfrm>
            <a:off x="1149350" y="692150"/>
            <a:ext cx="4559300" cy="3416300"/>
          </a:xfrm>
          <a:prstGeom prst="rect">
            <a:avLst/>
          </a:prstGeom>
          <a:noFill/>
          <a:ln w="12700">
            <a:solidFill>
              <a:schemeClr val="tx1"/>
            </a:solidFill>
            <a:miter lim="800000"/>
            <a:headEnd/>
            <a:tailEnd/>
          </a:ln>
          <a:effectLst/>
        </p:spPr>
      </p:sp>
      <p:sp>
        <p:nvSpPr>
          <p:cNvPr id="2052" name="Rectangle 4"/>
          <p:cNvSpPr>
            <a:spLocks noGrp="1" noChangeArrowheads="1"/>
          </p:cNvSpPr>
          <p:nvPr>
            <p:ph type="body" sz="quarter" idx="3"/>
          </p:nvPr>
        </p:nvSpPr>
        <p:spPr bwMode="auto">
          <a:xfrm>
            <a:off x="914400" y="4343400"/>
            <a:ext cx="5029200" cy="4114800"/>
          </a:xfrm>
          <a:prstGeom prst="rect">
            <a:avLst/>
          </a:prstGeom>
          <a:noFill/>
          <a:ln w="12700">
            <a:noFill/>
            <a:miter lim="800000"/>
            <a:headEnd/>
            <a:tailEnd/>
          </a:ln>
          <a:effectLst/>
        </p:spPr>
        <p:txBody>
          <a:bodyPr vert="horz" wrap="square" lIns="90487" tIns="44450" rIns="90487" bIns="44450" numCol="1" anchor="t" anchorCtr="0" compatLnSpc="1">
            <a:prstTxWarp prst="textNoShape">
              <a:avLst/>
            </a:prstTxWarp>
          </a:bodyPr>
          <a:lstStyle/>
          <a:p>
            <a:pPr lvl="0"/>
            <a:r>
              <a:rPr lang="en-US"/>
              <a:t>Body Text</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819997930"/>
      </p:ext>
    </p:extLst>
  </p:cSld>
  <p:clrMap bg1="lt1" tx1="dk1" bg2="lt2" tx2="dk2" accent1="accent1" accent2="accent2" accent3="accent3" accent4="accent4" accent5="accent5" accent6="accent6" hlink="hlink" folHlink="folHlink"/>
  <p:notesStyle>
    <a:lvl1pPr algn="l" rtl="0" eaLnBrk="0" fontAlgn="base" hangingPunct="0">
      <a:lnSpc>
        <a:spcPct val="90000"/>
      </a:lnSpc>
      <a:spcBef>
        <a:spcPct val="40000"/>
      </a:spcBef>
      <a:spcAft>
        <a:spcPct val="0"/>
      </a:spcAft>
      <a:defRPr sz="1200" kern="1200">
        <a:solidFill>
          <a:schemeClr val="tx1"/>
        </a:solidFill>
        <a:latin typeface="Arial" charset="0"/>
        <a:ea typeface="+mn-ea"/>
        <a:cs typeface="+mn-cs"/>
      </a:defRPr>
    </a:lvl1pPr>
    <a:lvl2pPr marL="457200" algn="l" rtl="0" eaLnBrk="0" fontAlgn="base" hangingPunct="0">
      <a:lnSpc>
        <a:spcPct val="90000"/>
      </a:lnSpc>
      <a:spcBef>
        <a:spcPct val="40000"/>
      </a:spcBef>
      <a:spcAft>
        <a:spcPct val="0"/>
      </a:spcAft>
      <a:defRPr sz="1200" kern="1200">
        <a:solidFill>
          <a:schemeClr val="tx1"/>
        </a:solidFill>
        <a:latin typeface="Arial" charset="0"/>
        <a:ea typeface="+mn-ea"/>
        <a:cs typeface="+mn-cs"/>
      </a:defRPr>
    </a:lvl2pPr>
    <a:lvl3pPr marL="914400" algn="l" rtl="0" eaLnBrk="0" fontAlgn="base" hangingPunct="0">
      <a:lnSpc>
        <a:spcPct val="90000"/>
      </a:lnSpc>
      <a:spcBef>
        <a:spcPct val="40000"/>
      </a:spcBef>
      <a:spcAft>
        <a:spcPct val="0"/>
      </a:spcAft>
      <a:defRPr sz="1200" kern="1200">
        <a:solidFill>
          <a:schemeClr val="tx1"/>
        </a:solidFill>
        <a:latin typeface="Arial" charset="0"/>
        <a:ea typeface="+mn-ea"/>
        <a:cs typeface="+mn-cs"/>
      </a:defRPr>
    </a:lvl3pPr>
    <a:lvl4pPr marL="1371600" algn="l" rtl="0" eaLnBrk="0" fontAlgn="base" hangingPunct="0">
      <a:lnSpc>
        <a:spcPct val="90000"/>
      </a:lnSpc>
      <a:spcBef>
        <a:spcPct val="40000"/>
      </a:spcBef>
      <a:spcAft>
        <a:spcPct val="0"/>
      </a:spcAft>
      <a:defRPr sz="1200" kern="1200">
        <a:solidFill>
          <a:schemeClr val="tx1"/>
        </a:solidFill>
        <a:latin typeface="Arial" charset="0"/>
        <a:ea typeface="+mn-ea"/>
        <a:cs typeface="+mn-cs"/>
      </a:defRPr>
    </a:lvl4pPr>
    <a:lvl5pPr marL="1828800" algn="l" rtl="0" eaLnBrk="0" fontAlgn="base" hangingPunct="0">
      <a:lnSpc>
        <a:spcPct val="90000"/>
      </a:lnSpc>
      <a:spcBef>
        <a:spcPct val="4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2" name="Rectangle 2"/>
          <p:cNvSpPr>
            <a:spLocks noGrp="1" noRot="1" noChangeAspect="1" noChangeArrowheads="1" noTextEdit="1"/>
          </p:cNvSpPr>
          <p:nvPr>
            <p:ph type="sldImg"/>
          </p:nvPr>
        </p:nvSpPr>
        <p:spPr>
          <a:xfrm>
            <a:off x="1150938" y="692150"/>
            <a:ext cx="4556125" cy="3416300"/>
          </a:xfrm>
          <a:ln/>
        </p:spPr>
      </p:sp>
      <p:sp>
        <p:nvSpPr>
          <p:cNvPr id="158723"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408447178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xfrm>
            <a:off x="4144963" y="9121775"/>
            <a:ext cx="3170237" cy="479425"/>
          </a:xfrm>
          <a:prstGeom prst="rect">
            <a:avLst/>
          </a:prstGeom>
          <a:ln/>
        </p:spPr>
        <p:txBody>
          <a:bodyPr/>
          <a:lstStyle/>
          <a:p>
            <a:fld id="{F7614BD4-2B71-44AF-AB31-C48F6E7CDFD9}" type="slidenum">
              <a:rPr lang="en-US"/>
              <a:pPr/>
              <a:t>5</a:t>
            </a:fld>
            <a:endParaRPr lang="en-US"/>
          </a:p>
        </p:txBody>
      </p:sp>
      <p:sp>
        <p:nvSpPr>
          <p:cNvPr id="55298" name="Rectangle 2"/>
          <p:cNvSpPr>
            <a:spLocks noGrp="1" noRot="1" noChangeAspect="1" noChangeArrowheads="1" noTextEdit="1"/>
          </p:cNvSpPr>
          <p:nvPr>
            <p:ph type="sldImg"/>
          </p:nvPr>
        </p:nvSpPr>
        <p:spPr>
          <a:xfrm>
            <a:off x="1150938" y="692150"/>
            <a:ext cx="4556125" cy="3416300"/>
          </a:xfrm>
          <a:ln/>
        </p:spPr>
      </p:sp>
      <p:sp>
        <p:nvSpPr>
          <p:cNvPr id="55299"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115485789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hdr" sz="quarter"/>
          </p:nvPr>
        </p:nvSpPr>
        <p:spPr>
          <a:xfrm>
            <a:off x="0" y="1"/>
            <a:ext cx="2972098" cy="456595"/>
          </a:xfrm>
          <a:prstGeom prst="rect">
            <a:avLst/>
          </a:prstGeom>
          <a:ln/>
        </p:spPr>
        <p:txBody>
          <a:bodyPr lIns="86493" tIns="43247" rIns="86493" bIns="43247"/>
          <a:lstStyle/>
          <a:p>
            <a:r>
              <a:rPr lang="en-US"/>
              <a:t>The University of Adelaide, School of Computer Science</a:t>
            </a:r>
          </a:p>
        </p:txBody>
      </p:sp>
      <p:sp>
        <p:nvSpPr>
          <p:cNvPr id="5" name="Rectangle 3"/>
          <p:cNvSpPr>
            <a:spLocks noGrp="1" noChangeArrowheads="1"/>
          </p:cNvSpPr>
          <p:nvPr>
            <p:ph type="dt" idx="1"/>
          </p:nvPr>
        </p:nvSpPr>
        <p:spPr>
          <a:xfrm>
            <a:off x="3885903" y="1"/>
            <a:ext cx="2972097" cy="456595"/>
          </a:xfrm>
          <a:prstGeom prst="rect">
            <a:avLst/>
          </a:prstGeom>
          <a:ln/>
        </p:spPr>
        <p:txBody>
          <a:bodyPr lIns="86493" tIns="43247" rIns="86493" bIns="43247"/>
          <a:lstStyle/>
          <a:p>
            <a:fld id="{07DA533B-45CB-4337-89C6-857AE8953CCB}" type="datetime3">
              <a:rPr lang="en-US"/>
              <a:pPr/>
              <a:t>22 February 2018</a:t>
            </a:fld>
            <a:endParaRPr lang="en-US"/>
          </a:p>
        </p:txBody>
      </p:sp>
      <p:sp>
        <p:nvSpPr>
          <p:cNvPr id="6" name="Rectangle 6"/>
          <p:cNvSpPr>
            <a:spLocks noGrp="1" noChangeArrowheads="1"/>
          </p:cNvSpPr>
          <p:nvPr>
            <p:ph type="ftr" sz="quarter" idx="4"/>
          </p:nvPr>
        </p:nvSpPr>
        <p:spPr>
          <a:xfrm>
            <a:off x="0" y="8687405"/>
            <a:ext cx="2972098" cy="456595"/>
          </a:xfrm>
          <a:prstGeom prst="rect">
            <a:avLst/>
          </a:prstGeom>
          <a:ln/>
        </p:spPr>
        <p:txBody>
          <a:bodyPr lIns="86493" tIns="43247" rIns="86493" bIns="43247"/>
          <a:lstStyle/>
          <a:p>
            <a:r>
              <a:rPr lang="en-US"/>
              <a:t>Chapter 2 — Instructions: Language of the Computer</a:t>
            </a:r>
          </a:p>
        </p:txBody>
      </p:sp>
      <p:sp>
        <p:nvSpPr>
          <p:cNvPr id="7" name="Rectangle 7"/>
          <p:cNvSpPr>
            <a:spLocks noGrp="1" noChangeArrowheads="1"/>
          </p:cNvSpPr>
          <p:nvPr>
            <p:ph type="sldNum" sz="quarter" idx="5"/>
          </p:nvPr>
        </p:nvSpPr>
        <p:spPr>
          <a:xfrm>
            <a:off x="3885903" y="8687405"/>
            <a:ext cx="2972097" cy="456595"/>
          </a:xfrm>
          <a:prstGeom prst="rect">
            <a:avLst/>
          </a:prstGeom>
          <a:ln/>
        </p:spPr>
        <p:txBody>
          <a:bodyPr lIns="86493" tIns="43247" rIns="86493" bIns="43247"/>
          <a:lstStyle/>
          <a:p>
            <a:fld id="{AD67176E-D0DA-4D40-9114-1A30A59F807E}" type="slidenum">
              <a:rPr lang="en-US"/>
              <a:pPr/>
              <a:t>23</a:t>
            </a:fld>
            <a:endParaRPr lang="en-US"/>
          </a:p>
        </p:txBody>
      </p:sp>
      <p:sp>
        <p:nvSpPr>
          <p:cNvPr id="243714" name="Rectangle 2"/>
          <p:cNvSpPr>
            <a:spLocks noGrp="1" noRot="1" noChangeAspect="1" noChangeArrowheads="1" noTextEdit="1"/>
          </p:cNvSpPr>
          <p:nvPr>
            <p:ph type="sldImg"/>
          </p:nvPr>
        </p:nvSpPr>
        <p:spPr>
          <a:xfrm>
            <a:off x="1150938" y="692150"/>
            <a:ext cx="4556125" cy="3416300"/>
          </a:xfrm>
          <a:ln/>
        </p:spPr>
      </p:sp>
      <p:sp>
        <p:nvSpPr>
          <p:cNvPr id="243715" name="Rectangle 3"/>
          <p:cNvSpPr>
            <a:spLocks noGrp="1" noChangeArrowheads="1"/>
          </p:cNvSpPr>
          <p:nvPr>
            <p:ph type="body" idx="1"/>
          </p:nvPr>
        </p:nvSpPr>
        <p:spPr/>
        <p:txBody>
          <a:bodyPr/>
          <a:lstStyle/>
          <a:p>
            <a:endParaRPr lang="en-AU" dirty="0"/>
          </a:p>
        </p:txBody>
      </p:sp>
    </p:spTree>
    <p:extLst>
      <p:ext uri="{BB962C8B-B14F-4D97-AF65-F5344CB8AC3E}">
        <p14:creationId xmlns:p14="http://schemas.microsoft.com/office/powerpoint/2010/main" val="234859067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362700" y="609600"/>
            <a:ext cx="1790700" cy="54864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990600" y="609600"/>
            <a:ext cx="5219700" cy="54864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990600" y="1981200"/>
            <a:ext cx="35052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981200"/>
            <a:ext cx="35052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990600" y="609600"/>
            <a:ext cx="7162800" cy="1143000"/>
          </a:xfrm>
          <a:prstGeom prst="rect">
            <a:avLst/>
          </a:prstGeom>
          <a:noFill/>
          <a:ln w="12700">
            <a:noFill/>
            <a:miter lim="800000"/>
            <a:headEnd/>
            <a:tailEnd/>
          </a:ln>
          <a:effectLst/>
        </p:spPr>
        <p:txBody>
          <a:bodyPr vert="horz" wrap="square" lIns="90487" tIns="44450" rIns="90487" bIns="44450" numCol="1" anchor="ctr" anchorCtr="0" compatLnSpc="1">
            <a:prstTxWarp prst="textNoShape">
              <a:avLst/>
            </a:prstTxWarp>
          </a:bodyPr>
          <a:lstStyle/>
          <a:p>
            <a:pPr lvl="0"/>
            <a:r>
              <a:rPr lang="en-US"/>
              <a:t>Slide Title</a:t>
            </a:r>
          </a:p>
        </p:txBody>
      </p:sp>
      <p:sp>
        <p:nvSpPr>
          <p:cNvPr id="1027" name="Rectangle 3"/>
          <p:cNvSpPr>
            <a:spLocks noGrp="1" noChangeArrowheads="1"/>
          </p:cNvSpPr>
          <p:nvPr>
            <p:ph type="body" idx="1"/>
          </p:nvPr>
        </p:nvSpPr>
        <p:spPr bwMode="auto">
          <a:xfrm>
            <a:off x="990600" y="1981200"/>
            <a:ext cx="7162800" cy="4114800"/>
          </a:xfrm>
          <a:prstGeom prst="rect">
            <a:avLst/>
          </a:prstGeom>
          <a:noFill/>
          <a:ln w="12700">
            <a:noFill/>
            <a:miter lim="800000"/>
            <a:headEnd/>
            <a:tailEnd/>
          </a:ln>
          <a:effectLst/>
        </p:spPr>
        <p:txBody>
          <a:bodyPr vert="horz" wrap="square" lIns="90487" tIns="44450" rIns="90487" bIns="44450" numCol="1" anchor="t" anchorCtr="0" compatLnSpc="1">
            <a:prstTxWarp prst="textNoShape">
              <a:avLst/>
            </a:prstTxWarp>
          </a:bodyPr>
          <a:lstStyle/>
          <a:p>
            <a:pPr lvl="0"/>
            <a:r>
              <a:rPr lang="en-US"/>
              <a:t>Body Text</a:t>
            </a:r>
          </a:p>
          <a:p>
            <a:pPr lvl="1"/>
            <a:r>
              <a:rPr lang="en-US"/>
              <a:t>Second Level</a:t>
            </a:r>
          </a:p>
          <a:p>
            <a:pPr lvl="2"/>
            <a:r>
              <a:rPr lang="en-US"/>
              <a:t>Third Level</a:t>
            </a:r>
          </a:p>
          <a:p>
            <a:pPr lvl="3"/>
            <a:r>
              <a:rPr lang="en-US"/>
              <a:t>Fourth Level</a:t>
            </a:r>
          </a:p>
          <a:p>
            <a:pPr lvl="4"/>
            <a:r>
              <a:rPr lang="en-US"/>
              <a:t>Fifth Level</a:t>
            </a:r>
          </a:p>
        </p:txBody>
      </p:sp>
      <p:sp>
        <p:nvSpPr>
          <p:cNvPr id="1028" name="Rectangle 4"/>
          <p:cNvSpPr>
            <a:spLocks noChangeArrowheads="1"/>
          </p:cNvSpPr>
          <p:nvPr/>
        </p:nvSpPr>
        <p:spPr bwMode="auto">
          <a:xfrm>
            <a:off x="7713663" y="6289675"/>
            <a:ext cx="1069975" cy="271463"/>
          </a:xfrm>
          <a:prstGeom prst="rect">
            <a:avLst/>
          </a:prstGeom>
          <a:noFill/>
          <a:ln w="12700">
            <a:noFill/>
            <a:miter lim="800000"/>
            <a:headEnd/>
            <a:tailEnd/>
          </a:ln>
          <a:effectLst/>
        </p:spPr>
        <p:txBody>
          <a:bodyPr wrap="none" lIns="90487" tIns="44450" rIns="90487" bIns="44450">
            <a:spAutoFit/>
          </a:bodyPr>
          <a:lstStyle/>
          <a:p>
            <a:pPr algn="r"/>
            <a:r>
              <a:rPr lang="en-US" sz="1200"/>
              <a:t>DAP.F96  </a:t>
            </a:r>
            <a:fld id="{DB92C2C2-2C5B-4D5D-93DB-92DD2A44BDF1}" type="slidenum">
              <a:rPr lang="en-US" sz="1200"/>
              <a:pPr algn="r"/>
              <a:t>‹#›</a:t>
            </a:fld>
            <a:endParaRPr lang="en-US" sz="120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lnSpc>
          <a:spcPct val="90000"/>
        </a:lnSpc>
        <a:spcBef>
          <a:spcPct val="0"/>
        </a:spcBef>
        <a:spcAft>
          <a:spcPct val="0"/>
        </a:spcAft>
        <a:defRPr sz="3600" b="1">
          <a:solidFill>
            <a:schemeClr val="hlink"/>
          </a:solidFill>
          <a:latin typeface="+mj-lt"/>
          <a:ea typeface="+mj-ea"/>
          <a:cs typeface="+mj-cs"/>
        </a:defRPr>
      </a:lvl1pPr>
      <a:lvl2pPr algn="ctr" rtl="0" eaLnBrk="0" fontAlgn="base" hangingPunct="0">
        <a:lnSpc>
          <a:spcPct val="90000"/>
        </a:lnSpc>
        <a:spcBef>
          <a:spcPct val="0"/>
        </a:spcBef>
        <a:spcAft>
          <a:spcPct val="0"/>
        </a:spcAft>
        <a:defRPr sz="3600" b="1">
          <a:solidFill>
            <a:schemeClr val="hlink"/>
          </a:solidFill>
          <a:latin typeface="Arial" charset="0"/>
        </a:defRPr>
      </a:lvl2pPr>
      <a:lvl3pPr algn="ctr" rtl="0" eaLnBrk="0" fontAlgn="base" hangingPunct="0">
        <a:lnSpc>
          <a:spcPct val="90000"/>
        </a:lnSpc>
        <a:spcBef>
          <a:spcPct val="0"/>
        </a:spcBef>
        <a:spcAft>
          <a:spcPct val="0"/>
        </a:spcAft>
        <a:defRPr sz="3600" b="1">
          <a:solidFill>
            <a:schemeClr val="hlink"/>
          </a:solidFill>
          <a:latin typeface="Arial" charset="0"/>
        </a:defRPr>
      </a:lvl3pPr>
      <a:lvl4pPr algn="ctr" rtl="0" eaLnBrk="0" fontAlgn="base" hangingPunct="0">
        <a:lnSpc>
          <a:spcPct val="90000"/>
        </a:lnSpc>
        <a:spcBef>
          <a:spcPct val="0"/>
        </a:spcBef>
        <a:spcAft>
          <a:spcPct val="0"/>
        </a:spcAft>
        <a:defRPr sz="3600" b="1">
          <a:solidFill>
            <a:schemeClr val="hlink"/>
          </a:solidFill>
          <a:latin typeface="Arial" charset="0"/>
        </a:defRPr>
      </a:lvl4pPr>
      <a:lvl5pPr algn="ctr" rtl="0" eaLnBrk="0" fontAlgn="base" hangingPunct="0">
        <a:lnSpc>
          <a:spcPct val="90000"/>
        </a:lnSpc>
        <a:spcBef>
          <a:spcPct val="0"/>
        </a:spcBef>
        <a:spcAft>
          <a:spcPct val="0"/>
        </a:spcAft>
        <a:defRPr sz="3600" b="1">
          <a:solidFill>
            <a:schemeClr val="hlink"/>
          </a:solidFill>
          <a:latin typeface="Arial" charset="0"/>
        </a:defRPr>
      </a:lvl5pPr>
      <a:lvl6pPr marL="457200" algn="ctr" rtl="0" eaLnBrk="0" fontAlgn="base" hangingPunct="0">
        <a:lnSpc>
          <a:spcPct val="90000"/>
        </a:lnSpc>
        <a:spcBef>
          <a:spcPct val="0"/>
        </a:spcBef>
        <a:spcAft>
          <a:spcPct val="0"/>
        </a:spcAft>
        <a:defRPr sz="3600" b="1">
          <a:solidFill>
            <a:schemeClr val="hlink"/>
          </a:solidFill>
          <a:latin typeface="Arial" charset="0"/>
        </a:defRPr>
      </a:lvl6pPr>
      <a:lvl7pPr marL="914400" algn="ctr" rtl="0" eaLnBrk="0" fontAlgn="base" hangingPunct="0">
        <a:lnSpc>
          <a:spcPct val="90000"/>
        </a:lnSpc>
        <a:spcBef>
          <a:spcPct val="0"/>
        </a:spcBef>
        <a:spcAft>
          <a:spcPct val="0"/>
        </a:spcAft>
        <a:defRPr sz="3600" b="1">
          <a:solidFill>
            <a:schemeClr val="hlink"/>
          </a:solidFill>
          <a:latin typeface="Arial" charset="0"/>
        </a:defRPr>
      </a:lvl7pPr>
      <a:lvl8pPr marL="1371600" algn="ctr" rtl="0" eaLnBrk="0" fontAlgn="base" hangingPunct="0">
        <a:lnSpc>
          <a:spcPct val="90000"/>
        </a:lnSpc>
        <a:spcBef>
          <a:spcPct val="0"/>
        </a:spcBef>
        <a:spcAft>
          <a:spcPct val="0"/>
        </a:spcAft>
        <a:defRPr sz="3600" b="1">
          <a:solidFill>
            <a:schemeClr val="hlink"/>
          </a:solidFill>
          <a:latin typeface="Arial" charset="0"/>
        </a:defRPr>
      </a:lvl8pPr>
      <a:lvl9pPr marL="1828800" algn="ctr" rtl="0" eaLnBrk="0" fontAlgn="base" hangingPunct="0">
        <a:lnSpc>
          <a:spcPct val="90000"/>
        </a:lnSpc>
        <a:spcBef>
          <a:spcPct val="0"/>
        </a:spcBef>
        <a:spcAft>
          <a:spcPct val="0"/>
        </a:spcAft>
        <a:defRPr sz="3600" b="1">
          <a:solidFill>
            <a:schemeClr val="hlink"/>
          </a:solidFill>
          <a:latin typeface="Arial" charset="0"/>
        </a:defRPr>
      </a:lvl9pPr>
    </p:titleStyle>
    <p:bodyStyle>
      <a:lvl1pPr marL="285750" indent="-285750" algn="l" rtl="0" eaLnBrk="0" fontAlgn="base" hangingPunct="0">
        <a:lnSpc>
          <a:spcPct val="90000"/>
        </a:lnSpc>
        <a:spcBef>
          <a:spcPct val="30000"/>
        </a:spcBef>
        <a:spcAft>
          <a:spcPct val="0"/>
        </a:spcAft>
        <a:buSzPct val="100000"/>
        <a:buChar char="•"/>
        <a:defRPr sz="2400" b="1">
          <a:solidFill>
            <a:schemeClr val="tx1"/>
          </a:solidFill>
          <a:latin typeface="+mn-lt"/>
          <a:ea typeface="+mn-ea"/>
          <a:cs typeface="+mn-cs"/>
        </a:defRPr>
      </a:lvl1pPr>
      <a:lvl2pPr marL="685800" indent="-228600" algn="l" rtl="0" eaLnBrk="0" fontAlgn="base" hangingPunct="0">
        <a:lnSpc>
          <a:spcPct val="90000"/>
        </a:lnSpc>
        <a:spcBef>
          <a:spcPct val="30000"/>
        </a:spcBef>
        <a:spcAft>
          <a:spcPct val="0"/>
        </a:spcAft>
        <a:buSzPct val="100000"/>
        <a:buChar char="–"/>
        <a:defRPr b="1">
          <a:solidFill>
            <a:schemeClr val="tx1"/>
          </a:solidFill>
          <a:latin typeface="+mn-lt"/>
        </a:defRPr>
      </a:lvl2pPr>
      <a:lvl3pPr marL="1143000" indent="-228600" algn="l" rtl="0" eaLnBrk="0" fontAlgn="base" hangingPunct="0">
        <a:lnSpc>
          <a:spcPct val="90000"/>
        </a:lnSpc>
        <a:spcBef>
          <a:spcPct val="30000"/>
        </a:spcBef>
        <a:spcAft>
          <a:spcPct val="0"/>
        </a:spcAft>
        <a:buSzPct val="100000"/>
        <a:buChar char="»"/>
        <a:defRPr b="1">
          <a:solidFill>
            <a:schemeClr val="tx1"/>
          </a:solidFill>
          <a:latin typeface="+mn-lt"/>
        </a:defRPr>
      </a:lvl3pPr>
      <a:lvl4pPr marL="1543050" indent="-171450" algn="l" rtl="0" eaLnBrk="0" fontAlgn="base" hangingPunct="0">
        <a:lnSpc>
          <a:spcPct val="90000"/>
        </a:lnSpc>
        <a:spcBef>
          <a:spcPct val="30000"/>
        </a:spcBef>
        <a:spcAft>
          <a:spcPct val="0"/>
        </a:spcAft>
        <a:buSzPct val="100000"/>
        <a:buChar char="•"/>
        <a:defRPr sz="1400" b="1">
          <a:solidFill>
            <a:schemeClr val="tx1"/>
          </a:solidFill>
          <a:latin typeface="+mn-lt"/>
        </a:defRPr>
      </a:lvl4pPr>
      <a:lvl5pPr marL="2000250" indent="-171450" algn="l" rtl="0" eaLnBrk="0" fontAlgn="base" hangingPunct="0">
        <a:lnSpc>
          <a:spcPct val="90000"/>
        </a:lnSpc>
        <a:spcBef>
          <a:spcPct val="30000"/>
        </a:spcBef>
        <a:spcAft>
          <a:spcPct val="0"/>
        </a:spcAft>
        <a:buSzPct val="100000"/>
        <a:buChar char="–"/>
        <a:defRPr sz="1400" b="1">
          <a:solidFill>
            <a:schemeClr val="tx1"/>
          </a:solidFill>
          <a:latin typeface="+mn-lt"/>
        </a:defRPr>
      </a:lvl5pPr>
      <a:lvl6pPr marL="2457450" indent="-171450" algn="l" rtl="0" eaLnBrk="0" fontAlgn="base" hangingPunct="0">
        <a:lnSpc>
          <a:spcPct val="90000"/>
        </a:lnSpc>
        <a:spcBef>
          <a:spcPct val="30000"/>
        </a:spcBef>
        <a:spcAft>
          <a:spcPct val="0"/>
        </a:spcAft>
        <a:buSzPct val="100000"/>
        <a:buChar char="–"/>
        <a:defRPr sz="1400" b="1">
          <a:solidFill>
            <a:schemeClr val="tx1"/>
          </a:solidFill>
          <a:latin typeface="+mn-lt"/>
        </a:defRPr>
      </a:lvl6pPr>
      <a:lvl7pPr marL="2914650" indent="-171450" algn="l" rtl="0" eaLnBrk="0" fontAlgn="base" hangingPunct="0">
        <a:lnSpc>
          <a:spcPct val="90000"/>
        </a:lnSpc>
        <a:spcBef>
          <a:spcPct val="30000"/>
        </a:spcBef>
        <a:spcAft>
          <a:spcPct val="0"/>
        </a:spcAft>
        <a:buSzPct val="100000"/>
        <a:buChar char="–"/>
        <a:defRPr sz="1400" b="1">
          <a:solidFill>
            <a:schemeClr val="tx1"/>
          </a:solidFill>
          <a:latin typeface="+mn-lt"/>
        </a:defRPr>
      </a:lvl7pPr>
      <a:lvl8pPr marL="3371850" indent="-171450" algn="l" rtl="0" eaLnBrk="0" fontAlgn="base" hangingPunct="0">
        <a:lnSpc>
          <a:spcPct val="90000"/>
        </a:lnSpc>
        <a:spcBef>
          <a:spcPct val="30000"/>
        </a:spcBef>
        <a:spcAft>
          <a:spcPct val="0"/>
        </a:spcAft>
        <a:buSzPct val="100000"/>
        <a:buChar char="–"/>
        <a:defRPr sz="1400" b="1">
          <a:solidFill>
            <a:schemeClr val="tx1"/>
          </a:solidFill>
          <a:latin typeface="+mn-lt"/>
        </a:defRPr>
      </a:lvl8pPr>
      <a:lvl9pPr marL="3829050" indent="-171450" algn="l" rtl="0" eaLnBrk="0" fontAlgn="base" hangingPunct="0">
        <a:lnSpc>
          <a:spcPct val="90000"/>
        </a:lnSpc>
        <a:spcBef>
          <a:spcPct val="30000"/>
        </a:spcBef>
        <a:spcAft>
          <a:spcPct val="0"/>
        </a:spcAft>
        <a:buSzPct val="100000"/>
        <a:buChar char="–"/>
        <a:defRPr sz="1400" b="1">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4.emf"/></Relationships>
</file>

<file path=ppt/slides/_rels/slide16.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2.xml"/><Relationship Id="rId1" Type="http://schemas.openxmlformats.org/officeDocument/2006/relationships/vmlDrawing" Target="../drawings/vmlDrawing2.vml"/><Relationship Id="rId4" Type="http://schemas.openxmlformats.org/officeDocument/2006/relationships/image" Target="../media/image5.emf"/></Relationships>
</file>

<file path=ppt/slides/_rels/slide17.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6.xml"/><Relationship Id="rId1" Type="http://schemas.openxmlformats.org/officeDocument/2006/relationships/vmlDrawing" Target="../drawings/vmlDrawing3.vml"/><Relationship Id="rId4" Type="http://schemas.openxmlformats.org/officeDocument/2006/relationships/image" Target="../media/image6.emf"/></Relationships>
</file>

<file path=ppt/slides/_rels/slide18.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6.xml"/><Relationship Id="rId1" Type="http://schemas.openxmlformats.org/officeDocument/2006/relationships/vmlDrawing" Target="../drawings/vmlDrawing4.vml"/><Relationship Id="rId4" Type="http://schemas.openxmlformats.org/officeDocument/2006/relationships/image" Target="../media/image7.emf"/></Relationships>
</file>

<file path=ppt/slides/_rels/slide19.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Layout" Target="../slideLayouts/slideLayout6.xml"/><Relationship Id="rId1" Type="http://schemas.openxmlformats.org/officeDocument/2006/relationships/vmlDrawing" Target="../drawings/vmlDrawing5.vml"/><Relationship Id="rId4" Type="http://schemas.openxmlformats.org/officeDocument/2006/relationships/image" Target="../media/image8.emf"/></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oleObject" Target="../embeddings/oleObject6.bin"/><Relationship Id="rId2" Type="http://schemas.openxmlformats.org/officeDocument/2006/relationships/slideLayout" Target="../slideLayouts/slideLayout6.xml"/><Relationship Id="rId1" Type="http://schemas.openxmlformats.org/officeDocument/2006/relationships/vmlDrawing" Target="../drawings/vmlDrawing6.vml"/><Relationship Id="rId4" Type="http://schemas.openxmlformats.org/officeDocument/2006/relationships/image" Target="../media/image9.emf"/></Relationships>
</file>

<file path=ppt/slides/_rels/slide21.xml.rels><?xml version="1.0" encoding="UTF-8" standalone="yes"?>
<Relationships xmlns="http://schemas.openxmlformats.org/package/2006/relationships"><Relationship Id="rId3" Type="http://schemas.openxmlformats.org/officeDocument/2006/relationships/oleObject" Target="../embeddings/oleObject7.bin"/><Relationship Id="rId2" Type="http://schemas.openxmlformats.org/officeDocument/2006/relationships/slideLayout" Target="../slideLayouts/slideLayout6.xml"/><Relationship Id="rId1" Type="http://schemas.openxmlformats.org/officeDocument/2006/relationships/vmlDrawing" Target="../drawings/vmlDrawing7.vml"/><Relationship Id="rId4" Type="http://schemas.openxmlformats.org/officeDocument/2006/relationships/image" Target="../media/image10.emf"/></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098" name="Rectangle 2"/>
          <p:cNvSpPr>
            <a:spLocks noGrp="1" noChangeArrowheads="1"/>
          </p:cNvSpPr>
          <p:nvPr>
            <p:ph type="ctrTitle"/>
          </p:nvPr>
        </p:nvSpPr>
        <p:spPr>
          <a:xfrm>
            <a:off x="114300" y="1981200"/>
            <a:ext cx="8877300" cy="1828800"/>
          </a:xfrm>
          <a:solidFill>
            <a:schemeClr val="accent1"/>
          </a:solidFill>
          <a:ln/>
        </p:spPr>
        <p:txBody>
          <a:bodyPr/>
          <a:lstStyle/>
          <a:p>
            <a:r>
              <a:rPr lang="en-US" sz="3200" dirty="0">
                <a:solidFill>
                  <a:schemeClr val="tx1"/>
                </a:solidFill>
              </a:rPr>
              <a:t>Lecture 13: </a:t>
            </a:r>
            <a:br>
              <a:rPr lang="en-US" sz="3200" dirty="0">
                <a:solidFill>
                  <a:schemeClr val="tx1"/>
                </a:solidFill>
              </a:rPr>
            </a:br>
            <a:r>
              <a:rPr lang="en-US" sz="3200" dirty="0">
                <a:solidFill>
                  <a:schemeClr val="tx1"/>
                </a:solidFill>
              </a:rPr>
              <a:t>ILP Hardware Schemes</a:t>
            </a:r>
            <a:br>
              <a:rPr lang="en-US" sz="3200" dirty="0">
                <a:solidFill>
                  <a:schemeClr val="tx1"/>
                </a:solidFill>
              </a:rPr>
            </a:br>
            <a:r>
              <a:rPr lang="en-US" sz="3200" dirty="0">
                <a:solidFill>
                  <a:schemeClr val="tx1"/>
                </a:solidFill>
              </a:rPr>
              <a:t>Chapter 3 and Appendix C</a:t>
            </a: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294967295"/>
          </p:nvPr>
        </p:nvSpPr>
        <p:spPr>
          <a:xfrm>
            <a:off x="6553200" y="6248400"/>
            <a:ext cx="1905000" cy="457200"/>
          </a:xfrm>
          <a:prstGeom prst="rect">
            <a:avLst/>
          </a:prstGeom>
        </p:spPr>
        <p:txBody>
          <a:bodyPr/>
          <a:lstStyle/>
          <a:p>
            <a:fld id="{A1B4D86B-1FCE-42BC-A0FF-04B08BD79B00}" type="slidenum">
              <a:rPr lang="en-US"/>
              <a:pPr/>
              <a:t>10</a:t>
            </a:fld>
            <a:endParaRPr lang="en-US" dirty="0"/>
          </a:p>
        </p:txBody>
      </p:sp>
      <p:sp>
        <p:nvSpPr>
          <p:cNvPr id="5122" name="Rectangle 2"/>
          <p:cNvSpPr>
            <a:spLocks noGrp="1" noChangeArrowheads="1"/>
          </p:cNvSpPr>
          <p:nvPr>
            <p:ph type="title"/>
          </p:nvPr>
        </p:nvSpPr>
        <p:spPr>
          <a:xfrm>
            <a:off x="0" y="76200"/>
            <a:ext cx="9144000" cy="838200"/>
          </a:xfrm>
        </p:spPr>
        <p:txBody>
          <a:bodyPr/>
          <a:lstStyle/>
          <a:p>
            <a:r>
              <a:rPr lang="en-US" sz="2800" dirty="0">
                <a:solidFill>
                  <a:srgbClr val="0070C0"/>
                </a:solidFill>
              </a:rPr>
              <a:t>Dynamic Scheduling: </a:t>
            </a:r>
            <a:r>
              <a:rPr lang="en-US" sz="2800" dirty="0" err="1">
                <a:solidFill>
                  <a:srgbClr val="0070C0"/>
                </a:solidFill>
              </a:rPr>
              <a:t>Tomasulo</a:t>
            </a:r>
            <a:r>
              <a:rPr lang="en-US" sz="2800" dirty="0">
                <a:solidFill>
                  <a:srgbClr val="0070C0"/>
                </a:solidFill>
              </a:rPr>
              <a:t> Algorithm</a:t>
            </a:r>
          </a:p>
        </p:txBody>
      </p:sp>
      <p:sp>
        <p:nvSpPr>
          <p:cNvPr id="5123" name="Rectangle 3"/>
          <p:cNvSpPr>
            <a:spLocks noGrp="1" noChangeArrowheads="1"/>
          </p:cNvSpPr>
          <p:nvPr>
            <p:ph type="body" idx="1"/>
          </p:nvPr>
        </p:nvSpPr>
        <p:spPr>
          <a:xfrm>
            <a:off x="685800" y="914400"/>
            <a:ext cx="7772400" cy="5181600"/>
          </a:xfrm>
        </p:spPr>
        <p:txBody>
          <a:bodyPr/>
          <a:lstStyle/>
          <a:p>
            <a:r>
              <a:rPr lang="en-US" dirty="0"/>
              <a:t>For IBM 360/91 about 3 years after CDC 6600 that proposed </a:t>
            </a:r>
            <a:r>
              <a:rPr lang="en-US" dirty="0" err="1"/>
              <a:t>scoreboarding</a:t>
            </a:r>
            <a:r>
              <a:rPr lang="en-US" dirty="0"/>
              <a:t> (Centralized scheme)</a:t>
            </a:r>
          </a:p>
          <a:p>
            <a:r>
              <a:rPr lang="en-US" dirty="0"/>
              <a:t>Differences between </a:t>
            </a:r>
            <a:r>
              <a:rPr lang="en-US" dirty="0" err="1"/>
              <a:t>Tomasulo</a:t>
            </a:r>
            <a:r>
              <a:rPr lang="en-US" dirty="0"/>
              <a:t> Algorithm &amp; Scoreboard</a:t>
            </a:r>
          </a:p>
          <a:p>
            <a:pPr lvl="1"/>
            <a:r>
              <a:rPr lang="en-US" dirty="0"/>
              <a:t>Control &amp; buffers distributed with Function Units vs. centralized in scoreboard; called “reservation stations (</a:t>
            </a:r>
            <a:r>
              <a:rPr lang="en-US" dirty="0" err="1"/>
              <a:t>rs</a:t>
            </a:r>
            <a:r>
              <a:rPr lang="en-US" dirty="0"/>
              <a:t>)”</a:t>
            </a:r>
          </a:p>
          <a:p>
            <a:pPr lvl="1"/>
            <a:r>
              <a:rPr lang="en-US" dirty="0"/>
              <a:t>Registers in instructions replaced by pointers to reservation station buffer</a:t>
            </a:r>
          </a:p>
          <a:p>
            <a:pPr lvl="1"/>
            <a:r>
              <a:rPr lang="en-US" dirty="0"/>
              <a:t>Instruction results are passed directly to the FU from </a:t>
            </a:r>
            <a:r>
              <a:rPr lang="en-US" dirty="0" err="1"/>
              <a:t>rs</a:t>
            </a:r>
            <a:r>
              <a:rPr lang="en-US" dirty="0"/>
              <a:t> rather than from registers through common data bus (CDB) Common Data Bus broadcasts results to all FUs</a:t>
            </a:r>
          </a:p>
          <a:p>
            <a:pPr lvl="1"/>
            <a:r>
              <a:rPr lang="en-US" dirty="0"/>
              <a:t>HW renaming of registers to avoid WAW hazards</a:t>
            </a:r>
          </a:p>
          <a:p>
            <a:pPr lvl="1"/>
            <a:r>
              <a:rPr lang="en-US" dirty="0"/>
              <a:t>Buffer operand values to avoid WAR hazards</a:t>
            </a:r>
          </a:p>
          <a:p>
            <a:pPr lvl="1"/>
            <a:r>
              <a:rPr lang="en-US" dirty="0"/>
              <a:t>Load and Stores treated as FUs as well</a:t>
            </a:r>
          </a:p>
          <a:p>
            <a:r>
              <a:rPr lang="en-US" dirty="0">
                <a:solidFill>
                  <a:schemeClr val="accent2"/>
                </a:solidFill>
              </a:rPr>
              <a:t>Why study? Lead to Alpha 21264, HP 8000, MIPS 10000, Pentium II, Power PC 604 …</a:t>
            </a:r>
          </a:p>
        </p:txBody>
      </p:sp>
    </p:spTree>
    <p:extLst>
      <p:ext uri="{BB962C8B-B14F-4D97-AF65-F5344CB8AC3E}">
        <p14:creationId xmlns:p14="http://schemas.microsoft.com/office/powerpoint/2010/main" val="257916328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72" name="Picture 8" descr="f03-06-9780123838728"/>
          <p:cNvPicPr>
            <a:picLocks noChangeAspect="1" noChangeArrowheads="1"/>
          </p:cNvPicPr>
          <p:nvPr/>
        </p:nvPicPr>
        <p:blipFill>
          <a:blip r:embed="rId2" cstate="print"/>
          <a:srcRect/>
          <a:stretch>
            <a:fillRect/>
          </a:stretch>
        </p:blipFill>
        <p:spPr bwMode="auto">
          <a:xfrm>
            <a:off x="2286001" y="228600"/>
            <a:ext cx="4038600" cy="3338801"/>
          </a:xfrm>
          <a:prstGeom prst="rect">
            <a:avLst/>
          </a:prstGeom>
          <a:noFill/>
        </p:spPr>
      </p:pic>
      <p:sp>
        <p:nvSpPr>
          <p:cNvPr id="36873" name="Rectangle 9"/>
          <p:cNvSpPr>
            <a:spLocks noChangeArrowheads="1"/>
          </p:cNvSpPr>
          <p:nvPr/>
        </p:nvSpPr>
        <p:spPr bwMode="auto">
          <a:xfrm>
            <a:off x="381000" y="3810000"/>
            <a:ext cx="8488362" cy="2462213"/>
          </a:xfrm>
          <a:prstGeom prst="rect">
            <a:avLst/>
          </a:prstGeom>
          <a:noFill/>
          <a:ln w="9525">
            <a:noFill/>
            <a:miter lim="800000"/>
            <a:headEnd/>
            <a:tailEnd/>
          </a:ln>
          <a:effectLst/>
        </p:spPr>
        <p:txBody>
          <a:bodyPr anchor="ctr">
            <a:spAutoFit/>
          </a:bodyPr>
          <a:lstStyle/>
          <a:p>
            <a:pPr eaLnBrk="0" hangingPunct="0"/>
            <a:r>
              <a:rPr lang="en-GB" sz="1400" dirty="0"/>
              <a:t>Figure 3.6 The basic structure of a </a:t>
            </a:r>
            <a:r>
              <a:rPr lang="en-GB" sz="1400" dirty="0">
                <a:solidFill>
                  <a:srgbClr val="FF0000"/>
                </a:solidFill>
              </a:rPr>
              <a:t>MIPS floating-point unit </a:t>
            </a:r>
            <a:r>
              <a:rPr lang="en-GB" sz="1400" dirty="0"/>
              <a:t>using </a:t>
            </a:r>
            <a:r>
              <a:rPr lang="en-GB" sz="1400" dirty="0" err="1"/>
              <a:t>Tomasulo’s</a:t>
            </a:r>
            <a:r>
              <a:rPr lang="en-GB" sz="1400" dirty="0"/>
              <a:t> algorithm. </a:t>
            </a:r>
            <a:r>
              <a:rPr lang="en-GB" sz="1400" b="0" dirty="0"/>
              <a:t>Instructions are sent from the instruction unit into the instruction queue from which they are issued in first-in, first-out (FIFO) order. The reservation stations include the operation and the actual operands, as well as information used for detecting and resolving hazards. Load buffers have three functions: (1) hold the components of the effective address until it is computed, (2) track outstanding loads that are waiting on the memory, and (3) hold the results of completed loads that are waiting for the CDB. Similarly, store buffers have three functions: (1) hold the components of the effective address until it is computed, (2) hold the destination memory addresses of out-standing stores that are waiting for the data value to store, and (3) hold the address and value to store until the memory unit is available. All results from either the FP units or the load unit are put on the CDB, which goes to the FP register file as well as to the reservation stations and store buffers. The FP adders implement addition and subtraction, and the FP multipliers do multiplication and division.</a:t>
            </a:r>
            <a:r>
              <a:rPr lang="en-US" sz="1400" dirty="0"/>
              <a:t> </a:t>
            </a:r>
          </a:p>
        </p:txBody>
      </p:sp>
    </p:spTree>
    <p:extLst>
      <p:ext uri="{BB962C8B-B14F-4D97-AF65-F5344CB8AC3E}">
        <p14:creationId xmlns:p14="http://schemas.microsoft.com/office/powerpoint/2010/main" val="165638869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5"/>
          <p:cNvSpPr>
            <a:spLocks noGrp="1"/>
          </p:cNvSpPr>
          <p:nvPr>
            <p:ph type="sldNum" sz="quarter" idx="4294967295"/>
          </p:nvPr>
        </p:nvSpPr>
        <p:spPr>
          <a:xfrm>
            <a:off x="6553200" y="6248400"/>
            <a:ext cx="1905000" cy="457200"/>
          </a:xfrm>
          <a:prstGeom prst="rect">
            <a:avLst/>
          </a:prstGeom>
        </p:spPr>
        <p:txBody>
          <a:bodyPr/>
          <a:lstStyle/>
          <a:p>
            <a:fld id="{223EC9EB-81F0-4B7B-AE15-A343F6E78E6D}" type="slidenum">
              <a:rPr lang="en-US"/>
              <a:pPr/>
              <a:t>12</a:t>
            </a:fld>
            <a:endParaRPr lang="en-US"/>
          </a:p>
        </p:txBody>
      </p:sp>
      <p:sp>
        <p:nvSpPr>
          <p:cNvPr id="70658" name="Rectangle 2"/>
          <p:cNvSpPr>
            <a:spLocks noGrp="1" noChangeArrowheads="1"/>
          </p:cNvSpPr>
          <p:nvPr>
            <p:ph type="title"/>
          </p:nvPr>
        </p:nvSpPr>
        <p:spPr>
          <a:xfrm>
            <a:off x="76200" y="76200"/>
            <a:ext cx="8991600" cy="685800"/>
          </a:xfrm>
        </p:spPr>
        <p:txBody>
          <a:bodyPr/>
          <a:lstStyle/>
          <a:p>
            <a:r>
              <a:rPr lang="en-US" sz="2800" dirty="0">
                <a:solidFill>
                  <a:srgbClr val="0070C0"/>
                </a:solidFill>
              </a:rPr>
              <a:t>Avoiding WAR and WAW Hazards</a:t>
            </a:r>
          </a:p>
        </p:txBody>
      </p:sp>
      <p:sp>
        <p:nvSpPr>
          <p:cNvPr id="70659" name="Rectangle 3"/>
          <p:cNvSpPr>
            <a:spLocks noGrp="1" noChangeArrowheads="1"/>
          </p:cNvSpPr>
          <p:nvPr>
            <p:ph type="body" idx="1"/>
          </p:nvPr>
        </p:nvSpPr>
        <p:spPr>
          <a:xfrm>
            <a:off x="533400" y="838200"/>
            <a:ext cx="8382000" cy="4953000"/>
          </a:xfrm>
        </p:spPr>
        <p:txBody>
          <a:bodyPr lIns="0"/>
          <a:lstStyle/>
          <a:p>
            <a:pPr lvl="4">
              <a:buNone/>
            </a:pPr>
            <a:r>
              <a:rPr lang="en-US" sz="1800" dirty="0"/>
              <a:t>1. DIV.D	  F0, F2, F4</a:t>
            </a:r>
          </a:p>
          <a:p>
            <a:pPr lvl="4">
              <a:buNone/>
            </a:pPr>
            <a:r>
              <a:rPr lang="en-US" sz="1800" dirty="0"/>
              <a:t>2. ADD.D  F6, F0, F8  </a:t>
            </a:r>
          </a:p>
          <a:p>
            <a:pPr lvl="4">
              <a:buFontTx/>
              <a:buNone/>
            </a:pPr>
            <a:r>
              <a:rPr lang="en-US" sz="1800" dirty="0"/>
              <a:t>3. </a:t>
            </a:r>
            <a:r>
              <a:rPr lang="en-US" sz="1800" dirty="0">
                <a:solidFill>
                  <a:srgbClr val="FF0000"/>
                </a:solidFill>
              </a:rPr>
              <a:t>S.D</a:t>
            </a:r>
            <a:r>
              <a:rPr lang="en-US" sz="1800" dirty="0"/>
              <a:t>	F6, 0(R1)	 		</a:t>
            </a:r>
            <a:endParaRPr lang="en-US" sz="1800" dirty="0">
              <a:solidFill>
                <a:schemeClr val="accent1"/>
              </a:solidFill>
            </a:endParaRPr>
          </a:p>
          <a:p>
            <a:pPr lvl="4">
              <a:buNone/>
            </a:pPr>
            <a:r>
              <a:rPr lang="en-US" sz="1800" dirty="0"/>
              <a:t>4. SUB.D  F8, F10, F14  </a:t>
            </a:r>
          </a:p>
          <a:p>
            <a:pPr lvl="4">
              <a:buNone/>
            </a:pPr>
            <a:r>
              <a:rPr lang="en-US" sz="1800" dirty="0"/>
              <a:t>5. MUL.D  F6, F10, F8 </a:t>
            </a:r>
            <a:r>
              <a:rPr lang="en-US" sz="1800" dirty="0">
                <a:solidFill>
                  <a:srgbClr val="FF0000"/>
                </a:solidFill>
              </a:rPr>
              <a:t> </a:t>
            </a:r>
          </a:p>
          <a:p>
            <a:r>
              <a:rPr lang="en-US" sz="2000" dirty="0"/>
              <a:t>Implemented through reservation stations (</a:t>
            </a:r>
            <a:r>
              <a:rPr lang="en-US" sz="2000" dirty="0" err="1"/>
              <a:t>rs</a:t>
            </a:r>
            <a:r>
              <a:rPr lang="en-US" sz="2000" dirty="0"/>
              <a:t>) per functional unit</a:t>
            </a:r>
          </a:p>
          <a:p>
            <a:pPr lvl="1"/>
            <a:r>
              <a:rPr lang="en-US" b="0" dirty="0"/>
              <a:t>Buffers an operand as soon as it is available – </a:t>
            </a:r>
            <a:r>
              <a:rPr lang="en-US" b="0" dirty="0">
                <a:solidFill>
                  <a:srgbClr val="FF0000"/>
                </a:solidFill>
              </a:rPr>
              <a:t>avoids WAR hazards</a:t>
            </a:r>
            <a:r>
              <a:rPr lang="en-US" b="0" dirty="0"/>
              <a:t>. The basic idea is that a reservation station (</a:t>
            </a:r>
            <a:r>
              <a:rPr lang="en-US" b="0" dirty="0" err="1"/>
              <a:t>rs</a:t>
            </a:r>
            <a:r>
              <a:rPr lang="en-US" b="0" dirty="0"/>
              <a:t>) fetches and buffers an operand as soon as it is available without waiting until the instruction execution. </a:t>
            </a:r>
            <a:r>
              <a:rPr lang="en-US" b="0" dirty="0">
                <a:solidFill>
                  <a:srgbClr val="FF0000"/>
                </a:solidFill>
              </a:rPr>
              <a:t>Equivalent to Register renaming. </a:t>
            </a:r>
            <a:r>
              <a:rPr lang="en-US" b="0" dirty="0"/>
              <a:t>Since the instructions are issued to </a:t>
            </a:r>
            <a:r>
              <a:rPr lang="en-US" b="0" dirty="0" err="1"/>
              <a:t>rs</a:t>
            </a:r>
            <a:r>
              <a:rPr lang="en-US" b="0" dirty="0"/>
              <a:t> in order, the operands are read in order without being effected by out-of-order executions.</a:t>
            </a:r>
          </a:p>
          <a:p>
            <a:pPr lvl="1"/>
            <a:r>
              <a:rPr lang="en-US" b="0" dirty="0"/>
              <a:t>Registers know the pending instruction. Or the </a:t>
            </a:r>
            <a:r>
              <a:rPr lang="en-US" b="0" dirty="0" err="1"/>
              <a:t>rs</a:t>
            </a:r>
            <a:r>
              <a:rPr lang="en-US" b="0" dirty="0"/>
              <a:t> that will provide their inputs – </a:t>
            </a:r>
            <a:r>
              <a:rPr lang="en-US" b="0" dirty="0">
                <a:solidFill>
                  <a:srgbClr val="FF0000"/>
                </a:solidFill>
              </a:rPr>
              <a:t>avoids WAW hazards</a:t>
            </a:r>
            <a:r>
              <a:rPr lang="en-US" b="0" dirty="0"/>
              <a:t>. The last write in a sequence of same-register-writing actually updates the register</a:t>
            </a:r>
          </a:p>
        </p:txBody>
      </p:sp>
      <p:sp>
        <p:nvSpPr>
          <p:cNvPr id="8" name="TextBox 7"/>
          <p:cNvSpPr txBox="1"/>
          <p:nvPr/>
        </p:nvSpPr>
        <p:spPr>
          <a:xfrm>
            <a:off x="4800600" y="838200"/>
            <a:ext cx="3886200" cy="1508105"/>
          </a:xfrm>
          <a:prstGeom prst="rect">
            <a:avLst/>
          </a:prstGeom>
          <a:noFill/>
        </p:spPr>
        <p:txBody>
          <a:bodyPr wrap="square" rtlCol="0">
            <a:spAutoFit/>
          </a:bodyPr>
          <a:lstStyle/>
          <a:p>
            <a:r>
              <a:rPr lang="en-US" sz="2000" dirty="0">
                <a:solidFill>
                  <a:srgbClr val="FF0000"/>
                </a:solidFill>
              </a:rPr>
              <a:t>Where are the hazards?</a:t>
            </a:r>
          </a:p>
          <a:p>
            <a:r>
              <a:rPr lang="en-US" sz="1800" dirty="0"/>
              <a:t>RAW between 1 and 2, 2 and 3 (SD), 4 and 5</a:t>
            </a:r>
          </a:p>
          <a:p>
            <a:r>
              <a:rPr lang="en-US" sz="1800" dirty="0"/>
              <a:t>WAR between 2 and 4, 3 and 5</a:t>
            </a:r>
          </a:p>
          <a:p>
            <a:r>
              <a:rPr lang="en-US" sz="1800" dirty="0"/>
              <a:t>WAW between 2 and 5</a:t>
            </a:r>
          </a:p>
        </p:txBody>
      </p:sp>
      <p:cxnSp>
        <p:nvCxnSpPr>
          <p:cNvPr id="10" name="Straight Arrow Connector 9"/>
          <p:cNvCxnSpPr/>
          <p:nvPr/>
        </p:nvCxnSpPr>
        <p:spPr>
          <a:xfrm>
            <a:off x="3657600" y="1066800"/>
            <a:ext cx="457200" cy="152400"/>
          </a:xfrm>
          <a:prstGeom prst="straightConnector1">
            <a:avLst/>
          </a:prstGeom>
          <a:ln w="22225" cmpd="sng">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p:nvPr/>
        </p:nvCxnSpPr>
        <p:spPr>
          <a:xfrm flipH="1">
            <a:off x="3505200" y="1371600"/>
            <a:ext cx="304800" cy="152400"/>
          </a:xfrm>
          <a:prstGeom prst="straightConnector1">
            <a:avLst/>
          </a:prstGeom>
          <a:ln w="22225" cmpd="sng">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a:off x="3505200" y="2057400"/>
            <a:ext cx="533400" cy="152400"/>
          </a:xfrm>
          <a:prstGeom prst="straightConnector1">
            <a:avLst/>
          </a:prstGeom>
          <a:ln w="22225" cmpd="sng">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436627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0659">
                                            <p:txEl>
                                              <p:pRg st="5" end="5"/>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0659">
                                            <p:txEl>
                                              <p:pRg st="6" end="6"/>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70659">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294967295"/>
          </p:nvPr>
        </p:nvSpPr>
        <p:spPr>
          <a:xfrm>
            <a:off x="6553200" y="6248400"/>
            <a:ext cx="1905000" cy="457200"/>
          </a:xfrm>
          <a:prstGeom prst="rect">
            <a:avLst/>
          </a:prstGeom>
        </p:spPr>
        <p:txBody>
          <a:bodyPr/>
          <a:lstStyle/>
          <a:p>
            <a:fld id="{80BCAAEC-97E4-4EF8-B84F-DB306BA0D058}" type="slidenum">
              <a:rPr lang="en-US"/>
              <a:pPr/>
              <a:t>13</a:t>
            </a:fld>
            <a:endParaRPr lang="en-US" dirty="0"/>
          </a:p>
        </p:txBody>
      </p:sp>
      <p:sp>
        <p:nvSpPr>
          <p:cNvPr id="9218" name="Rectangle 2"/>
          <p:cNvSpPr>
            <a:spLocks noGrp="1" noChangeArrowheads="1"/>
          </p:cNvSpPr>
          <p:nvPr>
            <p:ph type="title"/>
          </p:nvPr>
        </p:nvSpPr>
        <p:spPr>
          <a:xfrm>
            <a:off x="990600" y="76200"/>
            <a:ext cx="7696200" cy="762000"/>
          </a:xfrm>
        </p:spPr>
        <p:txBody>
          <a:bodyPr/>
          <a:lstStyle/>
          <a:p>
            <a:r>
              <a:rPr lang="en-US" sz="3200" dirty="0">
                <a:solidFill>
                  <a:srgbClr val="0070C0"/>
                </a:solidFill>
              </a:rPr>
              <a:t>Three Stages of </a:t>
            </a:r>
            <a:r>
              <a:rPr lang="en-US" sz="3200" dirty="0" err="1">
                <a:solidFill>
                  <a:srgbClr val="0070C0"/>
                </a:solidFill>
              </a:rPr>
              <a:t>Tomasulo</a:t>
            </a:r>
            <a:r>
              <a:rPr lang="en-US" sz="3200" dirty="0">
                <a:solidFill>
                  <a:srgbClr val="0070C0"/>
                </a:solidFill>
              </a:rPr>
              <a:t> Algorithm</a:t>
            </a:r>
          </a:p>
        </p:txBody>
      </p:sp>
      <p:sp>
        <p:nvSpPr>
          <p:cNvPr id="9219" name="Rectangle 3"/>
          <p:cNvSpPr>
            <a:spLocks noGrp="1" noChangeArrowheads="1"/>
          </p:cNvSpPr>
          <p:nvPr>
            <p:ph type="body" idx="1"/>
          </p:nvPr>
        </p:nvSpPr>
        <p:spPr>
          <a:xfrm>
            <a:off x="685800" y="914400"/>
            <a:ext cx="7772400" cy="5334000"/>
          </a:xfrm>
        </p:spPr>
        <p:txBody>
          <a:bodyPr/>
          <a:lstStyle/>
          <a:p>
            <a:pPr>
              <a:lnSpc>
                <a:spcPct val="90000"/>
              </a:lnSpc>
              <a:buFontTx/>
              <a:buNone/>
            </a:pPr>
            <a:r>
              <a:rPr lang="en-US" sz="2000" dirty="0">
                <a:solidFill>
                  <a:schemeClr val="accent2"/>
                </a:solidFill>
              </a:rPr>
              <a:t>1.	Issue</a:t>
            </a:r>
            <a:r>
              <a:rPr lang="en-US" sz="2000" dirty="0"/>
              <a:t>—get instruction from FP Op Queue</a:t>
            </a:r>
          </a:p>
          <a:p>
            <a:pPr lvl="1">
              <a:lnSpc>
                <a:spcPct val="90000"/>
              </a:lnSpc>
              <a:buFontTx/>
              <a:buNone/>
            </a:pPr>
            <a:r>
              <a:rPr lang="en-US" sz="1800" dirty="0"/>
              <a:t> 	</a:t>
            </a:r>
            <a:r>
              <a:rPr lang="en-US" sz="1600" dirty="0"/>
              <a:t>Stall if structural hazard, </a:t>
            </a:r>
            <a:r>
              <a:rPr lang="en-US" sz="1600" dirty="0" err="1"/>
              <a:t>ie</a:t>
            </a:r>
            <a:r>
              <a:rPr lang="en-US" sz="1600" dirty="0"/>
              <a:t>. no space in the </a:t>
            </a:r>
            <a:r>
              <a:rPr lang="en-US" sz="1600" dirty="0" err="1"/>
              <a:t>rs</a:t>
            </a:r>
            <a:r>
              <a:rPr lang="en-US" sz="1600" dirty="0"/>
              <a:t>. If reservation station (</a:t>
            </a:r>
            <a:r>
              <a:rPr lang="en-US" sz="1600" i="1" dirty="0" err="1"/>
              <a:t>rs</a:t>
            </a:r>
            <a:r>
              <a:rPr lang="en-US" sz="1600" dirty="0"/>
              <a:t>) is free, the issue logic issues </a:t>
            </a:r>
            <a:r>
              <a:rPr lang="en-US" sz="1600" dirty="0" err="1"/>
              <a:t>instr</a:t>
            </a:r>
            <a:r>
              <a:rPr lang="en-US" sz="1600" dirty="0"/>
              <a:t> to </a:t>
            </a:r>
            <a:r>
              <a:rPr lang="en-US" sz="1600" i="1" dirty="0" err="1"/>
              <a:t>rs</a:t>
            </a:r>
            <a:r>
              <a:rPr lang="en-US" sz="1600" i="1" dirty="0"/>
              <a:t> </a:t>
            </a:r>
            <a:r>
              <a:rPr lang="en-US" sz="1600" dirty="0"/>
              <a:t>&amp; read operands into </a:t>
            </a:r>
            <a:r>
              <a:rPr lang="en-US" sz="1600" i="1" dirty="0" err="1"/>
              <a:t>rs</a:t>
            </a:r>
            <a:r>
              <a:rPr lang="en-US" sz="1600" i="1" dirty="0"/>
              <a:t> if </a:t>
            </a:r>
            <a:r>
              <a:rPr lang="en-US" sz="1600" i="1" dirty="0">
                <a:solidFill>
                  <a:srgbClr val="0070C0"/>
                </a:solidFill>
              </a:rPr>
              <a:t>ready (may be waiting for an operation)</a:t>
            </a:r>
            <a:r>
              <a:rPr lang="en-US" sz="1600" i="1" dirty="0"/>
              <a:t> (</a:t>
            </a:r>
            <a:r>
              <a:rPr lang="en-US" sz="1600" i="1" dirty="0">
                <a:solidFill>
                  <a:srgbClr val="FF0000"/>
                </a:solidFill>
              </a:rPr>
              <a:t>Register renaming =&gt; Solves WAR</a:t>
            </a:r>
            <a:r>
              <a:rPr lang="en-US" sz="1600" i="1" dirty="0"/>
              <a:t>). Make status of destination register waiting for this latest </a:t>
            </a:r>
            <a:r>
              <a:rPr lang="en-US" sz="1600" i="1" dirty="0" err="1"/>
              <a:t>instn</a:t>
            </a:r>
            <a:r>
              <a:rPr lang="en-US" sz="1600" i="1" dirty="0"/>
              <a:t> even if the previous </a:t>
            </a:r>
            <a:r>
              <a:rPr lang="en-US" sz="1600" i="1" dirty="0" err="1"/>
              <a:t>instn</a:t>
            </a:r>
            <a:r>
              <a:rPr lang="en-US" sz="1600" i="1" dirty="0"/>
              <a:t> writing to this register hasn’t completed =&gt; Solves WAW hazards</a:t>
            </a:r>
            <a:r>
              <a:rPr lang="en-US" sz="1600" dirty="0"/>
              <a:t>.  </a:t>
            </a:r>
          </a:p>
          <a:p>
            <a:pPr>
              <a:lnSpc>
                <a:spcPct val="90000"/>
              </a:lnSpc>
              <a:buFontTx/>
              <a:buNone/>
            </a:pPr>
            <a:r>
              <a:rPr lang="en-US" sz="2000" dirty="0">
                <a:solidFill>
                  <a:schemeClr val="accent2"/>
                </a:solidFill>
              </a:rPr>
              <a:t>2.	Execution</a:t>
            </a:r>
            <a:r>
              <a:rPr lang="en-US" sz="2000" dirty="0"/>
              <a:t>—operate on operands (EX)</a:t>
            </a:r>
          </a:p>
          <a:p>
            <a:pPr lvl="1">
              <a:lnSpc>
                <a:spcPct val="90000"/>
              </a:lnSpc>
              <a:buFontTx/>
              <a:buNone/>
            </a:pPr>
            <a:r>
              <a:rPr lang="en-US" sz="1800" dirty="0"/>
              <a:t> 	</a:t>
            </a:r>
            <a:r>
              <a:rPr lang="en-US" sz="1600" dirty="0"/>
              <a:t>When both operands are </a:t>
            </a:r>
            <a:r>
              <a:rPr lang="en-US" sz="1600" dirty="0">
                <a:solidFill>
                  <a:srgbClr val="FF0000"/>
                </a:solidFill>
              </a:rPr>
              <a:t>ready</a:t>
            </a:r>
            <a:r>
              <a:rPr lang="en-US" sz="1600" dirty="0"/>
              <a:t> then execute;</a:t>
            </a:r>
            <a:br>
              <a:rPr lang="en-US" sz="1600" dirty="0"/>
            </a:br>
            <a:r>
              <a:rPr lang="en-US" sz="1600" dirty="0"/>
              <a:t> if not ready, watch CDB for result – Solves RAW</a:t>
            </a:r>
          </a:p>
          <a:p>
            <a:pPr>
              <a:lnSpc>
                <a:spcPct val="90000"/>
              </a:lnSpc>
              <a:buFontTx/>
              <a:buNone/>
            </a:pPr>
            <a:r>
              <a:rPr lang="en-US" sz="2000" dirty="0">
                <a:solidFill>
                  <a:schemeClr val="accent2"/>
                </a:solidFill>
              </a:rPr>
              <a:t>3.	Write result</a:t>
            </a:r>
            <a:r>
              <a:rPr lang="en-US" sz="2000" dirty="0"/>
              <a:t>—finish execution (WB)</a:t>
            </a:r>
          </a:p>
          <a:p>
            <a:pPr lvl="1">
              <a:lnSpc>
                <a:spcPct val="90000"/>
              </a:lnSpc>
              <a:buFontTx/>
              <a:buNone/>
            </a:pPr>
            <a:r>
              <a:rPr lang="en-US" sz="1800" dirty="0"/>
              <a:t> 	</a:t>
            </a:r>
            <a:r>
              <a:rPr lang="en-US" sz="1600" dirty="0"/>
              <a:t>Write on Common Data Bus to all awaiting units; </a:t>
            </a:r>
            <a:br>
              <a:rPr lang="en-US" sz="1600" dirty="0"/>
            </a:br>
            <a:r>
              <a:rPr lang="en-US" sz="1600" dirty="0"/>
              <a:t>mark reservation station available. Write result into </a:t>
            </a:r>
            <a:r>
              <a:rPr lang="en-US" sz="1600" dirty="0" err="1"/>
              <a:t>dest</a:t>
            </a:r>
            <a:r>
              <a:rPr lang="en-US" sz="1600" dirty="0"/>
              <a:t>. reg. if its status is </a:t>
            </a:r>
            <a:r>
              <a:rPr lang="en-US" sz="1600" i="1" dirty="0"/>
              <a:t>r</a:t>
            </a:r>
            <a:r>
              <a:rPr lang="en-US" sz="1600" dirty="0"/>
              <a:t>.  =&gt; Solves WAW.</a:t>
            </a:r>
          </a:p>
          <a:p>
            <a:pPr>
              <a:lnSpc>
                <a:spcPct val="90000"/>
              </a:lnSpc>
            </a:pPr>
            <a:r>
              <a:rPr lang="en-US" sz="1600" dirty="0"/>
              <a:t>Normal data bus:	data + destination	(“go to” bus)</a:t>
            </a:r>
          </a:p>
          <a:p>
            <a:pPr>
              <a:lnSpc>
                <a:spcPct val="90000"/>
              </a:lnSpc>
            </a:pPr>
            <a:r>
              <a:rPr lang="en-US" sz="1600" dirty="0"/>
              <a:t>CDB:	data + </a:t>
            </a:r>
            <a:r>
              <a:rPr lang="en-US" sz="1600" dirty="0">
                <a:solidFill>
                  <a:srgbClr val="FF0000"/>
                </a:solidFill>
              </a:rPr>
              <a:t>source</a:t>
            </a:r>
            <a:r>
              <a:rPr lang="en-US" sz="1600" dirty="0"/>
              <a:t> (“come from” bus because the register is waiting)</a:t>
            </a:r>
          </a:p>
          <a:p>
            <a:pPr lvl="1">
              <a:lnSpc>
                <a:spcPct val="90000"/>
              </a:lnSpc>
            </a:pPr>
            <a:r>
              <a:rPr lang="en-US" sz="1600" dirty="0"/>
              <a:t>64 bits of data + 4 bits of Functional Unit source address</a:t>
            </a:r>
          </a:p>
          <a:p>
            <a:pPr lvl="1">
              <a:lnSpc>
                <a:spcPct val="90000"/>
              </a:lnSpc>
            </a:pPr>
            <a:r>
              <a:rPr lang="en-US" sz="1600" dirty="0"/>
              <a:t>Write if matches expected Functional Unit (produces result)</a:t>
            </a:r>
          </a:p>
          <a:p>
            <a:pPr lvl="1">
              <a:lnSpc>
                <a:spcPct val="90000"/>
              </a:lnSpc>
            </a:pPr>
            <a:r>
              <a:rPr lang="en-US" sz="1600" dirty="0"/>
              <a:t>Does broadcast</a:t>
            </a:r>
          </a:p>
        </p:txBody>
      </p:sp>
    </p:spTree>
    <p:extLst>
      <p:ext uri="{BB962C8B-B14F-4D97-AF65-F5344CB8AC3E}">
        <p14:creationId xmlns:p14="http://schemas.microsoft.com/office/powerpoint/2010/main" val="136293613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294967295"/>
          </p:nvPr>
        </p:nvSpPr>
        <p:spPr>
          <a:xfrm>
            <a:off x="6553200" y="6248400"/>
            <a:ext cx="1905000" cy="457200"/>
          </a:xfrm>
          <a:prstGeom prst="rect">
            <a:avLst/>
          </a:prstGeom>
        </p:spPr>
        <p:txBody>
          <a:bodyPr/>
          <a:lstStyle/>
          <a:p>
            <a:fld id="{1E80DB01-7862-442A-8ED2-DB4F1E098D49}" type="slidenum">
              <a:rPr lang="en-US"/>
              <a:pPr/>
              <a:t>14</a:t>
            </a:fld>
            <a:endParaRPr lang="en-US"/>
          </a:p>
        </p:txBody>
      </p:sp>
      <p:sp>
        <p:nvSpPr>
          <p:cNvPr id="71682" name="Rectangle 2"/>
          <p:cNvSpPr>
            <a:spLocks noGrp="1" noChangeArrowheads="1"/>
          </p:cNvSpPr>
          <p:nvPr>
            <p:ph type="title"/>
          </p:nvPr>
        </p:nvSpPr>
        <p:spPr>
          <a:xfrm>
            <a:off x="1066800" y="76200"/>
            <a:ext cx="7162800" cy="1143000"/>
          </a:xfrm>
        </p:spPr>
        <p:txBody>
          <a:bodyPr/>
          <a:lstStyle/>
          <a:p>
            <a:r>
              <a:rPr lang="en-US" sz="3200" dirty="0">
                <a:solidFill>
                  <a:srgbClr val="0070C0"/>
                </a:solidFill>
              </a:rPr>
              <a:t>Reservation Station Components</a:t>
            </a:r>
          </a:p>
        </p:txBody>
      </p:sp>
      <p:sp>
        <p:nvSpPr>
          <p:cNvPr id="71683" name="Rectangle 3"/>
          <p:cNvSpPr>
            <a:spLocks noGrp="1" noChangeArrowheads="1"/>
          </p:cNvSpPr>
          <p:nvPr>
            <p:ph type="body" idx="1"/>
          </p:nvPr>
        </p:nvSpPr>
        <p:spPr>
          <a:xfrm>
            <a:off x="304800" y="1219200"/>
            <a:ext cx="8343900" cy="4876800"/>
          </a:xfrm>
        </p:spPr>
        <p:txBody>
          <a:bodyPr/>
          <a:lstStyle/>
          <a:p>
            <a:pPr marL="457200" indent="-457200">
              <a:buFontTx/>
              <a:buNone/>
            </a:pPr>
            <a:r>
              <a:rPr lang="en-US" dirty="0">
                <a:solidFill>
                  <a:schemeClr val="accent2"/>
                </a:solidFill>
              </a:rPr>
              <a:t>	</a:t>
            </a:r>
            <a:r>
              <a:rPr lang="en-US" sz="2000" dirty="0">
                <a:solidFill>
                  <a:schemeClr val="accent2"/>
                </a:solidFill>
              </a:rPr>
              <a:t>Op</a:t>
            </a:r>
            <a:r>
              <a:rPr lang="en-US" sz="2000" dirty="0"/>
              <a:t>—Operation to perform in the unit (e.g., + or –)</a:t>
            </a:r>
          </a:p>
          <a:p>
            <a:pPr marL="457200" indent="-457200">
              <a:buFontTx/>
              <a:buNone/>
            </a:pPr>
            <a:r>
              <a:rPr lang="en-US" sz="2000" dirty="0"/>
              <a:t>	</a:t>
            </a:r>
            <a:r>
              <a:rPr lang="en-US" sz="2000" dirty="0" err="1">
                <a:solidFill>
                  <a:schemeClr val="accent2"/>
                </a:solidFill>
              </a:rPr>
              <a:t>Vj</a:t>
            </a:r>
            <a:r>
              <a:rPr lang="en-US" sz="2000" dirty="0">
                <a:solidFill>
                  <a:schemeClr val="accent2"/>
                </a:solidFill>
              </a:rPr>
              <a:t>, </a:t>
            </a:r>
            <a:r>
              <a:rPr lang="en-US" sz="2000" dirty="0" err="1">
                <a:solidFill>
                  <a:schemeClr val="accent2"/>
                </a:solidFill>
              </a:rPr>
              <a:t>Vk</a:t>
            </a:r>
            <a:r>
              <a:rPr lang="en-US" sz="2000" dirty="0"/>
              <a:t>— Value of the source operand.</a:t>
            </a:r>
          </a:p>
          <a:p>
            <a:pPr marL="457200" indent="-457200">
              <a:buFontTx/>
              <a:buNone/>
            </a:pPr>
            <a:r>
              <a:rPr lang="en-US" sz="2000" dirty="0"/>
              <a:t>	</a:t>
            </a:r>
            <a:r>
              <a:rPr lang="en-US" sz="2000" dirty="0" err="1">
                <a:solidFill>
                  <a:schemeClr val="accent2"/>
                </a:solidFill>
              </a:rPr>
              <a:t>Qj</a:t>
            </a:r>
            <a:r>
              <a:rPr lang="en-US" sz="2000" dirty="0">
                <a:solidFill>
                  <a:schemeClr val="accent2"/>
                </a:solidFill>
              </a:rPr>
              <a:t>, </a:t>
            </a:r>
            <a:r>
              <a:rPr lang="en-US" sz="2000" dirty="0" err="1">
                <a:solidFill>
                  <a:schemeClr val="accent2"/>
                </a:solidFill>
              </a:rPr>
              <a:t>Qk</a:t>
            </a:r>
            <a:r>
              <a:rPr lang="en-US" sz="2000" dirty="0"/>
              <a:t>— Name of the RS that would provide the source operands. Value </a:t>
            </a:r>
            <a:r>
              <a:rPr lang="en-US" sz="2000" dirty="0">
                <a:solidFill>
                  <a:srgbClr val="FF0000"/>
                </a:solidFill>
              </a:rPr>
              <a:t>zero</a:t>
            </a:r>
            <a:r>
              <a:rPr lang="en-US" sz="2000" dirty="0"/>
              <a:t> means the source operands already available in </a:t>
            </a:r>
            <a:r>
              <a:rPr lang="en-US" sz="2000" dirty="0" err="1"/>
              <a:t>Vj</a:t>
            </a:r>
            <a:r>
              <a:rPr lang="en-US" sz="2000" dirty="0"/>
              <a:t> or </a:t>
            </a:r>
            <a:r>
              <a:rPr lang="en-US" sz="2000" dirty="0" err="1"/>
              <a:t>Vk</a:t>
            </a:r>
            <a:r>
              <a:rPr lang="en-US" sz="2000" dirty="0"/>
              <a:t>, or is not waiting. </a:t>
            </a:r>
          </a:p>
          <a:p>
            <a:pPr marL="457200" indent="-457200">
              <a:buFontTx/>
              <a:buNone/>
            </a:pPr>
            <a:r>
              <a:rPr lang="en-US" sz="2000" dirty="0">
                <a:solidFill>
                  <a:schemeClr val="accent1"/>
                </a:solidFill>
              </a:rPr>
              <a:t>	</a:t>
            </a:r>
            <a:r>
              <a:rPr lang="en-US" sz="2000" dirty="0">
                <a:solidFill>
                  <a:schemeClr val="accent2"/>
                </a:solidFill>
              </a:rPr>
              <a:t>Busy</a:t>
            </a:r>
            <a:r>
              <a:rPr lang="en-US" sz="2000" dirty="0"/>
              <a:t>—Indicates reservation station or FU is busy</a:t>
            </a:r>
          </a:p>
          <a:p>
            <a:pPr marL="0" indent="0">
              <a:buNone/>
            </a:pPr>
            <a:r>
              <a:rPr lang="en-US" sz="2000" dirty="0"/>
              <a:t>       </a:t>
            </a:r>
            <a:r>
              <a:rPr lang="en-US" sz="2000" dirty="0">
                <a:solidFill>
                  <a:srgbClr val="00B050"/>
                </a:solidFill>
              </a:rPr>
              <a:t>A </a:t>
            </a:r>
            <a:r>
              <a:rPr lang="en-US" sz="2000" dirty="0"/>
              <a:t>– Holds information for memory address calculation</a:t>
            </a:r>
          </a:p>
          <a:p>
            <a:pPr marL="0" indent="0">
              <a:buNone/>
            </a:pPr>
            <a:r>
              <a:rPr lang="en-US" sz="2000" dirty="0"/>
              <a:t>       for load/store. Initially, the immediate value is stored here.</a:t>
            </a:r>
          </a:p>
          <a:p>
            <a:pPr marL="0" indent="0">
              <a:buNone/>
            </a:pPr>
            <a:r>
              <a:rPr lang="en-US" sz="2000" dirty="0"/>
              <a:t>       After address calculation, effective address is stored here.</a:t>
            </a:r>
          </a:p>
          <a:p>
            <a:pPr marL="457200" indent="-457200">
              <a:buFontTx/>
              <a:buNone/>
            </a:pPr>
            <a:endParaRPr lang="en-US" sz="2000" dirty="0"/>
          </a:p>
          <a:p>
            <a:pPr marL="457200" indent="-457200">
              <a:buFontTx/>
              <a:buNone/>
            </a:pPr>
            <a:r>
              <a:rPr lang="en-US" sz="2000" dirty="0">
                <a:solidFill>
                  <a:srgbClr val="FF0000"/>
                </a:solidFill>
              </a:rPr>
              <a:t>       Register File Status </a:t>
            </a:r>
            <a:r>
              <a:rPr lang="en-US" sz="2000" dirty="0" err="1">
                <a:solidFill>
                  <a:srgbClr val="FF0000"/>
                </a:solidFill>
              </a:rPr>
              <a:t>Qi</a:t>
            </a:r>
            <a:r>
              <a:rPr lang="en-US" sz="2000" dirty="0">
                <a:solidFill>
                  <a:srgbClr val="FF0000"/>
                </a:solidFill>
              </a:rPr>
              <a:t>:</a:t>
            </a:r>
          </a:p>
          <a:p>
            <a:pPr marL="457200" indent="-457200">
              <a:buFontTx/>
              <a:buNone/>
            </a:pPr>
            <a:r>
              <a:rPr lang="en-US" sz="2000" dirty="0">
                <a:solidFill>
                  <a:schemeClr val="hlink"/>
                </a:solidFill>
              </a:rPr>
              <a:t>	</a:t>
            </a:r>
            <a:r>
              <a:rPr lang="en-US" sz="2000" dirty="0" err="1">
                <a:solidFill>
                  <a:schemeClr val="accent2"/>
                </a:solidFill>
              </a:rPr>
              <a:t>Qi</a:t>
            </a:r>
            <a:r>
              <a:rPr lang="en-US" sz="2000" dirty="0">
                <a:solidFill>
                  <a:schemeClr val="accent2"/>
                </a:solidFill>
              </a:rPr>
              <a:t> </a:t>
            </a:r>
            <a:r>
              <a:rPr lang="en-US" sz="2000" dirty="0"/>
              <a:t>—Indicates which functional unit will write each register, if one exists. Blank (0) when no pending instructions that will write that register meaning that the value is already available. </a:t>
            </a:r>
          </a:p>
          <a:p>
            <a:pPr marL="0" indent="0">
              <a:buNone/>
            </a:pPr>
            <a:r>
              <a:rPr lang="en-US" dirty="0"/>
              <a:t>      </a:t>
            </a:r>
          </a:p>
        </p:txBody>
      </p:sp>
    </p:spTree>
    <p:extLst>
      <p:ext uri="{BB962C8B-B14F-4D97-AF65-F5344CB8AC3E}">
        <p14:creationId xmlns:p14="http://schemas.microsoft.com/office/powerpoint/2010/main" val="314811111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5"/>
          <p:cNvSpPr>
            <a:spLocks noGrp="1"/>
          </p:cNvSpPr>
          <p:nvPr>
            <p:ph type="sldNum" sz="quarter" idx="4294967295"/>
          </p:nvPr>
        </p:nvSpPr>
        <p:spPr>
          <a:xfrm>
            <a:off x="6553200" y="6248400"/>
            <a:ext cx="1905000" cy="457200"/>
          </a:xfrm>
          <a:prstGeom prst="rect">
            <a:avLst/>
          </a:prstGeom>
        </p:spPr>
        <p:txBody>
          <a:bodyPr/>
          <a:lstStyle/>
          <a:p>
            <a:fld id="{4FB91DA0-4A01-4A01-B300-EBEA44FDFB35}" type="slidenum">
              <a:rPr lang="en-US"/>
              <a:pPr/>
              <a:t>15</a:t>
            </a:fld>
            <a:endParaRPr lang="en-US"/>
          </a:p>
        </p:txBody>
      </p:sp>
      <p:graphicFrame>
        <p:nvGraphicFramePr>
          <p:cNvPr id="109571" name="Object 3">
            <a:hlinkClick r:id="" action="ppaction://ole?verb=0"/>
          </p:cNvPr>
          <p:cNvGraphicFramePr>
            <a:graphicFrameLocks/>
          </p:cNvGraphicFramePr>
          <p:nvPr>
            <p:extLst/>
          </p:nvPr>
        </p:nvGraphicFramePr>
        <p:xfrm>
          <a:off x="838200" y="1508106"/>
          <a:ext cx="6781800" cy="4029604"/>
        </p:xfrm>
        <a:graphic>
          <a:graphicData uri="http://schemas.openxmlformats.org/presentationml/2006/ole">
            <mc:AlternateContent xmlns:mc="http://schemas.openxmlformats.org/markup-compatibility/2006">
              <mc:Choice xmlns:v="urn:schemas-microsoft-com:vml" Requires="v">
                <p:oleObj spid="_x0000_s1033" name="Worksheet" r:id="rId3" imgW="7572515" imgH="4733957" progId="Excel.Sheet.8">
                  <p:embed/>
                </p:oleObj>
              </mc:Choice>
              <mc:Fallback>
                <p:oleObj name="Worksheet" r:id="rId3" imgW="7572515" imgH="4733957" progId="Excel.Sheet.8">
                  <p:embed/>
                  <p:pic>
                    <p:nvPicPr>
                      <p:cNvPr id="0" name=""/>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38200" y="1508106"/>
                        <a:ext cx="6781800" cy="4029604"/>
                      </a:xfrm>
                      <a:prstGeom prst="rect">
                        <a:avLst/>
                      </a:prstGeom>
                      <a:noFill/>
                      <a:ln>
                        <a:noFill/>
                      </a:ln>
                      <a:effectLst/>
                      <a:extLst/>
                    </p:spPr>
                  </p:pic>
                </p:oleObj>
              </mc:Fallback>
            </mc:AlternateContent>
          </a:graphicData>
        </a:graphic>
      </p:graphicFrame>
      <p:sp>
        <p:nvSpPr>
          <p:cNvPr id="109573" name="Text Box 5"/>
          <p:cNvSpPr txBox="1">
            <a:spLocks noChangeArrowheads="1"/>
          </p:cNvSpPr>
          <p:nvPr/>
        </p:nvSpPr>
        <p:spPr bwMode="auto">
          <a:xfrm>
            <a:off x="990600" y="152400"/>
            <a:ext cx="7315200" cy="457200"/>
          </a:xfrm>
          <a:prstGeom prst="rect">
            <a:avLst/>
          </a:prstGeom>
          <a:noFill/>
          <a:ln w="9525">
            <a:noFill/>
            <a:miter lim="800000"/>
            <a:headEnd/>
            <a:tailEnd/>
          </a:ln>
          <a:effectLst/>
        </p:spPr>
        <p:txBody>
          <a:bodyPr>
            <a:spAutoFit/>
          </a:bodyPr>
          <a:lstStyle/>
          <a:p>
            <a:pPr>
              <a:spcBef>
                <a:spcPct val="50000"/>
              </a:spcBef>
            </a:pPr>
            <a:endParaRPr lang="en-US"/>
          </a:p>
        </p:txBody>
      </p:sp>
      <p:sp>
        <p:nvSpPr>
          <p:cNvPr id="109574" name="Text Box 6"/>
          <p:cNvSpPr txBox="1">
            <a:spLocks noChangeArrowheads="1"/>
          </p:cNvSpPr>
          <p:nvPr/>
        </p:nvSpPr>
        <p:spPr bwMode="auto">
          <a:xfrm>
            <a:off x="152400" y="1"/>
            <a:ext cx="8763000" cy="1508105"/>
          </a:xfrm>
          <a:prstGeom prst="rect">
            <a:avLst/>
          </a:prstGeom>
          <a:noFill/>
          <a:ln w="9525">
            <a:noFill/>
            <a:miter lim="800000"/>
            <a:headEnd/>
            <a:tailEnd/>
          </a:ln>
          <a:effectLst/>
        </p:spPr>
        <p:txBody>
          <a:bodyPr wrap="square">
            <a:spAutoFit/>
          </a:bodyPr>
          <a:lstStyle/>
          <a:p>
            <a:pPr algn="ctr">
              <a:spcBef>
                <a:spcPts val="0"/>
              </a:spcBef>
            </a:pPr>
            <a:r>
              <a:rPr lang="en-US" dirty="0"/>
              <a:t>Fig.3.7 Reservation stations and register tags shown when all instructions have issued, but only the first load has completed and written its result on the </a:t>
            </a:r>
            <a:r>
              <a:rPr lang="en-US" dirty="0" err="1"/>
              <a:t>CDB.The</a:t>
            </a:r>
            <a:r>
              <a:rPr lang="en-US" dirty="0"/>
              <a:t> 2</a:t>
            </a:r>
            <a:r>
              <a:rPr lang="en-US" baseline="30000" dirty="0"/>
              <a:t>nd</a:t>
            </a:r>
            <a:r>
              <a:rPr lang="en-US" dirty="0"/>
              <a:t> load has completed effective address calculation but is waiting on the memory unit. Notice that ADDD has a WAR hazard with DIVD and could complete before.</a:t>
            </a:r>
          </a:p>
          <a:p>
            <a:pPr algn="ctr">
              <a:spcBef>
                <a:spcPts val="0"/>
              </a:spcBef>
            </a:pPr>
            <a:r>
              <a:rPr lang="en-US" dirty="0">
                <a:solidFill>
                  <a:srgbClr val="FF0000"/>
                </a:solidFill>
              </a:rPr>
              <a:t>Reservation Stations – 1 Load, 1 Store, 1 ADD and 1 MUL units</a:t>
            </a:r>
          </a:p>
        </p:txBody>
      </p:sp>
      <p:sp>
        <p:nvSpPr>
          <p:cNvPr id="9" name="TextBox 8"/>
          <p:cNvSpPr txBox="1"/>
          <p:nvPr/>
        </p:nvSpPr>
        <p:spPr>
          <a:xfrm>
            <a:off x="723900" y="5539482"/>
            <a:ext cx="7010400" cy="923330"/>
          </a:xfrm>
          <a:prstGeom prst="rect">
            <a:avLst/>
          </a:prstGeom>
          <a:noFill/>
        </p:spPr>
        <p:txBody>
          <a:bodyPr wrap="square" rtlCol="0">
            <a:spAutoFit/>
          </a:bodyPr>
          <a:lstStyle/>
          <a:p>
            <a:r>
              <a:rPr lang="en-US" sz="1200" b="1" dirty="0"/>
              <a:t>Functional Unit   (Qi)             Mult1        Load2                          Add2      Add1        Mult2</a:t>
            </a:r>
          </a:p>
          <a:p>
            <a:r>
              <a:rPr lang="en-US" sz="1400" dirty="0"/>
              <a:t>For SUB- Load 1 result has gone into </a:t>
            </a:r>
            <a:r>
              <a:rPr lang="en-US" sz="1400" dirty="0" err="1"/>
              <a:t>Vk</a:t>
            </a:r>
            <a:r>
              <a:rPr lang="en-US" sz="1400" dirty="0"/>
              <a:t> register, but waiting for Load 2 to provide </a:t>
            </a:r>
            <a:r>
              <a:rPr lang="en-US" sz="1400" dirty="0" err="1"/>
              <a:t>Vj</a:t>
            </a:r>
            <a:endParaRPr lang="en-US" sz="1400" dirty="0"/>
          </a:p>
          <a:p>
            <a:r>
              <a:rPr lang="en-US" sz="1400" dirty="0"/>
              <a:t>ADDD is waiting for Add1 and Load 2 to provide operands for </a:t>
            </a:r>
            <a:r>
              <a:rPr lang="en-US" sz="1400" dirty="0" err="1"/>
              <a:t>Vj</a:t>
            </a:r>
            <a:r>
              <a:rPr lang="en-US" sz="1400" dirty="0"/>
              <a:t> and </a:t>
            </a:r>
            <a:r>
              <a:rPr lang="en-US" sz="1400" dirty="0" err="1"/>
              <a:t>Vk</a:t>
            </a:r>
            <a:endParaRPr lang="en-US" sz="1400" dirty="0"/>
          </a:p>
          <a:p>
            <a:endParaRPr lang="en-US" sz="1400" dirty="0"/>
          </a:p>
        </p:txBody>
      </p:sp>
    </p:spTree>
    <p:extLst>
      <p:ext uri="{BB962C8B-B14F-4D97-AF65-F5344CB8AC3E}">
        <p14:creationId xmlns:p14="http://schemas.microsoft.com/office/powerpoint/2010/main" val="389282430"/>
      </p:ext>
    </p:extLst>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294967295"/>
          </p:nvPr>
        </p:nvSpPr>
        <p:spPr>
          <a:xfrm>
            <a:off x="6553200" y="6248400"/>
            <a:ext cx="1905000" cy="457200"/>
          </a:xfrm>
          <a:prstGeom prst="rect">
            <a:avLst/>
          </a:prstGeom>
        </p:spPr>
        <p:txBody>
          <a:bodyPr/>
          <a:lstStyle/>
          <a:p>
            <a:fld id="{FD873533-C78A-4F82-998E-269820411379}" type="slidenum">
              <a:rPr lang="en-US"/>
              <a:pPr/>
              <a:t>16</a:t>
            </a:fld>
            <a:endParaRPr lang="en-US"/>
          </a:p>
        </p:txBody>
      </p:sp>
      <p:sp>
        <p:nvSpPr>
          <p:cNvPr id="10242" name="Rectangle 2"/>
          <p:cNvSpPr>
            <a:spLocks noGrp="1" noChangeArrowheads="1"/>
          </p:cNvSpPr>
          <p:nvPr>
            <p:ph type="title"/>
          </p:nvPr>
        </p:nvSpPr>
        <p:spPr>
          <a:xfrm>
            <a:off x="990600" y="0"/>
            <a:ext cx="7162800" cy="762000"/>
          </a:xfrm>
          <a:noFill/>
          <a:ln/>
        </p:spPr>
        <p:txBody>
          <a:bodyPr lIns="90488" tIns="44450" rIns="90488" bIns="44450"/>
          <a:lstStyle/>
          <a:p>
            <a:r>
              <a:rPr lang="en-US" dirty="0" err="1">
                <a:solidFill>
                  <a:srgbClr val="0070C0"/>
                </a:solidFill>
              </a:rPr>
              <a:t>Tomasulo</a:t>
            </a:r>
            <a:r>
              <a:rPr lang="en-US" dirty="0">
                <a:solidFill>
                  <a:srgbClr val="0070C0"/>
                </a:solidFill>
              </a:rPr>
              <a:t> Example Cycle 0</a:t>
            </a:r>
          </a:p>
        </p:txBody>
      </p:sp>
      <p:graphicFrame>
        <p:nvGraphicFramePr>
          <p:cNvPr id="10243" name="Object 3">
            <a:hlinkClick r:id="" action="ppaction://ole?verb=0"/>
          </p:cNvPr>
          <p:cNvGraphicFramePr>
            <a:graphicFrameLocks/>
          </p:cNvGraphicFramePr>
          <p:nvPr/>
        </p:nvGraphicFramePr>
        <p:xfrm>
          <a:off x="0" y="838200"/>
          <a:ext cx="8916988" cy="5380038"/>
        </p:xfrm>
        <a:graphic>
          <a:graphicData uri="http://schemas.openxmlformats.org/presentationml/2006/ole">
            <mc:AlternateContent xmlns:mc="http://schemas.openxmlformats.org/markup-compatibility/2006">
              <mc:Choice xmlns:v="urn:schemas-microsoft-com:vml" Requires="v">
                <p:oleObj spid="_x0000_s2057" name="Worksheet" r:id="rId3" imgW="8259840" imgH="5240160" progId="Excel.Sheet.8">
                  <p:embed/>
                </p:oleObj>
              </mc:Choice>
              <mc:Fallback>
                <p:oleObj name="Worksheet" r:id="rId3" imgW="8259840" imgH="5240160" progId="Excel.Sheet.8">
                  <p:embed/>
                  <p:pic>
                    <p:nvPicPr>
                      <p:cNvPr id="0" name=""/>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838200"/>
                        <a:ext cx="8916988" cy="538003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extLst>
      <p:ext uri="{BB962C8B-B14F-4D97-AF65-F5344CB8AC3E}">
        <p14:creationId xmlns:p14="http://schemas.microsoft.com/office/powerpoint/2010/main" val="3196973944"/>
      </p:ext>
    </p:extLst>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4"/>
          <p:cNvSpPr>
            <a:spLocks noGrp="1"/>
          </p:cNvSpPr>
          <p:nvPr>
            <p:ph type="sldNum" sz="quarter" idx="4294967295"/>
          </p:nvPr>
        </p:nvSpPr>
        <p:spPr>
          <a:xfrm>
            <a:off x="6553200" y="6248400"/>
            <a:ext cx="1905000" cy="457200"/>
          </a:xfrm>
          <a:prstGeom prst="rect">
            <a:avLst/>
          </a:prstGeom>
        </p:spPr>
        <p:txBody>
          <a:bodyPr/>
          <a:lstStyle/>
          <a:p>
            <a:fld id="{1A979978-A234-4AF2-A36A-D87131C1CF57}" type="slidenum">
              <a:rPr lang="en-US"/>
              <a:pPr/>
              <a:t>17</a:t>
            </a:fld>
            <a:endParaRPr lang="en-US"/>
          </a:p>
        </p:txBody>
      </p:sp>
      <p:graphicFrame>
        <p:nvGraphicFramePr>
          <p:cNvPr id="32771" name="Object 3">
            <a:hlinkClick r:id="" action="ppaction://ole?verb=0"/>
          </p:cNvPr>
          <p:cNvGraphicFramePr>
            <a:graphicFrameLocks/>
          </p:cNvGraphicFramePr>
          <p:nvPr/>
        </p:nvGraphicFramePr>
        <p:xfrm>
          <a:off x="76200" y="914400"/>
          <a:ext cx="8916988" cy="5380038"/>
        </p:xfrm>
        <a:graphic>
          <a:graphicData uri="http://schemas.openxmlformats.org/presentationml/2006/ole">
            <mc:AlternateContent xmlns:mc="http://schemas.openxmlformats.org/markup-compatibility/2006">
              <mc:Choice xmlns:v="urn:schemas-microsoft-com:vml" Requires="v">
                <p:oleObj spid="_x0000_s3081" name="Worksheet" r:id="rId3" imgW="8259840" imgH="5240160" progId="Excel.Sheet.8">
                  <p:embed/>
                </p:oleObj>
              </mc:Choice>
              <mc:Fallback>
                <p:oleObj name="Worksheet" r:id="rId3" imgW="8259840" imgH="5240160" progId="Excel.Sheet.8">
                  <p:embed/>
                  <p:pic>
                    <p:nvPicPr>
                      <p:cNvPr id="0" name=""/>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200" y="914400"/>
                        <a:ext cx="8916988" cy="538003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32772" name="Rectangle 4"/>
          <p:cNvSpPr>
            <a:spLocks noGrp="1" noChangeArrowheads="1"/>
          </p:cNvSpPr>
          <p:nvPr>
            <p:ph type="title"/>
          </p:nvPr>
        </p:nvSpPr>
        <p:spPr>
          <a:xfrm>
            <a:off x="953294" y="84138"/>
            <a:ext cx="7162800" cy="838200"/>
          </a:xfrm>
          <a:noFill/>
          <a:ln/>
        </p:spPr>
        <p:txBody>
          <a:bodyPr/>
          <a:lstStyle/>
          <a:p>
            <a:r>
              <a:rPr lang="en-US" dirty="0" err="1">
                <a:solidFill>
                  <a:srgbClr val="0070C0"/>
                </a:solidFill>
              </a:rPr>
              <a:t>Tomasulo</a:t>
            </a:r>
            <a:r>
              <a:rPr lang="en-US" dirty="0">
                <a:solidFill>
                  <a:srgbClr val="0070C0"/>
                </a:solidFill>
              </a:rPr>
              <a:t> Example Cycle 1</a:t>
            </a:r>
          </a:p>
        </p:txBody>
      </p:sp>
    </p:spTree>
    <p:extLst>
      <p:ext uri="{BB962C8B-B14F-4D97-AF65-F5344CB8AC3E}">
        <p14:creationId xmlns:p14="http://schemas.microsoft.com/office/powerpoint/2010/main" val="277768655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4"/>
          <p:cNvSpPr>
            <a:spLocks noGrp="1"/>
          </p:cNvSpPr>
          <p:nvPr>
            <p:ph type="sldNum" sz="quarter" idx="4294967295"/>
          </p:nvPr>
        </p:nvSpPr>
        <p:spPr>
          <a:xfrm>
            <a:off x="6553200" y="6248400"/>
            <a:ext cx="1905000" cy="457200"/>
          </a:xfrm>
          <a:prstGeom prst="rect">
            <a:avLst/>
          </a:prstGeom>
        </p:spPr>
        <p:txBody>
          <a:bodyPr/>
          <a:lstStyle/>
          <a:p>
            <a:fld id="{8E0F7C71-6FF2-461F-B6AB-EC294ED128A2}" type="slidenum">
              <a:rPr lang="en-US"/>
              <a:pPr/>
              <a:t>18</a:t>
            </a:fld>
            <a:endParaRPr lang="en-US"/>
          </a:p>
        </p:txBody>
      </p:sp>
      <p:graphicFrame>
        <p:nvGraphicFramePr>
          <p:cNvPr id="33795" name="Object 3">
            <a:hlinkClick r:id="" action="ppaction://ole?verb=0"/>
          </p:cNvPr>
          <p:cNvGraphicFramePr>
            <a:graphicFrameLocks/>
          </p:cNvGraphicFramePr>
          <p:nvPr>
            <p:extLst/>
          </p:nvPr>
        </p:nvGraphicFramePr>
        <p:xfrm>
          <a:off x="76200" y="914400"/>
          <a:ext cx="8916988" cy="5380038"/>
        </p:xfrm>
        <a:graphic>
          <a:graphicData uri="http://schemas.openxmlformats.org/presentationml/2006/ole">
            <mc:AlternateContent xmlns:mc="http://schemas.openxmlformats.org/markup-compatibility/2006">
              <mc:Choice xmlns:v="urn:schemas-microsoft-com:vml" Requires="v">
                <p:oleObj spid="_x0000_s4105" name="Worksheet" r:id="rId3" imgW="7867690" imgH="4991012" progId="Excel.Sheet.8">
                  <p:embed/>
                </p:oleObj>
              </mc:Choice>
              <mc:Fallback>
                <p:oleObj name="Worksheet" r:id="rId3" imgW="7867690" imgH="4991012" progId="Excel.Sheet.8">
                  <p:embed/>
                  <p:pic>
                    <p:nvPicPr>
                      <p:cNvPr id="0" name=""/>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200" y="914400"/>
                        <a:ext cx="8916988" cy="538003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33796" name="Rectangle 4"/>
          <p:cNvSpPr>
            <a:spLocks noGrp="1" noChangeArrowheads="1"/>
          </p:cNvSpPr>
          <p:nvPr>
            <p:ph type="title"/>
          </p:nvPr>
        </p:nvSpPr>
        <p:spPr>
          <a:xfrm>
            <a:off x="990600" y="78259"/>
            <a:ext cx="7162800" cy="762000"/>
          </a:xfrm>
          <a:noFill/>
          <a:ln/>
        </p:spPr>
        <p:txBody>
          <a:bodyPr/>
          <a:lstStyle/>
          <a:p>
            <a:r>
              <a:rPr lang="en-US" dirty="0" err="1">
                <a:solidFill>
                  <a:srgbClr val="0070C0"/>
                </a:solidFill>
              </a:rPr>
              <a:t>Tomasulo</a:t>
            </a:r>
            <a:r>
              <a:rPr lang="en-US" dirty="0">
                <a:solidFill>
                  <a:srgbClr val="0070C0"/>
                </a:solidFill>
              </a:rPr>
              <a:t> Example Cycle 2</a:t>
            </a:r>
          </a:p>
        </p:txBody>
      </p:sp>
      <p:cxnSp>
        <p:nvCxnSpPr>
          <p:cNvPr id="4" name="Straight Arrow Connector 3"/>
          <p:cNvCxnSpPr/>
          <p:nvPr/>
        </p:nvCxnSpPr>
        <p:spPr bwMode="auto">
          <a:xfrm flipH="1" flipV="1">
            <a:off x="4038600" y="1828800"/>
            <a:ext cx="1066800" cy="609600"/>
          </a:xfrm>
          <a:prstGeom prst="straightConnector1">
            <a:avLst/>
          </a:prstGeom>
          <a:solidFill>
            <a:schemeClr val="bg1"/>
          </a:solidFill>
          <a:ln w="12700" cap="flat" cmpd="sng" algn="ctr">
            <a:solidFill>
              <a:srgbClr val="FF0000"/>
            </a:solidFill>
            <a:prstDash val="solid"/>
            <a:round/>
            <a:headEnd type="none" w="med" len="med"/>
            <a:tailEnd type="triangle"/>
          </a:ln>
          <a:effectLst/>
        </p:spPr>
      </p:cxnSp>
    </p:spTree>
    <p:extLst>
      <p:ext uri="{BB962C8B-B14F-4D97-AF65-F5344CB8AC3E}">
        <p14:creationId xmlns:p14="http://schemas.microsoft.com/office/powerpoint/2010/main" val="364315590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4"/>
          <p:cNvSpPr>
            <a:spLocks noGrp="1"/>
          </p:cNvSpPr>
          <p:nvPr>
            <p:ph type="sldNum" sz="quarter" idx="4294967295"/>
          </p:nvPr>
        </p:nvSpPr>
        <p:spPr>
          <a:xfrm>
            <a:off x="6553200" y="6248400"/>
            <a:ext cx="1905000" cy="457200"/>
          </a:xfrm>
          <a:prstGeom prst="rect">
            <a:avLst/>
          </a:prstGeom>
        </p:spPr>
        <p:txBody>
          <a:bodyPr/>
          <a:lstStyle/>
          <a:p>
            <a:fld id="{F89C4F94-B119-4FE6-BD49-A54C156B9F05}" type="slidenum">
              <a:rPr lang="en-US"/>
              <a:pPr/>
              <a:t>19</a:t>
            </a:fld>
            <a:endParaRPr lang="en-US"/>
          </a:p>
        </p:txBody>
      </p:sp>
      <p:sp>
        <p:nvSpPr>
          <p:cNvPr id="34818" name="Rectangle 2"/>
          <p:cNvSpPr>
            <a:spLocks noGrp="1" noChangeArrowheads="1"/>
          </p:cNvSpPr>
          <p:nvPr>
            <p:ph type="title"/>
          </p:nvPr>
        </p:nvSpPr>
        <p:spPr>
          <a:xfrm>
            <a:off x="953294" y="0"/>
            <a:ext cx="7162800" cy="838200"/>
          </a:xfrm>
        </p:spPr>
        <p:txBody>
          <a:bodyPr/>
          <a:lstStyle/>
          <a:p>
            <a:r>
              <a:rPr lang="en-US" dirty="0" err="1">
                <a:solidFill>
                  <a:srgbClr val="0070C0"/>
                </a:solidFill>
              </a:rPr>
              <a:t>Tomasulo</a:t>
            </a:r>
            <a:r>
              <a:rPr lang="en-US" dirty="0">
                <a:solidFill>
                  <a:srgbClr val="0070C0"/>
                </a:solidFill>
              </a:rPr>
              <a:t> Example Cycle 3</a:t>
            </a:r>
          </a:p>
        </p:txBody>
      </p:sp>
      <p:graphicFrame>
        <p:nvGraphicFramePr>
          <p:cNvPr id="34819" name="Object 3">
            <a:hlinkClick r:id="" action="ppaction://ole?verb=0"/>
          </p:cNvPr>
          <p:cNvGraphicFramePr>
            <a:graphicFrameLocks/>
          </p:cNvGraphicFramePr>
          <p:nvPr/>
        </p:nvGraphicFramePr>
        <p:xfrm>
          <a:off x="76200" y="838200"/>
          <a:ext cx="8916988" cy="5380038"/>
        </p:xfrm>
        <a:graphic>
          <a:graphicData uri="http://schemas.openxmlformats.org/presentationml/2006/ole">
            <mc:AlternateContent xmlns:mc="http://schemas.openxmlformats.org/markup-compatibility/2006">
              <mc:Choice xmlns:v="urn:schemas-microsoft-com:vml" Requires="v">
                <p:oleObj spid="_x0000_s5129" name="Worksheet" r:id="rId3" imgW="8259840" imgH="5240160" progId="Excel.Sheet.8">
                  <p:embed/>
                </p:oleObj>
              </mc:Choice>
              <mc:Fallback>
                <p:oleObj name="Worksheet" r:id="rId3" imgW="8259840" imgH="5240160" progId="Excel.Sheet.8">
                  <p:embed/>
                  <p:pic>
                    <p:nvPicPr>
                      <p:cNvPr id="0" name=""/>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200" y="838200"/>
                        <a:ext cx="8916988" cy="538003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extLst>
      <p:ext uri="{BB962C8B-B14F-4D97-AF65-F5344CB8AC3E}">
        <p14:creationId xmlns:p14="http://schemas.microsoft.com/office/powerpoint/2010/main" val="70207287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294967295"/>
          </p:nvPr>
        </p:nvSpPr>
        <p:spPr>
          <a:xfrm>
            <a:off x="6553200" y="6248400"/>
            <a:ext cx="1905000" cy="457200"/>
          </a:xfrm>
          <a:prstGeom prst="rect">
            <a:avLst/>
          </a:prstGeom>
        </p:spPr>
        <p:txBody>
          <a:bodyPr/>
          <a:lstStyle/>
          <a:p>
            <a:fld id="{B5AB08C6-1DEF-4C5F-B928-3DFCA81F3385}" type="slidenum">
              <a:rPr lang="en-US"/>
              <a:pPr/>
              <a:t>2</a:t>
            </a:fld>
            <a:endParaRPr lang="en-US"/>
          </a:p>
        </p:txBody>
      </p:sp>
      <p:sp>
        <p:nvSpPr>
          <p:cNvPr id="220162" name="Rectangle 2"/>
          <p:cNvSpPr>
            <a:spLocks noGrp="1" noChangeArrowheads="1"/>
          </p:cNvSpPr>
          <p:nvPr>
            <p:ph type="title"/>
          </p:nvPr>
        </p:nvSpPr>
        <p:spPr>
          <a:xfrm>
            <a:off x="304800" y="152400"/>
            <a:ext cx="8496300" cy="692150"/>
          </a:xfrm>
          <a:noFill/>
          <a:ln/>
        </p:spPr>
        <p:txBody>
          <a:bodyPr lIns="90488" tIns="44450" rIns="90488" bIns="44450"/>
          <a:lstStyle/>
          <a:p>
            <a:r>
              <a:rPr lang="en-US" dirty="0">
                <a:solidFill>
                  <a:srgbClr val="0070C0"/>
                </a:solidFill>
              </a:rPr>
              <a:t>HW Schemes: Instruction Parallelism</a:t>
            </a:r>
          </a:p>
        </p:txBody>
      </p:sp>
      <p:sp>
        <p:nvSpPr>
          <p:cNvPr id="220163" name="Rectangle 3"/>
          <p:cNvSpPr>
            <a:spLocks noGrp="1" noChangeArrowheads="1"/>
          </p:cNvSpPr>
          <p:nvPr>
            <p:ph type="body" idx="1"/>
          </p:nvPr>
        </p:nvSpPr>
        <p:spPr>
          <a:xfrm>
            <a:off x="77514" y="762000"/>
            <a:ext cx="8686800" cy="5715000"/>
          </a:xfrm>
          <a:noFill/>
          <a:ln/>
        </p:spPr>
        <p:txBody>
          <a:bodyPr lIns="90488" tIns="44450" rIns="90488" bIns="44450"/>
          <a:lstStyle/>
          <a:p>
            <a:pPr marL="285750" indent="-285750"/>
            <a:r>
              <a:rPr lang="en-US" sz="1800" i="1" dirty="0">
                <a:solidFill>
                  <a:schemeClr val="accent2"/>
                </a:solidFill>
              </a:rPr>
              <a:t>Compiler</a:t>
            </a:r>
            <a:r>
              <a:rPr lang="en-US" sz="1800" dirty="0"/>
              <a:t> or </a:t>
            </a:r>
            <a:r>
              <a:rPr lang="en-US" sz="1800" i="1" dirty="0">
                <a:solidFill>
                  <a:schemeClr val="accent2"/>
                </a:solidFill>
              </a:rPr>
              <a:t>Static</a:t>
            </a:r>
            <a:r>
              <a:rPr lang="en-US" sz="1800" dirty="0"/>
              <a:t> instruction scheduling can avoid some pipeline hazards.</a:t>
            </a:r>
          </a:p>
          <a:p>
            <a:pPr marL="685800" lvl="1" indent="-228600"/>
            <a:r>
              <a:rPr lang="en-US" sz="1600" dirty="0"/>
              <a:t>e.g. filling branch delay slot.</a:t>
            </a:r>
          </a:p>
          <a:p>
            <a:pPr marL="685800" lvl="1" indent="-228600"/>
            <a:r>
              <a:rPr lang="en-US" sz="1600" dirty="0"/>
              <a:t>Difficult compiler optimization process for complex architectures</a:t>
            </a:r>
          </a:p>
          <a:p>
            <a:pPr marL="685800" lvl="1" indent="-228600"/>
            <a:r>
              <a:rPr lang="en-US" sz="1600" dirty="0"/>
              <a:t>It can’t know the WAR and WAW dependencies at compile time</a:t>
            </a:r>
          </a:p>
          <a:p>
            <a:pPr marL="685800" lvl="1" indent="-228600"/>
            <a:endParaRPr lang="en-US" sz="1200" dirty="0"/>
          </a:p>
          <a:p>
            <a:pPr marL="285750" indent="-285750"/>
            <a:r>
              <a:rPr lang="en-US" sz="1800" dirty="0"/>
              <a:t>Why in HW at run time?</a:t>
            </a:r>
            <a:endParaRPr lang="en-US" sz="1600" dirty="0"/>
          </a:p>
          <a:p>
            <a:pPr marL="685800" lvl="1" indent="-228600"/>
            <a:r>
              <a:rPr lang="en-US" sz="1600" dirty="0"/>
              <a:t>Works when can’t know dependence at compile time</a:t>
            </a:r>
          </a:p>
          <a:p>
            <a:pPr lvl="2"/>
            <a:r>
              <a:rPr lang="en-US" sz="1400" dirty="0"/>
              <a:t>WAW can only be detected at run time</a:t>
            </a:r>
          </a:p>
          <a:p>
            <a:pPr marL="685800" lvl="1" indent="-228600"/>
            <a:r>
              <a:rPr lang="en-US" sz="1600" dirty="0"/>
              <a:t>Compiler simpler</a:t>
            </a:r>
          </a:p>
          <a:p>
            <a:pPr marL="685800" lvl="1" indent="-228600"/>
            <a:r>
              <a:rPr lang="en-US" sz="1600" dirty="0"/>
              <a:t>Code for one machine runs well on another</a:t>
            </a:r>
          </a:p>
          <a:p>
            <a:pPr marL="685800" lvl="1" indent="-228600"/>
            <a:endParaRPr lang="en-US" sz="1200" dirty="0"/>
          </a:p>
          <a:p>
            <a:pPr marL="285750" indent="-285750"/>
            <a:r>
              <a:rPr lang="en-US" sz="1400" dirty="0">
                <a:solidFill>
                  <a:srgbClr val="FF0000"/>
                </a:solidFill>
              </a:rPr>
              <a:t>Key idea: Allow instructions behind stall to proceed even if there is dependency. Check it at the time of execution. Then independent instructions, which are behind, can be executed.</a:t>
            </a:r>
          </a:p>
          <a:p>
            <a:pPr marL="285750" indent="-285750">
              <a:buFontTx/>
              <a:buNone/>
            </a:pPr>
            <a:r>
              <a:rPr lang="en-US" sz="1600" dirty="0">
                <a:latin typeface="Courier New" pitchFamily="49" charset="0"/>
              </a:rPr>
              <a:t>		DIVD	</a:t>
            </a:r>
            <a:r>
              <a:rPr lang="en-US" sz="1600" dirty="0">
                <a:solidFill>
                  <a:srgbClr val="FF0000"/>
                </a:solidFill>
                <a:latin typeface="Courier New" pitchFamily="49" charset="0"/>
              </a:rPr>
              <a:t>F0</a:t>
            </a:r>
            <a:r>
              <a:rPr lang="en-US" sz="1600" dirty="0">
                <a:latin typeface="Courier New" pitchFamily="49" charset="0"/>
              </a:rPr>
              <a:t>,F2,F4</a:t>
            </a:r>
          </a:p>
          <a:p>
            <a:pPr marL="285750" indent="-285750">
              <a:buFontTx/>
              <a:buNone/>
            </a:pPr>
            <a:r>
              <a:rPr lang="en-US" sz="1600" dirty="0">
                <a:latin typeface="Courier New" pitchFamily="49" charset="0"/>
              </a:rPr>
              <a:t>		ADDD	F10,</a:t>
            </a:r>
            <a:r>
              <a:rPr lang="en-US" sz="1600" dirty="0">
                <a:solidFill>
                  <a:srgbClr val="FF0000"/>
                </a:solidFill>
                <a:latin typeface="Courier New" pitchFamily="49" charset="0"/>
              </a:rPr>
              <a:t>F0</a:t>
            </a:r>
            <a:r>
              <a:rPr lang="en-US" sz="1600" dirty="0">
                <a:latin typeface="Courier New" pitchFamily="49" charset="0"/>
              </a:rPr>
              <a:t>,F8</a:t>
            </a:r>
          </a:p>
          <a:p>
            <a:pPr marL="285750" indent="-285750">
              <a:buFontTx/>
              <a:buNone/>
            </a:pPr>
            <a:r>
              <a:rPr lang="en-US" sz="1600" dirty="0">
                <a:solidFill>
                  <a:schemeClr val="accent1"/>
                </a:solidFill>
                <a:latin typeface="Courier New" pitchFamily="49" charset="0"/>
              </a:rPr>
              <a:t>		</a:t>
            </a:r>
            <a:r>
              <a:rPr lang="en-US" sz="1600" b="1" dirty="0">
                <a:solidFill>
                  <a:schemeClr val="accent1"/>
                </a:solidFill>
                <a:latin typeface="Courier New" pitchFamily="49" charset="0"/>
              </a:rPr>
              <a:t>SUBD	F8,F8,F14</a:t>
            </a:r>
            <a:endParaRPr lang="en-US" sz="1600" b="1" dirty="0">
              <a:latin typeface="Courier New" pitchFamily="49" charset="0"/>
            </a:endParaRPr>
          </a:p>
          <a:p>
            <a:pPr marL="685800" lvl="1" indent="-228600"/>
            <a:r>
              <a:rPr lang="en-US" sz="1600" dirty="0"/>
              <a:t>But, both structural and data hazards are checked in MIPS. ADDD is stalled at ID, SUBD can not even proceed to ID.</a:t>
            </a:r>
          </a:p>
          <a:p>
            <a:pPr marL="685800" lvl="1" indent="-228600"/>
            <a:r>
              <a:rPr lang="en-US" dirty="0"/>
              <a:t>Enables </a:t>
            </a:r>
            <a:r>
              <a:rPr lang="en-US" dirty="0">
                <a:solidFill>
                  <a:srgbClr val="0000FF"/>
                </a:solidFill>
              </a:rPr>
              <a:t>out-of-order execution =&gt; out-of-order completion</a:t>
            </a:r>
          </a:p>
          <a:p>
            <a:pPr lvl="2"/>
            <a:endParaRPr lang="en-US" sz="1400" dirty="0"/>
          </a:p>
        </p:txBody>
      </p:sp>
    </p:spTree>
  </p:cSld>
  <p:clrMapOvr>
    <a:masterClrMapping/>
  </p:clrMapOvr>
  <p:transition>
    <p:wip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4"/>
          <p:cNvSpPr>
            <a:spLocks noGrp="1"/>
          </p:cNvSpPr>
          <p:nvPr>
            <p:ph type="sldNum" sz="quarter" idx="4294967295"/>
          </p:nvPr>
        </p:nvSpPr>
        <p:spPr>
          <a:xfrm>
            <a:off x="6553200" y="6248400"/>
            <a:ext cx="1905000" cy="457200"/>
          </a:xfrm>
          <a:prstGeom prst="rect">
            <a:avLst/>
          </a:prstGeom>
        </p:spPr>
        <p:txBody>
          <a:bodyPr/>
          <a:lstStyle/>
          <a:p>
            <a:fld id="{BA073049-7D33-4BA9-87DC-DEFDBF9E6937}" type="slidenum">
              <a:rPr lang="en-US"/>
              <a:pPr/>
              <a:t>20</a:t>
            </a:fld>
            <a:endParaRPr lang="en-US"/>
          </a:p>
        </p:txBody>
      </p:sp>
      <p:sp>
        <p:nvSpPr>
          <p:cNvPr id="35842" name="Rectangle 2"/>
          <p:cNvSpPr>
            <a:spLocks noGrp="1" noChangeArrowheads="1"/>
          </p:cNvSpPr>
          <p:nvPr>
            <p:ph type="title"/>
          </p:nvPr>
        </p:nvSpPr>
        <p:spPr>
          <a:xfrm>
            <a:off x="1066800" y="0"/>
            <a:ext cx="7162800" cy="1143000"/>
          </a:xfrm>
        </p:spPr>
        <p:txBody>
          <a:bodyPr/>
          <a:lstStyle/>
          <a:p>
            <a:r>
              <a:rPr lang="en-US" dirty="0" err="1">
                <a:solidFill>
                  <a:srgbClr val="0070C0"/>
                </a:solidFill>
              </a:rPr>
              <a:t>Tomasulo</a:t>
            </a:r>
            <a:r>
              <a:rPr lang="en-US" dirty="0">
                <a:solidFill>
                  <a:srgbClr val="0070C0"/>
                </a:solidFill>
              </a:rPr>
              <a:t> Example Cycle 4</a:t>
            </a:r>
          </a:p>
        </p:txBody>
      </p:sp>
      <p:graphicFrame>
        <p:nvGraphicFramePr>
          <p:cNvPr id="35843" name="Object 3">
            <a:hlinkClick r:id="" action="ppaction://ole?verb=0"/>
          </p:cNvPr>
          <p:cNvGraphicFramePr>
            <a:graphicFrameLocks/>
          </p:cNvGraphicFramePr>
          <p:nvPr/>
        </p:nvGraphicFramePr>
        <p:xfrm>
          <a:off x="0" y="1066800"/>
          <a:ext cx="8916988" cy="5380038"/>
        </p:xfrm>
        <a:graphic>
          <a:graphicData uri="http://schemas.openxmlformats.org/presentationml/2006/ole">
            <mc:AlternateContent xmlns:mc="http://schemas.openxmlformats.org/markup-compatibility/2006">
              <mc:Choice xmlns:v="urn:schemas-microsoft-com:vml" Requires="v">
                <p:oleObj spid="_x0000_s6153" name="Worksheet" r:id="rId3" imgW="8259840" imgH="5240160" progId="Excel.Sheet.8">
                  <p:embed/>
                </p:oleObj>
              </mc:Choice>
              <mc:Fallback>
                <p:oleObj name="Worksheet" r:id="rId3" imgW="8259840" imgH="5240160" progId="Excel.Sheet.8">
                  <p:embed/>
                  <p:pic>
                    <p:nvPicPr>
                      <p:cNvPr id="0" name=""/>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1066800"/>
                        <a:ext cx="8916988" cy="538003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extLst>
      <p:ext uri="{BB962C8B-B14F-4D97-AF65-F5344CB8AC3E}">
        <p14:creationId xmlns:p14="http://schemas.microsoft.com/office/powerpoint/2010/main" val="99863439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4"/>
          <p:cNvSpPr>
            <a:spLocks noGrp="1"/>
          </p:cNvSpPr>
          <p:nvPr>
            <p:ph type="sldNum" sz="quarter" idx="4294967295"/>
          </p:nvPr>
        </p:nvSpPr>
        <p:spPr>
          <a:xfrm>
            <a:off x="6553200" y="6248400"/>
            <a:ext cx="1905000" cy="457200"/>
          </a:xfrm>
          <a:prstGeom prst="rect">
            <a:avLst/>
          </a:prstGeom>
        </p:spPr>
        <p:txBody>
          <a:bodyPr/>
          <a:lstStyle/>
          <a:p>
            <a:fld id="{6B2FF059-C107-4E19-9353-E22ECE9D9348}" type="slidenum">
              <a:rPr lang="en-US"/>
              <a:pPr/>
              <a:t>21</a:t>
            </a:fld>
            <a:endParaRPr lang="en-US"/>
          </a:p>
        </p:txBody>
      </p:sp>
      <p:sp>
        <p:nvSpPr>
          <p:cNvPr id="36866" name="Rectangle 2"/>
          <p:cNvSpPr>
            <a:spLocks noGrp="1" noChangeArrowheads="1"/>
          </p:cNvSpPr>
          <p:nvPr>
            <p:ph type="title"/>
          </p:nvPr>
        </p:nvSpPr>
        <p:spPr>
          <a:xfrm>
            <a:off x="877094" y="152400"/>
            <a:ext cx="7162800" cy="762000"/>
          </a:xfrm>
        </p:spPr>
        <p:txBody>
          <a:bodyPr/>
          <a:lstStyle/>
          <a:p>
            <a:r>
              <a:rPr lang="en-US" sz="3200" dirty="0" err="1">
                <a:solidFill>
                  <a:srgbClr val="0070C0"/>
                </a:solidFill>
              </a:rPr>
              <a:t>Tomasulo</a:t>
            </a:r>
            <a:r>
              <a:rPr lang="en-US" sz="3200" dirty="0">
                <a:solidFill>
                  <a:srgbClr val="0070C0"/>
                </a:solidFill>
              </a:rPr>
              <a:t> Example Cycle 5</a:t>
            </a:r>
          </a:p>
        </p:txBody>
      </p:sp>
      <p:graphicFrame>
        <p:nvGraphicFramePr>
          <p:cNvPr id="36867" name="Object 3">
            <a:hlinkClick r:id="" action="ppaction://ole?verb=0"/>
          </p:cNvPr>
          <p:cNvGraphicFramePr>
            <a:graphicFrameLocks/>
          </p:cNvGraphicFramePr>
          <p:nvPr/>
        </p:nvGraphicFramePr>
        <p:xfrm>
          <a:off x="0" y="914400"/>
          <a:ext cx="8916988" cy="5380038"/>
        </p:xfrm>
        <a:graphic>
          <a:graphicData uri="http://schemas.openxmlformats.org/presentationml/2006/ole">
            <mc:AlternateContent xmlns:mc="http://schemas.openxmlformats.org/markup-compatibility/2006">
              <mc:Choice xmlns:v="urn:schemas-microsoft-com:vml" Requires="v">
                <p:oleObj spid="_x0000_s7177" name="Worksheet" r:id="rId3" imgW="8259840" imgH="5240160" progId="Excel.Sheet.8">
                  <p:embed/>
                </p:oleObj>
              </mc:Choice>
              <mc:Fallback>
                <p:oleObj name="Worksheet" r:id="rId3" imgW="8259840" imgH="5240160" progId="Excel.Sheet.8">
                  <p:embed/>
                  <p:pic>
                    <p:nvPicPr>
                      <p:cNvPr id="0" name=""/>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914400"/>
                        <a:ext cx="8916988" cy="538003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extLst>
      <p:ext uri="{BB962C8B-B14F-4D97-AF65-F5344CB8AC3E}">
        <p14:creationId xmlns:p14="http://schemas.microsoft.com/office/powerpoint/2010/main" val="263501811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294967295"/>
          </p:nvPr>
        </p:nvSpPr>
        <p:spPr>
          <a:xfrm>
            <a:off x="6553200" y="6248400"/>
            <a:ext cx="1905000" cy="457200"/>
          </a:xfrm>
          <a:prstGeom prst="rect">
            <a:avLst/>
          </a:prstGeom>
        </p:spPr>
        <p:txBody>
          <a:bodyPr/>
          <a:lstStyle/>
          <a:p>
            <a:fld id="{AA3B79AF-84F6-4BA4-8A1D-19DE8653816D}" type="slidenum">
              <a:rPr lang="en-US"/>
              <a:pPr/>
              <a:t>22</a:t>
            </a:fld>
            <a:endParaRPr lang="en-US" b="0">
              <a:solidFill>
                <a:srgbClr val="FBBA03"/>
              </a:solidFill>
            </a:endParaRPr>
          </a:p>
        </p:txBody>
      </p:sp>
      <p:sp>
        <p:nvSpPr>
          <p:cNvPr id="841730" name="Rectangle 2"/>
          <p:cNvSpPr>
            <a:spLocks noGrp="1" noChangeArrowheads="1"/>
          </p:cNvSpPr>
          <p:nvPr>
            <p:ph type="title"/>
          </p:nvPr>
        </p:nvSpPr>
        <p:spPr>
          <a:xfrm>
            <a:off x="609600" y="76200"/>
            <a:ext cx="8153400" cy="685800"/>
          </a:xfrm>
        </p:spPr>
        <p:txBody>
          <a:bodyPr/>
          <a:lstStyle/>
          <a:p>
            <a:r>
              <a:rPr lang="en-US" sz="3200" dirty="0" err="1">
                <a:solidFill>
                  <a:srgbClr val="0070C0"/>
                </a:solidFill>
              </a:rPr>
              <a:t>Tomasulo</a:t>
            </a:r>
            <a:r>
              <a:rPr lang="en-US" sz="3200" dirty="0">
                <a:solidFill>
                  <a:srgbClr val="0070C0"/>
                </a:solidFill>
              </a:rPr>
              <a:t> overlap iterations of loops</a:t>
            </a:r>
          </a:p>
        </p:txBody>
      </p:sp>
      <p:sp>
        <p:nvSpPr>
          <p:cNvPr id="841731" name="Rectangle 3"/>
          <p:cNvSpPr>
            <a:spLocks noGrp="1" noChangeArrowheads="1"/>
          </p:cNvSpPr>
          <p:nvPr>
            <p:ph type="body" idx="1"/>
          </p:nvPr>
        </p:nvSpPr>
        <p:spPr>
          <a:xfrm>
            <a:off x="457200" y="1066800"/>
            <a:ext cx="8229600" cy="4114800"/>
          </a:xfrm>
        </p:spPr>
        <p:txBody>
          <a:bodyPr/>
          <a:lstStyle/>
          <a:p>
            <a:pPr>
              <a:lnSpc>
                <a:spcPct val="80000"/>
              </a:lnSpc>
            </a:pPr>
            <a:r>
              <a:rPr lang="en-US" dirty="0"/>
              <a:t>Register renaming</a:t>
            </a:r>
          </a:p>
          <a:p>
            <a:pPr lvl="1">
              <a:lnSpc>
                <a:spcPct val="80000"/>
              </a:lnSpc>
            </a:pPr>
            <a:r>
              <a:rPr lang="en-US" sz="2000" dirty="0"/>
              <a:t>Multiple iterations use different physical destinations for registers (dynamic loop unrolling if branch is taken)</a:t>
            </a:r>
          </a:p>
          <a:p>
            <a:pPr>
              <a:lnSpc>
                <a:spcPct val="80000"/>
              </a:lnSpc>
            </a:pPr>
            <a:r>
              <a:rPr lang="en-US" dirty="0"/>
              <a:t>Reservation stations </a:t>
            </a:r>
          </a:p>
          <a:p>
            <a:pPr lvl="1">
              <a:lnSpc>
                <a:spcPct val="80000"/>
              </a:lnSpc>
            </a:pPr>
            <a:r>
              <a:rPr lang="en-US" sz="2000" dirty="0"/>
              <a:t>Permit instruction issue to advance past integer control flow operations</a:t>
            </a:r>
          </a:p>
          <a:p>
            <a:pPr lvl="1">
              <a:lnSpc>
                <a:spcPct val="80000"/>
              </a:lnSpc>
            </a:pPr>
            <a:r>
              <a:rPr lang="en-US" sz="2000" dirty="0"/>
              <a:t>Also buffer old values of registers - totally avoiding the WAR stall </a:t>
            </a:r>
          </a:p>
          <a:p>
            <a:pPr>
              <a:lnSpc>
                <a:spcPct val="80000"/>
              </a:lnSpc>
            </a:pPr>
            <a:r>
              <a:rPr lang="en-US" dirty="0">
                <a:solidFill>
                  <a:srgbClr val="FF0000"/>
                </a:solidFill>
              </a:rPr>
              <a:t>If we predict that branches are taken, using reservation stations will dynamically unroll the loop</a:t>
            </a:r>
          </a:p>
          <a:p>
            <a:pPr>
              <a:lnSpc>
                <a:spcPct val="80000"/>
              </a:lnSpc>
            </a:pPr>
            <a:r>
              <a:rPr lang="en-US" dirty="0"/>
              <a:t>Other perspective: </a:t>
            </a:r>
            <a:r>
              <a:rPr lang="en-US" dirty="0" err="1"/>
              <a:t>Tomasulo</a:t>
            </a:r>
            <a:r>
              <a:rPr lang="en-US" dirty="0"/>
              <a:t> building data flow dependency graph on the fly</a:t>
            </a:r>
          </a:p>
          <a:p>
            <a:pPr>
              <a:lnSpc>
                <a:spcPct val="80000"/>
              </a:lnSpc>
            </a:pPr>
            <a:endParaRPr lang="en-US" sz="2800" dirty="0"/>
          </a:p>
        </p:txBody>
      </p:sp>
    </p:spTree>
    <p:extLst>
      <p:ext uri="{BB962C8B-B14F-4D97-AF65-F5344CB8AC3E}">
        <p14:creationId xmlns:p14="http://schemas.microsoft.com/office/powerpoint/2010/main" val="78532371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2693" name="Text Box 5"/>
          <p:cNvSpPr txBox="1">
            <a:spLocks noChangeArrowheads="1"/>
          </p:cNvSpPr>
          <p:nvPr/>
        </p:nvSpPr>
        <p:spPr bwMode="auto">
          <a:xfrm rot="5400000">
            <a:off x="6156047" y="2621139"/>
            <a:ext cx="5609228" cy="369332"/>
          </a:xfrm>
          <a:prstGeom prst="rect">
            <a:avLst/>
          </a:prstGeom>
          <a:solidFill>
            <a:srgbClr val="C0C0C0"/>
          </a:solidFill>
          <a:ln w="9525">
            <a:noFill/>
            <a:miter lim="800000"/>
            <a:headEnd/>
            <a:tailEnd/>
          </a:ln>
          <a:effectLst/>
        </p:spPr>
        <p:txBody>
          <a:bodyPr wrap="none">
            <a:spAutoFit/>
          </a:bodyPr>
          <a:lstStyle/>
          <a:p>
            <a:pPr eaLnBrk="0" hangingPunct="0">
              <a:spcBef>
                <a:spcPct val="0"/>
              </a:spcBef>
              <a:buClrTx/>
              <a:buSzTx/>
              <a:buFontTx/>
              <a:buNone/>
            </a:pPr>
            <a:r>
              <a:rPr lang="en-US" sz="1800" dirty="0">
                <a:solidFill>
                  <a:srgbClr val="0066FF"/>
                </a:solidFill>
                <a:latin typeface="Arial" charset="0"/>
              </a:rPr>
              <a:t>Dynamic Scheduling, Multiple Issue, and Speculation</a:t>
            </a:r>
          </a:p>
        </p:txBody>
      </p:sp>
      <p:sp>
        <p:nvSpPr>
          <p:cNvPr id="6" name="Title 5"/>
          <p:cNvSpPr>
            <a:spLocks noGrp="1"/>
          </p:cNvSpPr>
          <p:nvPr>
            <p:ph type="title"/>
          </p:nvPr>
        </p:nvSpPr>
        <p:spPr>
          <a:xfrm>
            <a:off x="914400" y="0"/>
            <a:ext cx="7162800" cy="609600"/>
          </a:xfrm>
        </p:spPr>
        <p:txBody>
          <a:bodyPr/>
          <a:lstStyle/>
          <a:p>
            <a:r>
              <a:rPr lang="en-US" sz="3200" dirty="0" err="1">
                <a:solidFill>
                  <a:srgbClr val="0070C0"/>
                </a:solidFill>
              </a:rPr>
              <a:t>Tomasulo</a:t>
            </a:r>
            <a:r>
              <a:rPr lang="en-US" sz="3200" dirty="0">
                <a:solidFill>
                  <a:srgbClr val="0070C0"/>
                </a:solidFill>
              </a:rPr>
              <a:t> Example (Loop Unrolling)</a:t>
            </a:r>
          </a:p>
        </p:txBody>
      </p:sp>
      <p:pic>
        <p:nvPicPr>
          <p:cNvPr id="2" name="Picture 2"/>
          <p:cNvPicPr>
            <a:picLocks noChangeAspect="1" noChangeArrowheads="1"/>
          </p:cNvPicPr>
          <p:nvPr/>
        </p:nvPicPr>
        <p:blipFill>
          <a:blip r:embed="rId3" cstate="print"/>
          <a:srcRect/>
          <a:stretch>
            <a:fillRect/>
          </a:stretch>
        </p:blipFill>
        <p:spPr bwMode="auto">
          <a:xfrm>
            <a:off x="533400" y="1066800"/>
            <a:ext cx="8124825" cy="5019675"/>
          </a:xfrm>
          <a:prstGeom prst="rect">
            <a:avLst/>
          </a:prstGeom>
          <a:noFill/>
          <a:ln w="9525">
            <a:noFill/>
            <a:miter lim="800000"/>
            <a:headEnd/>
            <a:tailEnd/>
          </a:ln>
        </p:spPr>
      </p:pic>
      <p:sp>
        <p:nvSpPr>
          <p:cNvPr id="3" name="TextBox 2"/>
          <p:cNvSpPr txBox="1"/>
          <p:nvPr/>
        </p:nvSpPr>
        <p:spPr>
          <a:xfrm>
            <a:off x="914400" y="609600"/>
            <a:ext cx="7162800" cy="369332"/>
          </a:xfrm>
          <a:prstGeom prst="rect">
            <a:avLst/>
          </a:prstGeom>
          <a:noFill/>
        </p:spPr>
        <p:txBody>
          <a:bodyPr wrap="square" rtlCol="0">
            <a:spAutoFit/>
          </a:bodyPr>
          <a:lstStyle/>
          <a:p>
            <a:r>
              <a:rPr lang="en-US" dirty="0">
                <a:solidFill>
                  <a:srgbClr val="FF0000"/>
                </a:solidFill>
              </a:rPr>
              <a:t>Assume 2-issue superscalar with one integer and one </a:t>
            </a:r>
            <a:r>
              <a:rPr lang="en-US" dirty="0" err="1">
                <a:solidFill>
                  <a:srgbClr val="FF0000"/>
                </a:solidFill>
              </a:rPr>
              <a:t>ld</a:t>
            </a:r>
            <a:r>
              <a:rPr lang="en-US" dirty="0">
                <a:solidFill>
                  <a:srgbClr val="FF0000"/>
                </a:solidFill>
              </a:rPr>
              <a:t>/store unit</a:t>
            </a:r>
          </a:p>
        </p:txBody>
      </p:sp>
    </p:spTree>
    <p:extLst>
      <p:ext uri="{BB962C8B-B14F-4D97-AF65-F5344CB8AC3E}">
        <p14:creationId xmlns:p14="http://schemas.microsoft.com/office/powerpoint/2010/main" val="233568733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294967295"/>
          </p:nvPr>
        </p:nvSpPr>
        <p:spPr>
          <a:xfrm>
            <a:off x="6553200" y="6248400"/>
            <a:ext cx="1905000" cy="457200"/>
          </a:xfrm>
          <a:prstGeom prst="rect">
            <a:avLst/>
          </a:prstGeom>
        </p:spPr>
        <p:txBody>
          <a:bodyPr/>
          <a:lstStyle/>
          <a:p>
            <a:fld id="{5AA85F84-E540-479B-9C53-884F9BF9409C}" type="slidenum">
              <a:rPr lang="en-US"/>
              <a:pPr/>
              <a:t>24</a:t>
            </a:fld>
            <a:endParaRPr lang="en-US" b="0">
              <a:solidFill>
                <a:srgbClr val="FBBA03"/>
              </a:solidFill>
            </a:endParaRPr>
          </a:p>
        </p:txBody>
      </p:sp>
      <p:sp>
        <p:nvSpPr>
          <p:cNvPr id="842754" name="Rectangle 2"/>
          <p:cNvSpPr>
            <a:spLocks noGrp="1" noChangeArrowheads="1"/>
          </p:cNvSpPr>
          <p:nvPr>
            <p:ph type="title"/>
          </p:nvPr>
        </p:nvSpPr>
        <p:spPr>
          <a:xfrm>
            <a:off x="990600" y="228600"/>
            <a:ext cx="7162800" cy="1143000"/>
          </a:xfrm>
        </p:spPr>
        <p:txBody>
          <a:bodyPr/>
          <a:lstStyle/>
          <a:p>
            <a:r>
              <a:rPr lang="en-US" sz="3200" dirty="0" err="1">
                <a:solidFill>
                  <a:srgbClr val="0070C0"/>
                </a:solidFill>
              </a:rPr>
              <a:t>Tomasulo’s</a:t>
            </a:r>
            <a:r>
              <a:rPr lang="en-US" sz="3200" dirty="0">
                <a:solidFill>
                  <a:srgbClr val="0070C0"/>
                </a:solidFill>
              </a:rPr>
              <a:t> scheme offers 2 major advantages</a:t>
            </a:r>
          </a:p>
        </p:txBody>
      </p:sp>
      <p:sp>
        <p:nvSpPr>
          <p:cNvPr id="842755" name="Rectangle 3"/>
          <p:cNvSpPr>
            <a:spLocks noGrp="1" noChangeArrowheads="1"/>
          </p:cNvSpPr>
          <p:nvPr>
            <p:ph type="body" idx="1"/>
          </p:nvPr>
        </p:nvSpPr>
        <p:spPr>
          <a:xfrm>
            <a:off x="990600" y="1447800"/>
            <a:ext cx="7162800" cy="4114800"/>
          </a:xfrm>
        </p:spPr>
        <p:txBody>
          <a:bodyPr/>
          <a:lstStyle/>
          <a:p>
            <a:pPr marL="457200" indent="-457200" algn="just">
              <a:buFontTx/>
              <a:buAutoNum type="arabicPeriod"/>
            </a:pPr>
            <a:r>
              <a:rPr lang="en-US" sz="2800" b="0" dirty="0"/>
              <a:t>Distribution of the hazard detection logic</a:t>
            </a:r>
          </a:p>
          <a:p>
            <a:pPr marL="800100" lvl="1" indent="-342900" algn="just"/>
            <a:r>
              <a:rPr lang="en-US" sz="2000" dirty="0"/>
              <a:t>distributed reservation stations and the CDB</a:t>
            </a:r>
          </a:p>
          <a:p>
            <a:pPr marL="800100" lvl="1" indent="-342900"/>
            <a:r>
              <a:rPr lang="en-US" sz="2000" dirty="0"/>
              <a:t>If multiple instructions waiting on single result, &amp; each instruction has other operand, then instructions can be released simultaneously by broadcast on CDB </a:t>
            </a:r>
          </a:p>
          <a:p>
            <a:pPr marL="800100" lvl="1" indent="-342900" algn="just"/>
            <a:r>
              <a:rPr lang="en-US" sz="2000" dirty="0"/>
              <a:t>If a centralized register file were used, the units would have to read their results from the registers when register buses are available</a:t>
            </a:r>
          </a:p>
          <a:p>
            <a:pPr marL="457200" indent="-457200" algn="just">
              <a:buFontTx/>
              <a:buAutoNum type="arabicPeriod"/>
            </a:pPr>
            <a:r>
              <a:rPr lang="en-US" sz="2800" b="0" dirty="0"/>
              <a:t>Elimination of stalls for WAW and WAR hazards</a:t>
            </a:r>
          </a:p>
          <a:p>
            <a:pPr marL="457200" indent="-457200" algn="just">
              <a:buFontTx/>
              <a:buNone/>
            </a:pPr>
            <a:endParaRPr lang="en-US" sz="2800" b="0" dirty="0"/>
          </a:p>
          <a:p>
            <a:pPr marL="457200" indent="-457200"/>
            <a:endParaRPr lang="en-US" sz="2800" dirty="0"/>
          </a:p>
        </p:txBody>
      </p:sp>
    </p:spTree>
    <p:extLst>
      <p:ext uri="{BB962C8B-B14F-4D97-AF65-F5344CB8AC3E}">
        <p14:creationId xmlns:p14="http://schemas.microsoft.com/office/powerpoint/2010/main" val="3471913290"/>
      </p:ext>
    </p:extLst>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 name="Slide Number Placeholder 5"/>
          <p:cNvSpPr>
            <a:spLocks noGrp="1"/>
          </p:cNvSpPr>
          <p:nvPr>
            <p:ph type="sldNum" sz="quarter" idx="4294967295"/>
          </p:nvPr>
        </p:nvSpPr>
        <p:spPr>
          <a:xfrm>
            <a:off x="6553200" y="6248400"/>
            <a:ext cx="1905000" cy="457200"/>
          </a:xfrm>
          <a:prstGeom prst="rect">
            <a:avLst/>
          </a:prstGeom>
        </p:spPr>
        <p:txBody>
          <a:bodyPr/>
          <a:lstStyle/>
          <a:p>
            <a:fld id="{0EB1780C-32BB-42E7-A337-D64E0E64C62B}" type="slidenum">
              <a:rPr lang="en-US"/>
              <a:pPr/>
              <a:t>25</a:t>
            </a:fld>
            <a:endParaRPr lang="en-US" b="0">
              <a:solidFill>
                <a:srgbClr val="FBBA03"/>
              </a:solidFill>
            </a:endParaRPr>
          </a:p>
        </p:txBody>
      </p:sp>
      <p:sp>
        <p:nvSpPr>
          <p:cNvPr id="818178" name="Rectangle 2"/>
          <p:cNvSpPr>
            <a:spLocks noGrp="1" noChangeArrowheads="1"/>
          </p:cNvSpPr>
          <p:nvPr>
            <p:ph type="title"/>
          </p:nvPr>
        </p:nvSpPr>
        <p:spPr>
          <a:xfrm>
            <a:off x="762000" y="8238"/>
            <a:ext cx="7162800" cy="1143000"/>
          </a:xfrm>
          <a:noFill/>
          <a:ln/>
        </p:spPr>
        <p:txBody>
          <a:bodyPr lIns="90487" tIns="44450" rIns="90487" bIns="44450"/>
          <a:lstStyle/>
          <a:p>
            <a:r>
              <a:rPr lang="en-US" dirty="0" err="1">
                <a:solidFill>
                  <a:srgbClr val="0070C0"/>
                </a:solidFill>
              </a:rPr>
              <a:t>Tomasulo</a:t>
            </a:r>
            <a:r>
              <a:rPr lang="en-US" dirty="0">
                <a:solidFill>
                  <a:srgbClr val="0070C0"/>
                </a:solidFill>
              </a:rPr>
              <a:t> Drawbacks</a:t>
            </a:r>
          </a:p>
        </p:txBody>
      </p:sp>
      <p:sp>
        <p:nvSpPr>
          <p:cNvPr id="818179" name="Rectangle 3"/>
          <p:cNvSpPr>
            <a:spLocks noGrp="1" noChangeArrowheads="1"/>
          </p:cNvSpPr>
          <p:nvPr>
            <p:ph type="body" idx="1"/>
          </p:nvPr>
        </p:nvSpPr>
        <p:spPr>
          <a:xfrm>
            <a:off x="685800" y="1295400"/>
            <a:ext cx="8305800" cy="4419600"/>
          </a:xfrm>
          <a:noFill/>
          <a:ln/>
        </p:spPr>
        <p:txBody>
          <a:bodyPr lIns="90487" tIns="44450" rIns="90487" bIns="44450"/>
          <a:lstStyle/>
          <a:p>
            <a:pPr>
              <a:lnSpc>
                <a:spcPct val="80000"/>
              </a:lnSpc>
            </a:pPr>
            <a:r>
              <a:rPr lang="en-US" sz="2800" dirty="0"/>
              <a:t>Complexity</a:t>
            </a:r>
          </a:p>
          <a:p>
            <a:pPr lvl="1">
              <a:lnSpc>
                <a:spcPct val="80000"/>
              </a:lnSpc>
            </a:pPr>
            <a:r>
              <a:rPr lang="en-US" sz="2000" dirty="0"/>
              <a:t>delays of 360/91, MIPS 10000, Alpha 21264, </a:t>
            </a:r>
            <a:br>
              <a:rPr lang="en-US" sz="2000" dirty="0"/>
            </a:br>
            <a:r>
              <a:rPr lang="en-US" sz="2000" dirty="0"/>
              <a:t>IBM PPC 620 in CA:AQA 2/e, but not in silicon!</a:t>
            </a:r>
          </a:p>
          <a:p>
            <a:pPr>
              <a:lnSpc>
                <a:spcPct val="80000"/>
              </a:lnSpc>
            </a:pPr>
            <a:r>
              <a:rPr lang="en-US" sz="2800" dirty="0"/>
              <a:t>Many associative stores (CDB) at high speed</a:t>
            </a:r>
          </a:p>
          <a:p>
            <a:pPr>
              <a:lnSpc>
                <a:spcPct val="80000"/>
              </a:lnSpc>
            </a:pPr>
            <a:r>
              <a:rPr lang="en-US" sz="2800" dirty="0"/>
              <a:t>Performance limited by Common Data Bus</a:t>
            </a:r>
          </a:p>
          <a:p>
            <a:pPr lvl="1">
              <a:lnSpc>
                <a:spcPct val="80000"/>
              </a:lnSpc>
            </a:pPr>
            <a:r>
              <a:rPr lang="en-US" sz="2000" dirty="0"/>
              <a:t>Each CDB must go to multiple functional units </a:t>
            </a:r>
            <a:br>
              <a:rPr lang="en-US" sz="2000" dirty="0"/>
            </a:br>
            <a:r>
              <a:rPr lang="en-US" sz="2000" dirty="0">
                <a:sym typeface="Symbol" pitchFamily="18" charset="2"/>
              </a:rPr>
              <a:t>high capacitance, high wiring density</a:t>
            </a:r>
          </a:p>
          <a:p>
            <a:pPr lvl="1">
              <a:lnSpc>
                <a:spcPct val="80000"/>
              </a:lnSpc>
            </a:pPr>
            <a:r>
              <a:rPr lang="en-US" sz="2000" dirty="0">
                <a:sym typeface="Symbol" pitchFamily="18" charset="2"/>
              </a:rPr>
              <a:t>Number of functional units that can complete per cycle limited to one!</a:t>
            </a:r>
          </a:p>
          <a:p>
            <a:pPr lvl="2">
              <a:lnSpc>
                <a:spcPct val="80000"/>
              </a:lnSpc>
            </a:pPr>
            <a:r>
              <a:rPr lang="en-US" sz="2000" dirty="0"/>
              <a:t>Multiple CDBs </a:t>
            </a:r>
            <a:r>
              <a:rPr lang="en-US" sz="2000" dirty="0">
                <a:sym typeface="Symbol" pitchFamily="18" charset="2"/>
              </a:rPr>
              <a:t></a:t>
            </a:r>
            <a:r>
              <a:rPr lang="en-US" sz="2000" dirty="0"/>
              <a:t> more FU logic for parallel </a:t>
            </a:r>
            <a:r>
              <a:rPr lang="en-US" sz="2000" dirty="0" err="1"/>
              <a:t>assoc</a:t>
            </a:r>
            <a:r>
              <a:rPr lang="en-US" sz="2000" dirty="0"/>
              <a:t> stores</a:t>
            </a:r>
          </a:p>
          <a:p>
            <a:pPr>
              <a:lnSpc>
                <a:spcPct val="80000"/>
              </a:lnSpc>
            </a:pPr>
            <a:r>
              <a:rPr lang="en-US" sz="2800" dirty="0"/>
              <a:t>Non-precise interrupts!</a:t>
            </a:r>
          </a:p>
          <a:p>
            <a:pPr lvl="1">
              <a:lnSpc>
                <a:spcPct val="80000"/>
              </a:lnSpc>
            </a:pPr>
            <a:r>
              <a:rPr lang="en-US" sz="2000" dirty="0"/>
              <a:t>We will address this later</a:t>
            </a:r>
          </a:p>
          <a:p>
            <a:pPr lvl="1">
              <a:lnSpc>
                <a:spcPct val="80000"/>
              </a:lnSpc>
            </a:pPr>
            <a:endParaRPr lang="en-US" sz="2000" dirty="0">
              <a:sym typeface="Symbol" pitchFamily="18" charset="2"/>
            </a:endParaRPr>
          </a:p>
        </p:txBody>
      </p:sp>
    </p:spTree>
    <p:extLst>
      <p:ext uri="{BB962C8B-B14F-4D97-AF65-F5344CB8AC3E}">
        <p14:creationId xmlns:p14="http://schemas.microsoft.com/office/powerpoint/2010/main" val="2070246047"/>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818179">
                                            <p:txEl>
                                              <p:pRg st="0" end="0"/>
                                            </p:txEl>
                                          </p:spTgt>
                                        </p:tgtEl>
                                        <p:attrNameLst>
                                          <p:attrName>style.visibility</p:attrName>
                                        </p:attrNameLst>
                                      </p:cBhvr>
                                      <p:to>
                                        <p:strVal val="visible"/>
                                      </p:to>
                                    </p:set>
                                    <p:anim calcmode="lin" valueType="num">
                                      <p:cBhvr additive="base">
                                        <p:cTn id="7" dur="500" fill="hold"/>
                                        <p:tgtEl>
                                          <p:spTgt spid="818179">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818179">
                                            <p:txEl>
                                              <p:pRg st="0" end="0"/>
                                            </p:txEl>
                                          </p:spTgt>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818179">
                                            <p:txEl>
                                              <p:pRg st="1" end="1"/>
                                            </p:txEl>
                                          </p:spTgt>
                                        </p:tgtEl>
                                        <p:attrNameLst>
                                          <p:attrName>style.visibility</p:attrName>
                                        </p:attrNameLst>
                                      </p:cBhvr>
                                      <p:to>
                                        <p:strVal val="visible"/>
                                      </p:to>
                                    </p:set>
                                    <p:anim calcmode="lin" valueType="num">
                                      <p:cBhvr additive="base">
                                        <p:cTn id="11" dur="500" fill="hold"/>
                                        <p:tgtEl>
                                          <p:spTgt spid="818179">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818179">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2" fill="hold" grpId="0" nodeType="clickEffect">
                                  <p:stCondLst>
                                    <p:cond delay="0"/>
                                  </p:stCondLst>
                                  <p:childTnLst>
                                    <p:set>
                                      <p:cBhvr>
                                        <p:cTn id="16" dur="1" fill="hold">
                                          <p:stCondLst>
                                            <p:cond delay="0"/>
                                          </p:stCondLst>
                                        </p:cTn>
                                        <p:tgtEl>
                                          <p:spTgt spid="818179">
                                            <p:txEl>
                                              <p:pRg st="2" end="2"/>
                                            </p:txEl>
                                          </p:spTgt>
                                        </p:tgtEl>
                                        <p:attrNameLst>
                                          <p:attrName>style.visibility</p:attrName>
                                        </p:attrNameLst>
                                      </p:cBhvr>
                                      <p:to>
                                        <p:strVal val="visible"/>
                                      </p:to>
                                    </p:set>
                                    <p:anim calcmode="lin" valueType="num">
                                      <p:cBhvr additive="base">
                                        <p:cTn id="17" dur="500" fill="hold"/>
                                        <p:tgtEl>
                                          <p:spTgt spid="818179">
                                            <p:txEl>
                                              <p:pRg st="2" end="2"/>
                                            </p:txEl>
                                          </p:spTgt>
                                        </p:tgtEl>
                                        <p:attrNameLst>
                                          <p:attrName>ppt_x</p:attrName>
                                        </p:attrNameLst>
                                      </p:cBhvr>
                                      <p:tavLst>
                                        <p:tav tm="0">
                                          <p:val>
                                            <p:strVal val="1+#ppt_w/2"/>
                                          </p:val>
                                        </p:tav>
                                        <p:tav tm="100000">
                                          <p:val>
                                            <p:strVal val="#ppt_x"/>
                                          </p:val>
                                        </p:tav>
                                      </p:tavLst>
                                    </p:anim>
                                    <p:anim calcmode="lin" valueType="num">
                                      <p:cBhvr additive="base">
                                        <p:cTn id="18" dur="500" fill="hold"/>
                                        <p:tgtEl>
                                          <p:spTgt spid="818179">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2" fill="hold" grpId="0" nodeType="clickEffect">
                                  <p:stCondLst>
                                    <p:cond delay="0"/>
                                  </p:stCondLst>
                                  <p:childTnLst>
                                    <p:set>
                                      <p:cBhvr>
                                        <p:cTn id="22" dur="1" fill="hold">
                                          <p:stCondLst>
                                            <p:cond delay="0"/>
                                          </p:stCondLst>
                                        </p:cTn>
                                        <p:tgtEl>
                                          <p:spTgt spid="818179">
                                            <p:txEl>
                                              <p:pRg st="3" end="3"/>
                                            </p:txEl>
                                          </p:spTgt>
                                        </p:tgtEl>
                                        <p:attrNameLst>
                                          <p:attrName>style.visibility</p:attrName>
                                        </p:attrNameLst>
                                      </p:cBhvr>
                                      <p:to>
                                        <p:strVal val="visible"/>
                                      </p:to>
                                    </p:set>
                                    <p:anim calcmode="lin" valueType="num">
                                      <p:cBhvr additive="base">
                                        <p:cTn id="23" dur="500" fill="hold"/>
                                        <p:tgtEl>
                                          <p:spTgt spid="818179">
                                            <p:txEl>
                                              <p:pRg st="3" end="3"/>
                                            </p:txEl>
                                          </p:spTgt>
                                        </p:tgtEl>
                                        <p:attrNameLst>
                                          <p:attrName>ppt_x</p:attrName>
                                        </p:attrNameLst>
                                      </p:cBhvr>
                                      <p:tavLst>
                                        <p:tav tm="0">
                                          <p:val>
                                            <p:strVal val="1+#ppt_w/2"/>
                                          </p:val>
                                        </p:tav>
                                        <p:tav tm="100000">
                                          <p:val>
                                            <p:strVal val="#ppt_x"/>
                                          </p:val>
                                        </p:tav>
                                      </p:tavLst>
                                    </p:anim>
                                    <p:anim calcmode="lin" valueType="num">
                                      <p:cBhvr additive="base">
                                        <p:cTn id="24" dur="500" fill="hold"/>
                                        <p:tgtEl>
                                          <p:spTgt spid="818179">
                                            <p:txEl>
                                              <p:pRg st="3" end="3"/>
                                            </p:txEl>
                                          </p:spTgt>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0"/>
                                  </p:stCondLst>
                                  <p:childTnLst>
                                    <p:set>
                                      <p:cBhvr>
                                        <p:cTn id="26" dur="1" fill="hold">
                                          <p:stCondLst>
                                            <p:cond delay="0"/>
                                          </p:stCondLst>
                                        </p:cTn>
                                        <p:tgtEl>
                                          <p:spTgt spid="818179">
                                            <p:txEl>
                                              <p:pRg st="4" end="4"/>
                                            </p:txEl>
                                          </p:spTgt>
                                        </p:tgtEl>
                                        <p:attrNameLst>
                                          <p:attrName>style.visibility</p:attrName>
                                        </p:attrNameLst>
                                      </p:cBhvr>
                                      <p:to>
                                        <p:strVal val="visible"/>
                                      </p:to>
                                    </p:set>
                                    <p:anim calcmode="lin" valueType="num">
                                      <p:cBhvr additive="base">
                                        <p:cTn id="27" dur="500" fill="hold"/>
                                        <p:tgtEl>
                                          <p:spTgt spid="818179">
                                            <p:txEl>
                                              <p:pRg st="4" end="4"/>
                                            </p:txEl>
                                          </p:spTgt>
                                        </p:tgtEl>
                                        <p:attrNameLst>
                                          <p:attrName>ppt_x</p:attrName>
                                        </p:attrNameLst>
                                      </p:cBhvr>
                                      <p:tavLst>
                                        <p:tav tm="0">
                                          <p:val>
                                            <p:strVal val="1+#ppt_w/2"/>
                                          </p:val>
                                        </p:tav>
                                        <p:tav tm="100000">
                                          <p:val>
                                            <p:strVal val="#ppt_x"/>
                                          </p:val>
                                        </p:tav>
                                      </p:tavLst>
                                    </p:anim>
                                    <p:anim calcmode="lin" valueType="num">
                                      <p:cBhvr additive="base">
                                        <p:cTn id="28" dur="500" fill="hold"/>
                                        <p:tgtEl>
                                          <p:spTgt spid="818179">
                                            <p:txEl>
                                              <p:pRg st="4" end="4"/>
                                            </p:txEl>
                                          </p:spTgt>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0"/>
                                  </p:stCondLst>
                                  <p:childTnLst>
                                    <p:set>
                                      <p:cBhvr>
                                        <p:cTn id="30" dur="1" fill="hold">
                                          <p:stCondLst>
                                            <p:cond delay="0"/>
                                          </p:stCondLst>
                                        </p:cTn>
                                        <p:tgtEl>
                                          <p:spTgt spid="818179">
                                            <p:txEl>
                                              <p:pRg st="5" end="5"/>
                                            </p:txEl>
                                          </p:spTgt>
                                        </p:tgtEl>
                                        <p:attrNameLst>
                                          <p:attrName>style.visibility</p:attrName>
                                        </p:attrNameLst>
                                      </p:cBhvr>
                                      <p:to>
                                        <p:strVal val="visible"/>
                                      </p:to>
                                    </p:set>
                                    <p:anim calcmode="lin" valueType="num">
                                      <p:cBhvr additive="base">
                                        <p:cTn id="31" dur="500" fill="hold"/>
                                        <p:tgtEl>
                                          <p:spTgt spid="818179">
                                            <p:txEl>
                                              <p:pRg st="5" end="5"/>
                                            </p:txEl>
                                          </p:spTgt>
                                        </p:tgtEl>
                                        <p:attrNameLst>
                                          <p:attrName>ppt_x</p:attrName>
                                        </p:attrNameLst>
                                      </p:cBhvr>
                                      <p:tavLst>
                                        <p:tav tm="0">
                                          <p:val>
                                            <p:strVal val="1+#ppt_w/2"/>
                                          </p:val>
                                        </p:tav>
                                        <p:tav tm="100000">
                                          <p:val>
                                            <p:strVal val="#ppt_x"/>
                                          </p:val>
                                        </p:tav>
                                      </p:tavLst>
                                    </p:anim>
                                    <p:anim calcmode="lin" valueType="num">
                                      <p:cBhvr additive="base">
                                        <p:cTn id="32" dur="500" fill="hold"/>
                                        <p:tgtEl>
                                          <p:spTgt spid="818179">
                                            <p:txEl>
                                              <p:pRg st="5" end="5"/>
                                            </p:txEl>
                                          </p:spTgt>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stCondLst>
                                    <p:cond delay="0"/>
                                  </p:stCondLst>
                                  <p:childTnLst>
                                    <p:set>
                                      <p:cBhvr>
                                        <p:cTn id="34" dur="1" fill="hold">
                                          <p:stCondLst>
                                            <p:cond delay="0"/>
                                          </p:stCondLst>
                                        </p:cTn>
                                        <p:tgtEl>
                                          <p:spTgt spid="818179">
                                            <p:txEl>
                                              <p:pRg st="6" end="6"/>
                                            </p:txEl>
                                          </p:spTgt>
                                        </p:tgtEl>
                                        <p:attrNameLst>
                                          <p:attrName>style.visibility</p:attrName>
                                        </p:attrNameLst>
                                      </p:cBhvr>
                                      <p:to>
                                        <p:strVal val="visible"/>
                                      </p:to>
                                    </p:set>
                                    <p:anim calcmode="lin" valueType="num">
                                      <p:cBhvr additive="base">
                                        <p:cTn id="35" dur="500" fill="hold"/>
                                        <p:tgtEl>
                                          <p:spTgt spid="818179">
                                            <p:txEl>
                                              <p:pRg st="6" end="6"/>
                                            </p:txEl>
                                          </p:spTgt>
                                        </p:tgtEl>
                                        <p:attrNameLst>
                                          <p:attrName>ppt_x</p:attrName>
                                        </p:attrNameLst>
                                      </p:cBhvr>
                                      <p:tavLst>
                                        <p:tav tm="0">
                                          <p:val>
                                            <p:strVal val="1+#ppt_w/2"/>
                                          </p:val>
                                        </p:tav>
                                        <p:tav tm="100000">
                                          <p:val>
                                            <p:strVal val="#ppt_x"/>
                                          </p:val>
                                        </p:tav>
                                      </p:tavLst>
                                    </p:anim>
                                    <p:anim calcmode="lin" valueType="num">
                                      <p:cBhvr additive="base">
                                        <p:cTn id="36" dur="500" fill="hold"/>
                                        <p:tgtEl>
                                          <p:spTgt spid="818179">
                                            <p:txEl>
                                              <p:pRg st="6" end="6"/>
                                            </p:txEl>
                                          </p:spTgt>
                                        </p:tgtEl>
                                        <p:attrNameLst>
                                          <p:attrName>ppt_y</p:attrName>
                                        </p:attrNameLst>
                                      </p:cBhvr>
                                      <p:tavLst>
                                        <p:tav tm="0">
                                          <p:val>
                                            <p:strVal val="#ppt_y"/>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2" fill="hold" grpId="0" nodeType="clickEffect">
                                  <p:stCondLst>
                                    <p:cond delay="0"/>
                                  </p:stCondLst>
                                  <p:childTnLst>
                                    <p:set>
                                      <p:cBhvr>
                                        <p:cTn id="40" dur="1" fill="hold">
                                          <p:stCondLst>
                                            <p:cond delay="0"/>
                                          </p:stCondLst>
                                        </p:cTn>
                                        <p:tgtEl>
                                          <p:spTgt spid="818179">
                                            <p:txEl>
                                              <p:pRg st="7" end="7"/>
                                            </p:txEl>
                                          </p:spTgt>
                                        </p:tgtEl>
                                        <p:attrNameLst>
                                          <p:attrName>style.visibility</p:attrName>
                                        </p:attrNameLst>
                                      </p:cBhvr>
                                      <p:to>
                                        <p:strVal val="visible"/>
                                      </p:to>
                                    </p:set>
                                    <p:anim calcmode="lin" valueType="num">
                                      <p:cBhvr additive="base">
                                        <p:cTn id="41" dur="500" fill="hold"/>
                                        <p:tgtEl>
                                          <p:spTgt spid="818179">
                                            <p:txEl>
                                              <p:pRg st="7" end="7"/>
                                            </p:txEl>
                                          </p:spTgt>
                                        </p:tgtEl>
                                        <p:attrNameLst>
                                          <p:attrName>ppt_x</p:attrName>
                                        </p:attrNameLst>
                                      </p:cBhvr>
                                      <p:tavLst>
                                        <p:tav tm="0">
                                          <p:val>
                                            <p:strVal val="1+#ppt_w/2"/>
                                          </p:val>
                                        </p:tav>
                                        <p:tav tm="100000">
                                          <p:val>
                                            <p:strVal val="#ppt_x"/>
                                          </p:val>
                                        </p:tav>
                                      </p:tavLst>
                                    </p:anim>
                                    <p:anim calcmode="lin" valueType="num">
                                      <p:cBhvr additive="base">
                                        <p:cTn id="42" dur="500" fill="hold"/>
                                        <p:tgtEl>
                                          <p:spTgt spid="818179">
                                            <p:txEl>
                                              <p:pRg st="7" end="7"/>
                                            </p:txEl>
                                          </p:spTgt>
                                        </p:tgtEl>
                                        <p:attrNameLst>
                                          <p:attrName>ppt_y</p:attrName>
                                        </p:attrNameLst>
                                      </p:cBhvr>
                                      <p:tavLst>
                                        <p:tav tm="0">
                                          <p:val>
                                            <p:strVal val="#ppt_y"/>
                                          </p:val>
                                        </p:tav>
                                        <p:tav tm="100000">
                                          <p:val>
                                            <p:strVal val="#ppt_y"/>
                                          </p:val>
                                        </p:tav>
                                      </p:tavLst>
                                    </p:anim>
                                  </p:childTnLst>
                                </p:cTn>
                              </p:par>
                              <p:par>
                                <p:cTn id="43" presetID="2" presetClass="entr" presetSubtype="2" fill="hold" grpId="0" nodeType="withEffect">
                                  <p:stCondLst>
                                    <p:cond delay="0"/>
                                  </p:stCondLst>
                                  <p:childTnLst>
                                    <p:set>
                                      <p:cBhvr>
                                        <p:cTn id="44" dur="1" fill="hold">
                                          <p:stCondLst>
                                            <p:cond delay="0"/>
                                          </p:stCondLst>
                                        </p:cTn>
                                        <p:tgtEl>
                                          <p:spTgt spid="818179">
                                            <p:txEl>
                                              <p:pRg st="8" end="8"/>
                                            </p:txEl>
                                          </p:spTgt>
                                        </p:tgtEl>
                                        <p:attrNameLst>
                                          <p:attrName>style.visibility</p:attrName>
                                        </p:attrNameLst>
                                      </p:cBhvr>
                                      <p:to>
                                        <p:strVal val="visible"/>
                                      </p:to>
                                    </p:set>
                                    <p:anim calcmode="lin" valueType="num">
                                      <p:cBhvr additive="base">
                                        <p:cTn id="45" dur="500" fill="hold"/>
                                        <p:tgtEl>
                                          <p:spTgt spid="818179">
                                            <p:txEl>
                                              <p:pRg st="8" end="8"/>
                                            </p:txEl>
                                          </p:spTgt>
                                        </p:tgtEl>
                                        <p:attrNameLst>
                                          <p:attrName>ppt_x</p:attrName>
                                        </p:attrNameLst>
                                      </p:cBhvr>
                                      <p:tavLst>
                                        <p:tav tm="0">
                                          <p:val>
                                            <p:strVal val="1+#ppt_w/2"/>
                                          </p:val>
                                        </p:tav>
                                        <p:tav tm="100000">
                                          <p:val>
                                            <p:strVal val="#ppt_x"/>
                                          </p:val>
                                        </p:tav>
                                      </p:tavLst>
                                    </p:anim>
                                    <p:anim calcmode="lin" valueType="num">
                                      <p:cBhvr additive="base">
                                        <p:cTn id="46" dur="500" fill="hold"/>
                                        <p:tgtEl>
                                          <p:spTgt spid="818179">
                                            <p:txEl>
                                              <p:pRg st="8" end="8"/>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8179" grpId="0" build="p" autoUpdateAnimBg="0"/>
    </p:bldLst>
  </p:timing>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4" name="Slide Number Placeholder 5"/>
          <p:cNvSpPr>
            <a:spLocks noGrp="1"/>
          </p:cNvSpPr>
          <p:nvPr>
            <p:ph type="sldNum" sz="quarter" idx="4294967295"/>
          </p:nvPr>
        </p:nvSpPr>
        <p:spPr>
          <a:xfrm>
            <a:off x="6553200" y="6248400"/>
            <a:ext cx="1905000" cy="457200"/>
          </a:xfrm>
          <a:prstGeom prst="rect">
            <a:avLst/>
          </a:prstGeom>
        </p:spPr>
        <p:txBody>
          <a:bodyPr/>
          <a:lstStyle/>
          <a:p>
            <a:fld id="{17A92E2C-E851-44F9-8FBB-BE096871F243}" type="slidenum">
              <a:rPr lang="en-US"/>
              <a:pPr/>
              <a:t>3</a:t>
            </a:fld>
            <a:endParaRPr lang="en-US" dirty="0"/>
          </a:p>
        </p:txBody>
      </p:sp>
      <p:sp>
        <p:nvSpPr>
          <p:cNvPr id="221186" name="Rectangle 2"/>
          <p:cNvSpPr>
            <a:spLocks noGrp="1" noChangeArrowheads="1"/>
          </p:cNvSpPr>
          <p:nvPr>
            <p:ph type="title"/>
          </p:nvPr>
        </p:nvSpPr>
        <p:spPr>
          <a:xfrm>
            <a:off x="323850" y="110440"/>
            <a:ext cx="8496300" cy="870636"/>
          </a:xfrm>
          <a:noFill/>
          <a:ln/>
        </p:spPr>
        <p:txBody>
          <a:bodyPr lIns="90488" tIns="44450" rIns="90488" bIns="44450"/>
          <a:lstStyle/>
          <a:p>
            <a:r>
              <a:rPr lang="en-US" sz="2800" dirty="0">
                <a:solidFill>
                  <a:srgbClr val="0070C0"/>
                </a:solidFill>
              </a:rPr>
              <a:t>HW Schemes: Scoreboard CDC 6600</a:t>
            </a:r>
            <a:br>
              <a:rPr lang="en-US" sz="2800" dirty="0">
                <a:solidFill>
                  <a:srgbClr val="0070C0"/>
                </a:solidFill>
              </a:rPr>
            </a:br>
            <a:r>
              <a:rPr lang="en-US" sz="2800" dirty="0">
                <a:solidFill>
                  <a:srgbClr val="0070C0"/>
                </a:solidFill>
              </a:rPr>
              <a:t>Appendix C</a:t>
            </a:r>
          </a:p>
        </p:txBody>
      </p:sp>
      <p:sp>
        <p:nvSpPr>
          <p:cNvPr id="221187" name="Rectangle 3"/>
          <p:cNvSpPr>
            <a:spLocks noGrp="1" noChangeArrowheads="1"/>
          </p:cNvSpPr>
          <p:nvPr>
            <p:ph type="body" idx="1"/>
          </p:nvPr>
        </p:nvSpPr>
        <p:spPr>
          <a:xfrm>
            <a:off x="152400" y="1024840"/>
            <a:ext cx="8839200" cy="4876800"/>
          </a:xfrm>
          <a:noFill/>
          <a:ln/>
        </p:spPr>
        <p:txBody>
          <a:bodyPr lIns="90488" tIns="44450" rIns="90488" bIns="44450"/>
          <a:lstStyle/>
          <a:p>
            <a:pPr marL="533400" indent="-533400"/>
            <a:r>
              <a:rPr lang="en-US" sz="2000" dirty="0"/>
              <a:t>Scoreboard replaces ID with 2 stages (Issue and RO)</a:t>
            </a:r>
          </a:p>
          <a:p>
            <a:pPr marL="914400" lvl="1" indent="-457200">
              <a:buFontTx/>
              <a:buNone/>
            </a:pPr>
            <a:r>
              <a:rPr lang="en-US" sz="1800" dirty="0">
                <a:solidFill>
                  <a:schemeClr val="accent2"/>
                </a:solidFill>
              </a:rPr>
              <a:t>1.	Issue</a:t>
            </a:r>
            <a:r>
              <a:rPr lang="en-US" sz="1800" dirty="0"/>
              <a:t>—decode instructions, check for structural hazards, </a:t>
            </a:r>
            <a:r>
              <a:rPr lang="en-US" sz="1800" dirty="0">
                <a:solidFill>
                  <a:srgbClr val="0000FF"/>
                </a:solidFill>
              </a:rPr>
              <a:t>Issue in order</a:t>
            </a:r>
            <a:r>
              <a:rPr lang="en-US" sz="1800" dirty="0"/>
              <a:t> if the functional unit is free and </a:t>
            </a:r>
            <a:r>
              <a:rPr lang="en-US" sz="1800" dirty="0">
                <a:solidFill>
                  <a:srgbClr val="FF0000"/>
                </a:solidFill>
              </a:rPr>
              <a:t>no WAW</a:t>
            </a:r>
            <a:r>
              <a:rPr lang="en-US" sz="1800" dirty="0"/>
              <a:t>.</a:t>
            </a:r>
          </a:p>
          <a:p>
            <a:pPr marL="914400" lvl="1" indent="-457200">
              <a:buFontTx/>
              <a:buAutoNum type="arabicPeriod" startAt="2"/>
            </a:pPr>
            <a:r>
              <a:rPr lang="en-US" sz="1800" dirty="0">
                <a:solidFill>
                  <a:schemeClr val="accent2"/>
                </a:solidFill>
              </a:rPr>
              <a:t>Read operands (RO)</a:t>
            </a:r>
            <a:r>
              <a:rPr lang="en-US" sz="1800" dirty="0"/>
              <a:t>—wait until </a:t>
            </a:r>
            <a:r>
              <a:rPr lang="en-US" sz="1800" dirty="0">
                <a:solidFill>
                  <a:srgbClr val="FF0000"/>
                </a:solidFill>
              </a:rPr>
              <a:t>no (RAW) </a:t>
            </a:r>
            <a:r>
              <a:rPr lang="en-US" sz="1800" dirty="0"/>
              <a:t>data hazards, then read operands</a:t>
            </a:r>
          </a:p>
          <a:p>
            <a:pPr marL="914400" lvl="1" indent="-457200">
              <a:buFont typeface="Wingdings" pitchFamily="2" charset="2"/>
              <a:buChar char="Ø"/>
            </a:pPr>
            <a:r>
              <a:rPr lang="en-US" sz="1800" dirty="0"/>
              <a:t>In the previous example - ADDD would stall at RO, and SUBD could proceed with no stalls.</a:t>
            </a:r>
            <a:endParaRPr lang="en-US" dirty="0"/>
          </a:p>
          <a:p>
            <a:pPr marL="533400" indent="-533400"/>
            <a:r>
              <a:rPr lang="en-US" sz="2000" b="0" dirty="0"/>
              <a:t>Scoreboards allow instruction to execute whenever 1 &amp; 2 hold, not waiting for prior instructions.</a:t>
            </a:r>
          </a:p>
        </p:txBody>
      </p:sp>
      <p:grpSp>
        <p:nvGrpSpPr>
          <p:cNvPr id="3" name="Group 23"/>
          <p:cNvGrpSpPr>
            <a:grpSpLocks/>
          </p:cNvGrpSpPr>
          <p:nvPr/>
        </p:nvGrpSpPr>
        <p:grpSpPr bwMode="auto">
          <a:xfrm>
            <a:off x="609600" y="4114800"/>
            <a:ext cx="7194551" cy="2195513"/>
            <a:chOff x="384" y="2352"/>
            <a:chExt cx="4532" cy="1383"/>
          </a:xfrm>
        </p:grpSpPr>
        <p:grpSp>
          <p:nvGrpSpPr>
            <p:cNvPr id="4" name="Group 16"/>
            <p:cNvGrpSpPr>
              <a:grpSpLocks/>
            </p:cNvGrpSpPr>
            <p:nvPr/>
          </p:nvGrpSpPr>
          <p:grpSpPr bwMode="auto">
            <a:xfrm>
              <a:off x="384" y="2352"/>
              <a:ext cx="4532" cy="1321"/>
              <a:chOff x="384" y="2807"/>
              <a:chExt cx="4532" cy="1321"/>
            </a:xfrm>
          </p:grpSpPr>
          <p:sp>
            <p:nvSpPr>
              <p:cNvPr id="221188" name="Text Box 4"/>
              <p:cNvSpPr txBox="1">
                <a:spLocks noChangeArrowheads="1"/>
              </p:cNvSpPr>
              <p:nvPr/>
            </p:nvSpPr>
            <p:spPr bwMode="auto">
              <a:xfrm>
                <a:off x="384" y="3239"/>
                <a:ext cx="1130" cy="237"/>
              </a:xfrm>
              <a:prstGeom prst="rect">
                <a:avLst/>
              </a:prstGeom>
              <a:noFill/>
              <a:ln w="9525">
                <a:solidFill>
                  <a:schemeClr val="tx1"/>
                </a:solidFill>
                <a:miter lim="800000"/>
                <a:headEnd/>
                <a:tailEnd/>
              </a:ln>
              <a:effectLst/>
            </p:spPr>
            <p:txBody>
              <a:bodyPr wrap="none">
                <a:spAutoFit/>
              </a:bodyPr>
              <a:lstStyle/>
              <a:p>
                <a:r>
                  <a:rPr lang="en-US">
                    <a:latin typeface="Arial" charset="0"/>
                  </a:rPr>
                  <a:t>IF	ISSUE</a:t>
                </a:r>
              </a:p>
            </p:txBody>
          </p:sp>
          <p:sp>
            <p:nvSpPr>
              <p:cNvPr id="221189" name="Text Box 5"/>
              <p:cNvSpPr txBox="1">
                <a:spLocks noChangeArrowheads="1"/>
              </p:cNvSpPr>
              <p:nvPr/>
            </p:nvSpPr>
            <p:spPr bwMode="auto">
              <a:xfrm>
                <a:off x="1776" y="2807"/>
                <a:ext cx="1696" cy="291"/>
              </a:xfrm>
              <a:prstGeom prst="rect">
                <a:avLst/>
              </a:prstGeom>
              <a:noFill/>
              <a:ln w="9525">
                <a:solidFill>
                  <a:schemeClr val="tx1"/>
                </a:solidFill>
                <a:miter lim="800000"/>
                <a:headEnd/>
                <a:tailEnd/>
              </a:ln>
              <a:effectLst/>
            </p:spPr>
            <p:txBody>
              <a:bodyPr wrap="none">
                <a:spAutoFit/>
              </a:bodyPr>
              <a:lstStyle/>
              <a:p>
                <a:r>
                  <a:rPr lang="en-US" dirty="0">
                    <a:solidFill>
                      <a:schemeClr val="accent2"/>
                    </a:solidFill>
                    <a:latin typeface="Arial" charset="0"/>
                  </a:rPr>
                  <a:t>RO	EX</a:t>
                </a:r>
                <a:r>
                  <a:rPr lang="en-US" baseline="-25000" dirty="0">
                    <a:solidFill>
                      <a:schemeClr val="accent2"/>
                    </a:solidFill>
                    <a:latin typeface="Arial" charset="0"/>
                  </a:rPr>
                  <a:t>1</a:t>
                </a:r>
                <a:r>
                  <a:rPr lang="en-US" dirty="0">
                    <a:solidFill>
                      <a:schemeClr val="accent2"/>
                    </a:solidFill>
                    <a:latin typeface="Arial" charset="0"/>
                  </a:rPr>
                  <a:t> … </a:t>
                </a:r>
                <a:r>
                  <a:rPr lang="en-US" dirty="0" err="1">
                    <a:solidFill>
                      <a:schemeClr val="accent2"/>
                    </a:solidFill>
                    <a:latin typeface="Arial" charset="0"/>
                  </a:rPr>
                  <a:t>EX</a:t>
                </a:r>
                <a:r>
                  <a:rPr lang="en-US" baseline="-25000" dirty="0" err="1">
                    <a:solidFill>
                      <a:schemeClr val="accent2"/>
                    </a:solidFill>
                    <a:latin typeface="Arial" charset="0"/>
                  </a:rPr>
                  <a:t>m</a:t>
                </a:r>
                <a:endParaRPr lang="en-US" baseline="-25000" dirty="0">
                  <a:solidFill>
                    <a:schemeClr val="accent2"/>
                  </a:solidFill>
                  <a:latin typeface="Arial" charset="0"/>
                </a:endParaRPr>
              </a:p>
            </p:txBody>
          </p:sp>
          <p:sp>
            <p:nvSpPr>
              <p:cNvPr id="221190" name="Text Box 6"/>
              <p:cNvSpPr txBox="1">
                <a:spLocks noChangeArrowheads="1"/>
              </p:cNvSpPr>
              <p:nvPr/>
            </p:nvSpPr>
            <p:spPr bwMode="auto">
              <a:xfrm>
                <a:off x="1779" y="3248"/>
                <a:ext cx="2109" cy="291"/>
              </a:xfrm>
              <a:prstGeom prst="rect">
                <a:avLst/>
              </a:prstGeom>
              <a:noFill/>
              <a:ln w="9525">
                <a:solidFill>
                  <a:schemeClr val="tx1"/>
                </a:solidFill>
                <a:miter lim="800000"/>
                <a:headEnd/>
                <a:tailEnd/>
              </a:ln>
              <a:effectLst/>
            </p:spPr>
            <p:txBody>
              <a:bodyPr wrap="square">
                <a:spAutoFit/>
              </a:bodyPr>
              <a:lstStyle/>
              <a:p>
                <a:r>
                  <a:rPr lang="en-US" dirty="0">
                    <a:solidFill>
                      <a:schemeClr val="accent2"/>
                    </a:solidFill>
                    <a:latin typeface="Arial" charset="0"/>
                  </a:rPr>
                  <a:t>RO	EX</a:t>
                </a:r>
                <a:r>
                  <a:rPr lang="en-US" baseline="-25000" dirty="0">
                    <a:solidFill>
                      <a:schemeClr val="accent2"/>
                    </a:solidFill>
                    <a:latin typeface="Arial" charset="0"/>
                  </a:rPr>
                  <a:t>1</a:t>
                </a:r>
                <a:r>
                  <a:rPr lang="en-US" dirty="0">
                    <a:solidFill>
                      <a:schemeClr val="accent2"/>
                    </a:solidFill>
                    <a:latin typeface="Arial" charset="0"/>
                  </a:rPr>
                  <a:t> …	……..</a:t>
                </a:r>
                <a:r>
                  <a:rPr lang="en-US" dirty="0" err="1">
                    <a:solidFill>
                      <a:schemeClr val="accent2"/>
                    </a:solidFill>
                    <a:latin typeface="Arial" charset="0"/>
                  </a:rPr>
                  <a:t>EX</a:t>
                </a:r>
                <a:r>
                  <a:rPr lang="en-US" baseline="-25000" dirty="0" err="1">
                    <a:solidFill>
                      <a:schemeClr val="accent2"/>
                    </a:solidFill>
                    <a:latin typeface="Arial" charset="0"/>
                  </a:rPr>
                  <a:t>n</a:t>
                </a:r>
                <a:endParaRPr lang="en-US" baseline="-25000" dirty="0">
                  <a:solidFill>
                    <a:schemeClr val="accent2"/>
                  </a:solidFill>
                  <a:latin typeface="Arial" charset="0"/>
                </a:endParaRPr>
              </a:p>
            </p:txBody>
          </p:sp>
          <p:sp>
            <p:nvSpPr>
              <p:cNvPr id="221191" name="Text Box 7"/>
              <p:cNvSpPr txBox="1">
                <a:spLocks noChangeArrowheads="1"/>
              </p:cNvSpPr>
              <p:nvPr/>
            </p:nvSpPr>
            <p:spPr bwMode="auto">
              <a:xfrm>
                <a:off x="1778" y="3554"/>
                <a:ext cx="2352" cy="291"/>
              </a:xfrm>
              <a:prstGeom prst="rect">
                <a:avLst/>
              </a:prstGeom>
              <a:noFill/>
              <a:ln w="9525">
                <a:solidFill>
                  <a:schemeClr val="tx1"/>
                </a:solidFill>
                <a:miter lim="800000"/>
                <a:headEnd/>
                <a:tailEnd/>
              </a:ln>
              <a:effectLst/>
            </p:spPr>
            <p:txBody>
              <a:bodyPr wrap="none">
                <a:spAutoFit/>
              </a:bodyPr>
              <a:lstStyle/>
              <a:p>
                <a:r>
                  <a:rPr lang="en-US" dirty="0">
                    <a:solidFill>
                      <a:schemeClr val="accent2"/>
                    </a:solidFill>
                    <a:latin typeface="Arial" charset="0"/>
                  </a:rPr>
                  <a:t>RO	EX</a:t>
                </a:r>
                <a:r>
                  <a:rPr lang="en-US" baseline="-25000" dirty="0">
                    <a:solidFill>
                      <a:schemeClr val="accent2"/>
                    </a:solidFill>
                    <a:latin typeface="Arial" charset="0"/>
                  </a:rPr>
                  <a:t>1</a:t>
                </a:r>
                <a:r>
                  <a:rPr lang="en-US" dirty="0">
                    <a:solidFill>
                      <a:schemeClr val="accent2"/>
                    </a:solidFill>
                    <a:latin typeface="Arial" charset="0"/>
                  </a:rPr>
                  <a:t> …	……….. </a:t>
                </a:r>
                <a:r>
                  <a:rPr lang="en-US" dirty="0" err="1">
                    <a:solidFill>
                      <a:schemeClr val="accent2"/>
                    </a:solidFill>
                    <a:latin typeface="Arial" charset="0"/>
                  </a:rPr>
                  <a:t>EX</a:t>
                </a:r>
                <a:r>
                  <a:rPr lang="en-US" baseline="-25000" dirty="0" err="1">
                    <a:solidFill>
                      <a:schemeClr val="accent2"/>
                    </a:solidFill>
                    <a:latin typeface="Arial" charset="0"/>
                  </a:rPr>
                  <a:t>p</a:t>
                </a:r>
                <a:endParaRPr lang="en-US" baseline="-25000" dirty="0">
                  <a:solidFill>
                    <a:schemeClr val="accent2"/>
                  </a:solidFill>
                  <a:latin typeface="Arial" charset="0"/>
                </a:endParaRPr>
              </a:p>
            </p:txBody>
          </p:sp>
          <p:sp>
            <p:nvSpPr>
              <p:cNvPr id="221192" name="Line 8"/>
              <p:cNvSpPr>
                <a:spLocks noChangeShapeType="1"/>
              </p:cNvSpPr>
              <p:nvPr/>
            </p:nvSpPr>
            <p:spPr bwMode="auto">
              <a:xfrm flipH="1">
                <a:off x="1536" y="2928"/>
                <a:ext cx="240" cy="384"/>
              </a:xfrm>
              <a:prstGeom prst="line">
                <a:avLst/>
              </a:prstGeom>
              <a:noFill/>
              <a:ln w="9525">
                <a:solidFill>
                  <a:schemeClr val="tx1"/>
                </a:solidFill>
                <a:round/>
                <a:headEnd/>
                <a:tailEnd/>
              </a:ln>
              <a:effectLst/>
            </p:spPr>
            <p:txBody>
              <a:bodyPr/>
              <a:lstStyle/>
              <a:p>
                <a:endParaRPr lang="en-US"/>
              </a:p>
            </p:txBody>
          </p:sp>
          <p:sp>
            <p:nvSpPr>
              <p:cNvPr id="221193" name="Line 9"/>
              <p:cNvSpPr>
                <a:spLocks noChangeShapeType="1"/>
              </p:cNvSpPr>
              <p:nvPr/>
            </p:nvSpPr>
            <p:spPr bwMode="auto">
              <a:xfrm>
                <a:off x="1536" y="3360"/>
                <a:ext cx="240" cy="0"/>
              </a:xfrm>
              <a:prstGeom prst="line">
                <a:avLst/>
              </a:prstGeom>
              <a:noFill/>
              <a:ln w="9525">
                <a:solidFill>
                  <a:schemeClr val="tx1"/>
                </a:solidFill>
                <a:round/>
                <a:headEnd/>
                <a:tailEnd/>
              </a:ln>
              <a:effectLst/>
            </p:spPr>
            <p:txBody>
              <a:bodyPr/>
              <a:lstStyle/>
              <a:p>
                <a:endParaRPr lang="en-US"/>
              </a:p>
            </p:txBody>
          </p:sp>
          <p:sp>
            <p:nvSpPr>
              <p:cNvPr id="221194" name="Line 10"/>
              <p:cNvSpPr>
                <a:spLocks noChangeShapeType="1"/>
              </p:cNvSpPr>
              <p:nvPr/>
            </p:nvSpPr>
            <p:spPr bwMode="auto">
              <a:xfrm>
                <a:off x="1536" y="3408"/>
                <a:ext cx="240" cy="240"/>
              </a:xfrm>
              <a:prstGeom prst="line">
                <a:avLst/>
              </a:prstGeom>
              <a:noFill/>
              <a:ln w="9525">
                <a:solidFill>
                  <a:schemeClr val="tx1"/>
                </a:solidFill>
                <a:round/>
                <a:headEnd/>
                <a:tailEnd/>
              </a:ln>
              <a:effectLst/>
            </p:spPr>
            <p:txBody>
              <a:bodyPr/>
              <a:lstStyle/>
              <a:p>
                <a:endParaRPr lang="en-US"/>
              </a:p>
            </p:txBody>
          </p:sp>
          <p:sp>
            <p:nvSpPr>
              <p:cNvPr id="221195" name="Line 11"/>
              <p:cNvSpPr>
                <a:spLocks noChangeShapeType="1"/>
              </p:cNvSpPr>
              <p:nvPr/>
            </p:nvSpPr>
            <p:spPr bwMode="auto">
              <a:xfrm>
                <a:off x="1536" y="3456"/>
                <a:ext cx="240" cy="672"/>
              </a:xfrm>
              <a:prstGeom prst="line">
                <a:avLst/>
              </a:prstGeom>
              <a:noFill/>
              <a:ln w="9525">
                <a:solidFill>
                  <a:schemeClr val="tx1"/>
                </a:solidFill>
                <a:round/>
                <a:headEnd/>
                <a:tailEnd/>
              </a:ln>
              <a:effectLst/>
            </p:spPr>
            <p:txBody>
              <a:bodyPr/>
              <a:lstStyle/>
              <a:p>
                <a:endParaRPr lang="en-US"/>
              </a:p>
            </p:txBody>
          </p:sp>
          <p:sp>
            <p:nvSpPr>
              <p:cNvPr id="221197" name="Text Box 13"/>
              <p:cNvSpPr txBox="1">
                <a:spLocks noChangeArrowheads="1"/>
              </p:cNvSpPr>
              <p:nvPr/>
            </p:nvSpPr>
            <p:spPr bwMode="auto">
              <a:xfrm>
                <a:off x="3936" y="3239"/>
                <a:ext cx="434" cy="237"/>
              </a:xfrm>
              <a:prstGeom prst="rect">
                <a:avLst/>
              </a:prstGeom>
              <a:noFill/>
              <a:ln w="9525">
                <a:solidFill>
                  <a:schemeClr val="tx1"/>
                </a:solidFill>
                <a:miter lim="800000"/>
                <a:headEnd/>
                <a:tailEnd/>
              </a:ln>
              <a:effectLst/>
            </p:spPr>
            <p:txBody>
              <a:bodyPr wrap="none">
                <a:spAutoFit/>
              </a:bodyPr>
              <a:lstStyle/>
              <a:p>
                <a:r>
                  <a:rPr lang="en-US" dirty="0">
                    <a:latin typeface="Arial" charset="0"/>
                  </a:rPr>
                  <a:t>WB?</a:t>
                </a:r>
              </a:p>
            </p:txBody>
          </p:sp>
          <p:sp>
            <p:nvSpPr>
              <p:cNvPr id="221198" name="Text Box 14"/>
              <p:cNvSpPr txBox="1">
                <a:spLocks noChangeArrowheads="1"/>
              </p:cNvSpPr>
              <p:nvPr/>
            </p:nvSpPr>
            <p:spPr bwMode="auto">
              <a:xfrm>
                <a:off x="4128" y="3575"/>
                <a:ext cx="434" cy="237"/>
              </a:xfrm>
              <a:prstGeom prst="rect">
                <a:avLst/>
              </a:prstGeom>
              <a:noFill/>
              <a:ln w="9525">
                <a:solidFill>
                  <a:schemeClr val="tx1"/>
                </a:solidFill>
                <a:miter lim="800000"/>
                <a:headEnd/>
                <a:tailEnd/>
              </a:ln>
              <a:effectLst/>
            </p:spPr>
            <p:txBody>
              <a:bodyPr wrap="none">
                <a:spAutoFit/>
              </a:bodyPr>
              <a:lstStyle/>
              <a:p>
                <a:pPr eaLnBrk="0" hangingPunct="0"/>
                <a:r>
                  <a:rPr lang="en-US" dirty="0">
                    <a:latin typeface="Arial" charset="0"/>
                  </a:rPr>
                  <a:t>WB?</a:t>
                </a:r>
              </a:p>
            </p:txBody>
          </p:sp>
          <p:sp>
            <p:nvSpPr>
              <p:cNvPr id="221199" name="Text Box 15"/>
              <p:cNvSpPr txBox="1">
                <a:spLocks noChangeArrowheads="1"/>
              </p:cNvSpPr>
              <p:nvPr/>
            </p:nvSpPr>
            <p:spPr bwMode="auto">
              <a:xfrm>
                <a:off x="3552" y="2807"/>
                <a:ext cx="1364" cy="291"/>
              </a:xfrm>
              <a:prstGeom prst="rect">
                <a:avLst/>
              </a:prstGeom>
              <a:noFill/>
              <a:ln w="9525">
                <a:solidFill>
                  <a:schemeClr val="tx1"/>
                </a:solidFill>
                <a:miter lim="800000"/>
                <a:headEnd/>
                <a:tailEnd/>
              </a:ln>
              <a:effectLst/>
            </p:spPr>
            <p:txBody>
              <a:bodyPr wrap="none">
                <a:spAutoFit/>
              </a:bodyPr>
              <a:lstStyle/>
              <a:p>
                <a:pPr eaLnBrk="0" hangingPunct="0"/>
                <a:r>
                  <a:rPr lang="en-US" dirty="0">
                    <a:latin typeface="Arial" charset="0"/>
                  </a:rPr>
                  <a:t>WB – </a:t>
                </a:r>
                <a:r>
                  <a:rPr lang="en-US" sz="2000" dirty="0">
                    <a:solidFill>
                      <a:srgbClr val="FF0000"/>
                    </a:solidFill>
                    <a:latin typeface="Arial" charset="0"/>
                  </a:rPr>
                  <a:t>if</a:t>
                </a:r>
                <a:r>
                  <a:rPr lang="en-US" sz="2000" dirty="0">
                    <a:latin typeface="Arial" charset="0"/>
                  </a:rPr>
                  <a:t> </a:t>
                </a:r>
                <a:r>
                  <a:rPr lang="en-US" sz="2000" dirty="0">
                    <a:solidFill>
                      <a:srgbClr val="FF0000"/>
                    </a:solidFill>
                    <a:latin typeface="Arial" charset="0"/>
                  </a:rPr>
                  <a:t>no WAR</a:t>
                </a:r>
              </a:p>
            </p:txBody>
          </p:sp>
        </p:grpSp>
        <p:sp>
          <p:nvSpPr>
            <p:cNvPr id="221206" name="Rectangle 22"/>
            <p:cNvSpPr>
              <a:spLocks noChangeArrowheads="1"/>
            </p:cNvSpPr>
            <p:nvPr/>
          </p:nvSpPr>
          <p:spPr bwMode="auto">
            <a:xfrm>
              <a:off x="1824" y="3504"/>
              <a:ext cx="260" cy="231"/>
            </a:xfrm>
            <a:prstGeom prst="rect">
              <a:avLst/>
            </a:prstGeom>
            <a:noFill/>
            <a:ln w="9525">
              <a:noFill/>
              <a:miter lim="800000"/>
              <a:headEnd/>
              <a:tailEnd/>
            </a:ln>
            <a:effectLst/>
          </p:spPr>
          <p:txBody>
            <a:bodyPr wrap="none">
              <a:spAutoFit/>
            </a:bodyPr>
            <a:lstStyle/>
            <a:p>
              <a:r>
                <a:rPr lang="en-US">
                  <a:solidFill>
                    <a:schemeClr val="accent2"/>
                  </a:solidFill>
                  <a:latin typeface="Arial" charset="0"/>
                </a:rPr>
                <a:t>…</a:t>
              </a:r>
            </a:p>
          </p:txBody>
        </p:sp>
      </p:grpSp>
    </p:spTree>
    <p:extLst>
      <p:ext uri="{BB962C8B-B14F-4D97-AF65-F5344CB8AC3E}">
        <p14:creationId xmlns:p14="http://schemas.microsoft.com/office/powerpoint/2010/main" val="898422896"/>
      </p:ext>
    </p:extLst>
  </p:cSld>
  <p:clrMapOvr>
    <a:masterClrMapping/>
  </p:clrMapOvr>
  <p:transition>
    <p:wipe/>
  </p:transition>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 name="Slide Number Placeholder 5"/>
          <p:cNvSpPr>
            <a:spLocks noGrp="1"/>
          </p:cNvSpPr>
          <p:nvPr>
            <p:ph type="sldNum" sz="quarter" idx="4294967295"/>
          </p:nvPr>
        </p:nvSpPr>
        <p:spPr>
          <a:xfrm>
            <a:off x="6553200" y="6248400"/>
            <a:ext cx="1905000" cy="457200"/>
          </a:xfrm>
          <a:prstGeom prst="rect">
            <a:avLst/>
          </a:prstGeom>
        </p:spPr>
        <p:txBody>
          <a:bodyPr/>
          <a:lstStyle/>
          <a:p>
            <a:fld id="{2DC4A989-9E28-4BC7-8EF1-E951782A1BB8}" type="slidenum">
              <a:rPr lang="en-US"/>
              <a:pPr/>
              <a:t>4</a:t>
            </a:fld>
            <a:endParaRPr lang="en-US"/>
          </a:p>
        </p:txBody>
      </p:sp>
      <p:sp>
        <p:nvSpPr>
          <p:cNvPr id="222210" name="Rectangle 2"/>
          <p:cNvSpPr>
            <a:spLocks noGrp="1" noChangeArrowheads="1"/>
          </p:cNvSpPr>
          <p:nvPr>
            <p:ph type="title"/>
          </p:nvPr>
        </p:nvSpPr>
        <p:spPr>
          <a:xfrm>
            <a:off x="685800" y="304800"/>
            <a:ext cx="7772400" cy="685800"/>
          </a:xfrm>
          <a:noFill/>
          <a:ln/>
        </p:spPr>
        <p:txBody>
          <a:bodyPr lIns="90488" tIns="44450" rIns="90488" bIns="44450"/>
          <a:lstStyle/>
          <a:p>
            <a:r>
              <a:rPr lang="en-US" dirty="0">
                <a:solidFill>
                  <a:srgbClr val="0070C0"/>
                </a:solidFill>
              </a:rPr>
              <a:t>Scoreboard Implications</a:t>
            </a:r>
          </a:p>
        </p:txBody>
      </p:sp>
      <p:sp>
        <p:nvSpPr>
          <p:cNvPr id="222211" name="Rectangle 3"/>
          <p:cNvSpPr>
            <a:spLocks noGrp="1" noChangeArrowheads="1"/>
          </p:cNvSpPr>
          <p:nvPr>
            <p:ph type="body" idx="1"/>
          </p:nvPr>
        </p:nvSpPr>
        <p:spPr>
          <a:xfrm>
            <a:off x="457200" y="1181100"/>
            <a:ext cx="8001000" cy="4381500"/>
          </a:xfrm>
          <a:noFill/>
          <a:ln/>
        </p:spPr>
        <p:txBody>
          <a:bodyPr lIns="90488" tIns="44450" rIns="90488" bIns="44450"/>
          <a:lstStyle/>
          <a:p>
            <a:pPr marL="285750" indent="-285750">
              <a:lnSpc>
                <a:spcPct val="80000"/>
              </a:lnSpc>
            </a:pPr>
            <a:r>
              <a:rPr lang="en-US" sz="2000" dirty="0"/>
              <a:t>Out-of-order completion =&gt; WAR, WAW hazards may happen</a:t>
            </a:r>
          </a:p>
          <a:p>
            <a:pPr marL="285750" indent="-285750">
              <a:lnSpc>
                <a:spcPct val="80000"/>
              </a:lnSpc>
            </a:pPr>
            <a:r>
              <a:rPr lang="en-US" sz="2000" dirty="0"/>
              <a:t>Solutions for </a:t>
            </a:r>
            <a:r>
              <a:rPr lang="en-US" sz="2000" dirty="0">
                <a:solidFill>
                  <a:srgbClr val="FF0000"/>
                </a:solidFill>
              </a:rPr>
              <a:t>WAR</a:t>
            </a:r>
          </a:p>
          <a:p>
            <a:pPr marL="685800" lvl="1" indent="-228600">
              <a:lnSpc>
                <a:spcPct val="80000"/>
              </a:lnSpc>
            </a:pPr>
            <a:r>
              <a:rPr lang="en-US" sz="1800" dirty="0">
                <a:solidFill>
                  <a:srgbClr val="FF0000"/>
                </a:solidFill>
              </a:rPr>
              <a:t>Stall Write</a:t>
            </a:r>
            <a:r>
              <a:rPr lang="en-US" sz="1800" dirty="0"/>
              <a:t> to allow Reads to take place; Read registers only during Read Operands (RO) stage.</a:t>
            </a:r>
          </a:p>
          <a:p>
            <a:pPr marL="285750" indent="-285750">
              <a:lnSpc>
                <a:spcPct val="80000"/>
              </a:lnSpc>
            </a:pPr>
            <a:r>
              <a:rPr lang="en-US" sz="2000" dirty="0"/>
              <a:t>For </a:t>
            </a:r>
            <a:r>
              <a:rPr lang="en-US" sz="2000" dirty="0">
                <a:solidFill>
                  <a:srgbClr val="FF0000"/>
                </a:solidFill>
              </a:rPr>
              <a:t>WAW</a:t>
            </a:r>
            <a:r>
              <a:rPr lang="en-US" sz="2000" dirty="0"/>
              <a:t>, must detect hazard: </a:t>
            </a:r>
            <a:r>
              <a:rPr lang="en-US" sz="2000" dirty="0">
                <a:solidFill>
                  <a:srgbClr val="FF0000"/>
                </a:solidFill>
              </a:rPr>
              <a:t>stall in the Issue </a:t>
            </a:r>
            <a:r>
              <a:rPr lang="en-US" sz="2000" dirty="0"/>
              <a:t>stage until other completes</a:t>
            </a:r>
          </a:p>
          <a:p>
            <a:pPr marL="285750" indent="-285750">
              <a:lnSpc>
                <a:spcPct val="80000"/>
              </a:lnSpc>
            </a:pPr>
            <a:r>
              <a:rPr lang="en-US" sz="2000" dirty="0"/>
              <a:t>Need to have multiple instructions in execution phase =&gt; multiple execution units or pipelined execution units</a:t>
            </a:r>
          </a:p>
          <a:p>
            <a:pPr marL="285750" indent="-285750">
              <a:lnSpc>
                <a:spcPct val="80000"/>
              </a:lnSpc>
            </a:pPr>
            <a:r>
              <a:rPr lang="en-US" sz="2000" dirty="0"/>
              <a:t>Scoreboard keeps track of dependencies, state or operations</a:t>
            </a:r>
          </a:p>
          <a:p>
            <a:pPr marL="685800" lvl="1" indent="-228600">
              <a:lnSpc>
                <a:spcPct val="80000"/>
              </a:lnSpc>
            </a:pPr>
            <a:r>
              <a:rPr lang="en-US" sz="1800" dirty="0"/>
              <a:t>Monitors every change in the hardware.</a:t>
            </a:r>
          </a:p>
          <a:p>
            <a:pPr marL="685800" lvl="1" indent="-228600">
              <a:lnSpc>
                <a:spcPct val="80000"/>
              </a:lnSpc>
            </a:pPr>
            <a:r>
              <a:rPr lang="en-US" sz="1800" dirty="0"/>
              <a:t>Determines when to read operands, when can execute, when can write back.</a:t>
            </a:r>
          </a:p>
          <a:p>
            <a:pPr marL="685800" lvl="1" indent="-228600">
              <a:lnSpc>
                <a:spcPct val="80000"/>
              </a:lnSpc>
            </a:pPr>
            <a:r>
              <a:rPr lang="en-US" sz="1800" dirty="0">
                <a:solidFill>
                  <a:srgbClr val="FF0000"/>
                </a:solidFill>
              </a:rPr>
              <a:t>Hazard detection and resolution is centralized.</a:t>
            </a:r>
          </a:p>
        </p:txBody>
      </p:sp>
    </p:spTree>
    <p:extLst>
      <p:ext uri="{BB962C8B-B14F-4D97-AF65-F5344CB8AC3E}">
        <p14:creationId xmlns:p14="http://schemas.microsoft.com/office/powerpoint/2010/main" val="2413796319"/>
      </p:ext>
    </p:extLst>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222211">
                                            <p:txEl>
                                              <p:pRg st="0" end="0"/>
                                            </p:txEl>
                                          </p:spTgt>
                                        </p:tgtEl>
                                        <p:attrNameLst>
                                          <p:attrName>style.visibility</p:attrName>
                                        </p:attrNameLst>
                                      </p:cBhvr>
                                      <p:to>
                                        <p:strVal val="visible"/>
                                      </p:to>
                                    </p:set>
                                    <p:anim calcmode="lin" valueType="num">
                                      <p:cBhvr additive="base">
                                        <p:cTn id="7" dur="500" fill="hold"/>
                                        <p:tgtEl>
                                          <p:spTgt spid="222211">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222211">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222211">
                                            <p:txEl>
                                              <p:pRg st="1" end="1"/>
                                            </p:txEl>
                                          </p:spTgt>
                                        </p:tgtEl>
                                        <p:attrNameLst>
                                          <p:attrName>style.visibility</p:attrName>
                                        </p:attrNameLst>
                                      </p:cBhvr>
                                      <p:to>
                                        <p:strVal val="visible"/>
                                      </p:to>
                                    </p:set>
                                    <p:anim calcmode="lin" valueType="num">
                                      <p:cBhvr additive="base">
                                        <p:cTn id="13" dur="500" fill="hold"/>
                                        <p:tgtEl>
                                          <p:spTgt spid="222211">
                                            <p:txEl>
                                              <p:pRg st="1" end="1"/>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222211">
                                            <p:txEl>
                                              <p:pRg st="1" end="1"/>
                                            </p:txEl>
                                          </p:spTgt>
                                        </p:tgtEl>
                                        <p:attrNameLst>
                                          <p:attrName>ppt_y</p:attrName>
                                        </p:attrNameLst>
                                      </p:cBhvr>
                                      <p:tavLst>
                                        <p:tav tm="0">
                                          <p:val>
                                            <p:strVal val="#ppt_y"/>
                                          </p:val>
                                        </p:tav>
                                        <p:tav tm="100000">
                                          <p:val>
                                            <p:strVal val="#ppt_y"/>
                                          </p:val>
                                        </p:tav>
                                      </p:tavLst>
                                    </p:anim>
                                  </p:childTnLst>
                                </p:cTn>
                              </p:par>
                              <p:par>
                                <p:cTn id="15" presetID="2" presetClass="entr" presetSubtype="2" fill="hold" grpId="0" nodeType="withEffect">
                                  <p:stCondLst>
                                    <p:cond delay="0"/>
                                  </p:stCondLst>
                                  <p:childTnLst>
                                    <p:set>
                                      <p:cBhvr>
                                        <p:cTn id="16" dur="1" fill="hold">
                                          <p:stCondLst>
                                            <p:cond delay="0"/>
                                          </p:stCondLst>
                                        </p:cTn>
                                        <p:tgtEl>
                                          <p:spTgt spid="222211">
                                            <p:txEl>
                                              <p:pRg st="2" end="2"/>
                                            </p:txEl>
                                          </p:spTgt>
                                        </p:tgtEl>
                                        <p:attrNameLst>
                                          <p:attrName>style.visibility</p:attrName>
                                        </p:attrNameLst>
                                      </p:cBhvr>
                                      <p:to>
                                        <p:strVal val="visible"/>
                                      </p:to>
                                    </p:set>
                                    <p:anim calcmode="lin" valueType="num">
                                      <p:cBhvr additive="base">
                                        <p:cTn id="17" dur="500" fill="hold"/>
                                        <p:tgtEl>
                                          <p:spTgt spid="222211">
                                            <p:txEl>
                                              <p:pRg st="2" end="2"/>
                                            </p:txEl>
                                          </p:spTgt>
                                        </p:tgtEl>
                                        <p:attrNameLst>
                                          <p:attrName>ppt_x</p:attrName>
                                        </p:attrNameLst>
                                      </p:cBhvr>
                                      <p:tavLst>
                                        <p:tav tm="0">
                                          <p:val>
                                            <p:strVal val="1+#ppt_w/2"/>
                                          </p:val>
                                        </p:tav>
                                        <p:tav tm="100000">
                                          <p:val>
                                            <p:strVal val="#ppt_x"/>
                                          </p:val>
                                        </p:tav>
                                      </p:tavLst>
                                    </p:anim>
                                    <p:anim calcmode="lin" valueType="num">
                                      <p:cBhvr additive="base">
                                        <p:cTn id="18" dur="500" fill="hold"/>
                                        <p:tgtEl>
                                          <p:spTgt spid="222211">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2" fill="hold" grpId="0" nodeType="clickEffect">
                                  <p:stCondLst>
                                    <p:cond delay="0"/>
                                  </p:stCondLst>
                                  <p:childTnLst>
                                    <p:set>
                                      <p:cBhvr>
                                        <p:cTn id="22" dur="1" fill="hold">
                                          <p:stCondLst>
                                            <p:cond delay="0"/>
                                          </p:stCondLst>
                                        </p:cTn>
                                        <p:tgtEl>
                                          <p:spTgt spid="222211">
                                            <p:txEl>
                                              <p:pRg st="3" end="3"/>
                                            </p:txEl>
                                          </p:spTgt>
                                        </p:tgtEl>
                                        <p:attrNameLst>
                                          <p:attrName>style.visibility</p:attrName>
                                        </p:attrNameLst>
                                      </p:cBhvr>
                                      <p:to>
                                        <p:strVal val="visible"/>
                                      </p:to>
                                    </p:set>
                                    <p:anim calcmode="lin" valueType="num">
                                      <p:cBhvr additive="base">
                                        <p:cTn id="23" dur="500" fill="hold"/>
                                        <p:tgtEl>
                                          <p:spTgt spid="222211">
                                            <p:txEl>
                                              <p:pRg st="3" end="3"/>
                                            </p:txEl>
                                          </p:spTgt>
                                        </p:tgtEl>
                                        <p:attrNameLst>
                                          <p:attrName>ppt_x</p:attrName>
                                        </p:attrNameLst>
                                      </p:cBhvr>
                                      <p:tavLst>
                                        <p:tav tm="0">
                                          <p:val>
                                            <p:strVal val="1+#ppt_w/2"/>
                                          </p:val>
                                        </p:tav>
                                        <p:tav tm="100000">
                                          <p:val>
                                            <p:strVal val="#ppt_x"/>
                                          </p:val>
                                        </p:tav>
                                      </p:tavLst>
                                    </p:anim>
                                    <p:anim calcmode="lin" valueType="num">
                                      <p:cBhvr additive="base">
                                        <p:cTn id="24" dur="500" fill="hold"/>
                                        <p:tgtEl>
                                          <p:spTgt spid="222211">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2" fill="hold" grpId="0" nodeType="clickEffect">
                                  <p:stCondLst>
                                    <p:cond delay="0"/>
                                  </p:stCondLst>
                                  <p:childTnLst>
                                    <p:set>
                                      <p:cBhvr>
                                        <p:cTn id="28" dur="1" fill="hold">
                                          <p:stCondLst>
                                            <p:cond delay="0"/>
                                          </p:stCondLst>
                                        </p:cTn>
                                        <p:tgtEl>
                                          <p:spTgt spid="222211">
                                            <p:txEl>
                                              <p:pRg st="4" end="4"/>
                                            </p:txEl>
                                          </p:spTgt>
                                        </p:tgtEl>
                                        <p:attrNameLst>
                                          <p:attrName>style.visibility</p:attrName>
                                        </p:attrNameLst>
                                      </p:cBhvr>
                                      <p:to>
                                        <p:strVal val="visible"/>
                                      </p:to>
                                    </p:set>
                                    <p:anim calcmode="lin" valueType="num">
                                      <p:cBhvr additive="base">
                                        <p:cTn id="29" dur="500" fill="hold"/>
                                        <p:tgtEl>
                                          <p:spTgt spid="222211">
                                            <p:txEl>
                                              <p:pRg st="4" end="4"/>
                                            </p:txEl>
                                          </p:spTgt>
                                        </p:tgtEl>
                                        <p:attrNameLst>
                                          <p:attrName>ppt_x</p:attrName>
                                        </p:attrNameLst>
                                      </p:cBhvr>
                                      <p:tavLst>
                                        <p:tav tm="0">
                                          <p:val>
                                            <p:strVal val="1+#ppt_w/2"/>
                                          </p:val>
                                        </p:tav>
                                        <p:tav tm="100000">
                                          <p:val>
                                            <p:strVal val="#ppt_x"/>
                                          </p:val>
                                        </p:tav>
                                      </p:tavLst>
                                    </p:anim>
                                    <p:anim calcmode="lin" valueType="num">
                                      <p:cBhvr additive="base">
                                        <p:cTn id="30" dur="500" fill="hold"/>
                                        <p:tgtEl>
                                          <p:spTgt spid="222211">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2" fill="hold" grpId="0" nodeType="clickEffect">
                                  <p:stCondLst>
                                    <p:cond delay="0"/>
                                  </p:stCondLst>
                                  <p:childTnLst>
                                    <p:set>
                                      <p:cBhvr>
                                        <p:cTn id="34" dur="1" fill="hold">
                                          <p:stCondLst>
                                            <p:cond delay="0"/>
                                          </p:stCondLst>
                                        </p:cTn>
                                        <p:tgtEl>
                                          <p:spTgt spid="222211">
                                            <p:txEl>
                                              <p:pRg st="5" end="5"/>
                                            </p:txEl>
                                          </p:spTgt>
                                        </p:tgtEl>
                                        <p:attrNameLst>
                                          <p:attrName>style.visibility</p:attrName>
                                        </p:attrNameLst>
                                      </p:cBhvr>
                                      <p:to>
                                        <p:strVal val="visible"/>
                                      </p:to>
                                    </p:set>
                                    <p:anim calcmode="lin" valueType="num">
                                      <p:cBhvr additive="base">
                                        <p:cTn id="35" dur="500" fill="hold"/>
                                        <p:tgtEl>
                                          <p:spTgt spid="222211">
                                            <p:txEl>
                                              <p:pRg st="5" end="5"/>
                                            </p:txEl>
                                          </p:spTgt>
                                        </p:tgtEl>
                                        <p:attrNameLst>
                                          <p:attrName>ppt_x</p:attrName>
                                        </p:attrNameLst>
                                      </p:cBhvr>
                                      <p:tavLst>
                                        <p:tav tm="0">
                                          <p:val>
                                            <p:strVal val="1+#ppt_w/2"/>
                                          </p:val>
                                        </p:tav>
                                        <p:tav tm="100000">
                                          <p:val>
                                            <p:strVal val="#ppt_x"/>
                                          </p:val>
                                        </p:tav>
                                      </p:tavLst>
                                    </p:anim>
                                    <p:anim calcmode="lin" valueType="num">
                                      <p:cBhvr additive="base">
                                        <p:cTn id="36" dur="500" fill="hold"/>
                                        <p:tgtEl>
                                          <p:spTgt spid="222211">
                                            <p:txEl>
                                              <p:pRg st="5" end="5"/>
                                            </p:txEl>
                                          </p:spTgt>
                                        </p:tgtEl>
                                        <p:attrNameLst>
                                          <p:attrName>ppt_y</p:attrName>
                                        </p:attrNameLst>
                                      </p:cBhvr>
                                      <p:tavLst>
                                        <p:tav tm="0">
                                          <p:val>
                                            <p:strVal val="#ppt_y"/>
                                          </p:val>
                                        </p:tav>
                                        <p:tav tm="100000">
                                          <p:val>
                                            <p:strVal val="#ppt_y"/>
                                          </p:val>
                                        </p:tav>
                                      </p:tavLst>
                                    </p:anim>
                                  </p:childTnLst>
                                </p:cTn>
                              </p:par>
                              <p:par>
                                <p:cTn id="37" presetID="2" presetClass="entr" presetSubtype="2" fill="hold" grpId="0" nodeType="withEffect">
                                  <p:stCondLst>
                                    <p:cond delay="0"/>
                                  </p:stCondLst>
                                  <p:childTnLst>
                                    <p:set>
                                      <p:cBhvr>
                                        <p:cTn id="38" dur="1" fill="hold">
                                          <p:stCondLst>
                                            <p:cond delay="0"/>
                                          </p:stCondLst>
                                        </p:cTn>
                                        <p:tgtEl>
                                          <p:spTgt spid="222211">
                                            <p:txEl>
                                              <p:pRg st="6" end="6"/>
                                            </p:txEl>
                                          </p:spTgt>
                                        </p:tgtEl>
                                        <p:attrNameLst>
                                          <p:attrName>style.visibility</p:attrName>
                                        </p:attrNameLst>
                                      </p:cBhvr>
                                      <p:to>
                                        <p:strVal val="visible"/>
                                      </p:to>
                                    </p:set>
                                    <p:anim calcmode="lin" valueType="num">
                                      <p:cBhvr additive="base">
                                        <p:cTn id="39" dur="500" fill="hold"/>
                                        <p:tgtEl>
                                          <p:spTgt spid="222211">
                                            <p:txEl>
                                              <p:pRg st="6" end="6"/>
                                            </p:txEl>
                                          </p:spTgt>
                                        </p:tgtEl>
                                        <p:attrNameLst>
                                          <p:attrName>ppt_x</p:attrName>
                                        </p:attrNameLst>
                                      </p:cBhvr>
                                      <p:tavLst>
                                        <p:tav tm="0">
                                          <p:val>
                                            <p:strVal val="1+#ppt_w/2"/>
                                          </p:val>
                                        </p:tav>
                                        <p:tav tm="100000">
                                          <p:val>
                                            <p:strVal val="#ppt_x"/>
                                          </p:val>
                                        </p:tav>
                                      </p:tavLst>
                                    </p:anim>
                                    <p:anim calcmode="lin" valueType="num">
                                      <p:cBhvr additive="base">
                                        <p:cTn id="40" dur="500" fill="hold"/>
                                        <p:tgtEl>
                                          <p:spTgt spid="222211">
                                            <p:txEl>
                                              <p:pRg st="6" end="6"/>
                                            </p:txEl>
                                          </p:spTgt>
                                        </p:tgtEl>
                                        <p:attrNameLst>
                                          <p:attrName>ppt_y</p:attrName>
                                        </p:attrNameLst>
                                      </p:cBhvr>
                                      <p:tavLst>
                                        <p:tav tm="0">
                                          <p:val>
                                            <p:strVal val="#ppt_y"/>
                                          </p:val>
                                        </p:tav>
                                        <p:tav tm="100000">
                                          <p:val>
                                            <p:strVal val="#ppt_y"/>
                                          </p:val>
                                        </p:tav>
                                      </p:tavLst>
                                    </p:anim>
                                  </p:childTnLst>
                                </p:cTn>
                              </p:par>
                              <p:par>
                                <p:cTn id="41" presetID="2" presetClass="entr" presetSubtype="2" fill="hold" grpId="0" nodeType="withEffect">
                                  <p:stCondLst>
                                    <p:cond delay="0"/>
                                  </p:stCondLst>
                                  <p:childTnLst>
                                    <p:set>
                                      <p:cBhvr>
                                        <p:cTn id="42" dur="1" fill="hold">
                                          <p:stCondLst>
                                            <p:cond delay="0"/>
                                          </p:stCondLst>
                                        </p:cTn>
                                        <p:tgtEl>
                                          <p:spTgt spid="222211">
                                            <p:txEl>
                                              <p:pRg st="7" end="7"/>
                                            </p:txEl>
                                          </p:spTgt>
                                        </p:tgtEl>
                                        <p:attrNameLst>
                                          <p:attrName>style.visibility</p:attrName>
                                        </p:attrNameLst>
                                      </p:cBhvr>
                                      <p:to>
                                        <p:strVal val="visible"/>
                                      </p:to>
                                    </p:set>
                                    <p:anim calcmode="lin" valueType="num">
                                      <p:cBhvr additive="base">
                                        <p:cTn id="43" dur="500" fill="hold"/>
                                        <p:tgtEl>
                                          <p:spTgt spid="222211">
                                            <p:txEl>
                                              <p:pRg st="7" end="7"/>
                                            </p:txEl>
                                          </p:spTgt>
                                        </p:tgtEl>
                                        <p:attrNameLst>
                                          <p:attrName>ppt_x</p:attrName>
                                        </p:attrNameLst>
                                      </p:cBhvr>
                                      <p:tavLst>
                                        <p:tav tm="0">
                                          <p:val>
                                            <p:strVal val="1+#ppt_w/2"/>
                                          </p:val>
                                        </p:tav>
                                        <p:tav tm="100000">
                                          <p:val>
                                            <p:strVal val="#ppt_x"/>
                                          </p:val>
                                        </p:tav>
                                      </p:tavLst>
                                    </p:anim>
                                    <p:anim calcmode="lin" valueType="num">
                                      <p:cBhvr additive="base">
                                        <p:cTn id="44" dur="500" fill="hold"/>
                                        <p:tgtEl>
                                          <p:spTgt spid="222211">
                                            <p:txEl>
                                              <p:pRg st="7" end="7"/>
                                            </p:txEl>
                                          </p:spTgt>
                                        </p:tgtEl>
                                        <p:attrNameLst>
                                          <p:attrName>ppt_y</p:attrName>
                                        </p:attrNameLst>
                                      </p:cBhvr>
                                      <p:tavLst>
                                        <p:tav tm="0">
                                          <p:val>
                                            <p:strVal val="#ppt_y"/>
                                          </p:val>
                                        </p:tav>
                                        <p:tav tm="100000">
                                          <p:val>
                                            <p:strVal val="#ppt_y"/>
                                          </p:val>
                                        </p:tav>
                                      </p:tavLst>
                                    </p:anim>
                                  </p:childTnLst>
                                </p:cTn>
                              </p:par>
                              <p:par>
                                <p:cTn id="45" presetID="2" presetClass="entr" presetSubtype="2" fill="hold" grpId="0" nodeType="withEffect">
                                  <p:stCondLst>
                                    <p:cond delay="0"/>
                                  </p:stCondLst>
                                  <p:childTnLst>
                                    <p:set>
                                      <p:cBhvr>
                                        <p:cTn id="46" dur="1" fill="hold">
                                          <p:stCondLst>
                                            <p:cond delay="0"/>
                                          </p:stCondLst>
                                        </p:cTn>
                                        <p:tgtEl>
                                          <p:spTgt spid="222211">
                                            <p:txEl>
                                              <p:pRg st="8" end="8"/>
                                            </p:txEl>
                                          </p:spTgt>
                                        </p:tgtEl>
                                        <p:attrNameLst>
                                          <p:attrName>style.visibility</p:attrName>
                                        </p:attrNameLst>
                                      </p:cBhvr>
                                      <p:to>
                                        <p:strVal val="visible"/>
                                      </p:to>
                                    </p:set>
                                    <p:anim calcmode="lin" valueType="num">
                                      <p:cBhvr additive="base">
                                        <p:cTn id="47" dur="500" fill="hold"/>
                                        <p:tgtEl>
                                          <p:spTgt spid="222211">
                                            <p:txEl>
                                              <p:pRg st="8" end="8"/>
                                            </p:txEl>
                                          </p:spTgt>
                                        </p:tgtEl>
                                        <p:attrNameLst>
                                          <p:attrName>ppt_x</p:attrName>
                                        </p:attrNameLst>
                                      </p:cBhvr>
                                      <p:tavLst>
                                        <p:tav tm="0">
                                          <p:val>
                                            <p:strVal val="1+#ppt_w/2"/>
                                          </p:val>
                                        </p:tav>
                                        <p:tav tm="100000">
                                          <p:val>
                                            <p:strVal val="#ppt_x"/>
                                          </p:val>
                                        </p:tav>
                                      </p:tavLst>
                                    </p:anim>
                                    <p:anim calcmode="lin" valueType="num">
                                      <p:cBhvr additive="base">
                                        <p:cTn id="48" dur="500" fill="hold"/>
                                        <p:tgtEl>
                                          <p:spTgt spid="222211">
                                            <p:txEl>
                                              <p:pRg st="8" end="8"/>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2211" grpId="0" build="p" autoUpdateAnimBg="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700" name="Picture 4" descr="appc-54-9780123838728"/>
          <p:cNvPicPr>
            <a:picLocks noChangeAspect="1" noChangeArrowheads="1"/>
          </p:cNvPicPr>
          <p:nvPr/>
        </p:nvPicPr>
        <p:blipFill>
          <a:blip r:embed="rId3" cstate="print"/>
          <a:srcRect/>
          <a:stretch>
            <a:fillRect/>
          </a:stretch>
        </p:blipFill>
        <p:spPr bwMode="auto">
          <a:xfrm>
            <a:off x="2514600" y="304800"/>
            <a:ext cx="4267200" cy="4160838"/>
          </a:xfrm>
          <a:prstGeom prst="rect">
            <a:avLst/>
          </a:prstGeom>
          <a:noFill/>
          <a:ln w="9525">
            <a:noFill/>
            <a:miter lim="800000"/>
            <a:headEnd/>
            <a:tailEnd/>
          </a:ln>
          <a:effectLst/>
        </p:spPr>
      </p:pic>
      <p:sp>
        <p:nvSpPr>
          <p:cNvPr id="29701" name="Rectangle 5"/>
          <p:cNvSpPr>
            <a:spLocks noChangeArrowheads="1"/>
          </p:cNvSpPr>
          <p:nvPr/>
        </p:nvSpPr>
        <p:spPr bwMode="auto">
          <a:xfrm>
            <a:off x="365125" y="5164138"/>
            <a:ext cx="8321675" cy="822325"/>
          </a:xfrm>
          <a:prstGeom prst="rect">
            <a:avLst/>
          </a:prstGeom>
          <a:noFill/>
          <a:ln w="9525">
            <a:noFill/>
            <a:miter lim="800000"/>
            <a:headEnd/>
            <a:tailEnd/>
          </a:ln>
          <a:effectLst/>
        </p:spPr>
        <p:txBody>
          <a:bodyPr anchor="ctr">
            <a:spAutoFit/>
          </a:bodyPr>
          <a:lstStyle/>
          <a:p>
            <a:pPr algn="just"/>
            <a:r>
              <a:rPr lang="en-US" sz="1200" b="1">
                <a:latin typeface="Times New Roman" pitchFamily="18" charset="0"/>
              </a:rPr>
              <a:t>Figure C.54 The basic structure of a MIPS processor with a scoreboard.</a:t>
            </a:r>
            <a:r>
              <a:rPr lang="en-US" sz="1200">
                <a:latin typeface="Times New Roman" pitchFamily="18" charset="0"/>
              </a:rPr>
              <a:t> The scoreboard’s function is to control instruction execution (vertical control lines). All of the data flow between the register file and the functional units over the buses (the horizontal lines, called </a:t>
            </a:r>
            <a:r>
              <a:rPr lang="en-US" sz="1200" i="1">
                <a:latin typeface="Times New Roman" pitchFamily="18" charset="0"/>
              </a:rPr>
              <a:t>trunks</a:t>
            </a:r>
            <a:r>
              <a:rPr lang="en-US" sz="1200">
                <a:latin typeface="Times New Roman" pitchFamily="18" charset="0"/>
              </a:rPr>
              <a:t> in the CDC 6600). There are two FP multipliers, an FP divider, an FP adder, and an integer unit. One set of buses (two inputs and one output) serves a group of functional units. The details of the scoreboard are shown in Figures C.55 to C.58.</a:t>
            </a:r>
          </a:p>
        </p:txBody>
      </p:sp>
    </p:spTree>
    <p:extLst>
      <p:ext uri="{BB962C8B-B14F-4D97-AF65-F5344CB8AC3E}">
        <p14:creationId xmlns:p14="http://schemas.microsoft.com/office/powerpoint/2010/main" val="49757323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 name="Slide Number Placeholder 5"/>
          <p:cNvSpPr>
            <a:spLocks noGrp="1"/>
          </p:cNvSpPr>
          <p:nvPr>
            <p:ph type="sldNum" sz="quarter" idx="4294967295"/>
          </p:nvPr>
        </p:nvSpPr>
        <p:spPr>
          <a:xfrm>
            <a:off x="6553200" y="6248400"/>
            <a:ext cx="1905000" cy="457200"/>
          </a:xfrm>
          <a:prstGeom prst="rect">
            <a:avLst/>
          </a:prstGeom>
        </p:spPr>
        <p:txBody>
          <a:bodyPr/>
          <a:lstStyle/>
          <a:p>
            <a:fld id="{CEEBA32E-F222-40B8-83A2-5BD86632A336}" type="slidenum">
              <a:rPr lang="en-US"/>
              <a:pPr/>
              <a:t>6</a:t>
            </a:fld>
            <a:endParaRPr lang="en-US"/>
          </a:p>
        </p:txBody>
      </p:sp>
      <p:sp>
        <p:nvSpPr>
          <p:cNvPr id="223234" name="Rectangle 2"/>
          <p:cNvSpPr>
            <a:spLocks noGrp="1" noChangeArrowheads="1"/>
          </p:cNvSpPr>
          <p:nvPr>
            <p:ph type="title"/>
          </p:nvPr>
        </p:nvSpPr>
        <p:spPr>
          <a:xfrm>
            <a:off x="342900" y="292100"/>
            <a:ext cx="8382000" cy="698500"/>
          </a:xfrm>
          <a:noFill/>
          <a:ln/>
        </p:spPr>
        <p:txBody>
          <a:bodyPr lIns="90488" tIns="44450" rIns="90488" bIns="44450"/>
          <a:lstStyle/>
          <a:p>
            <a:r>
              <a:rPr lang="en-US" dirty="0">
                <a:solidFill>
                  <a:srgbClr val="0070C0"/>
                </a:solidFill>
              </a:rPr>
              <a:t>Four Stages of Scoreboard Control</a:t>
            </a:r>
          </a:p>
        </p:txBody>
      </p:sp>
      <p:sp>
        <p:nvSpPr>
          <p:cNvPr id="223235" name="Rectangle 3"/>
          <p:cNvSpPr>
            <a:spLocks noGrp="1" noChangeArrowheads="1"/>
          </p:cNvSpPr>
          <p:nvPr>
            <p:ph type="body" idx="1"/>
          </p:nvPr>
        </p:nvSpPr>
        <p:spPr>
          <a:xfrm>
            <a:off x="228600" y="1066800"/>
            <a:ext cx="8610600" cy="5181600"/>
          </a:xfrm>
          <a:noFill/>
          <a:ln/>
        </p:spPr>
        <p:txBody>
          <a:bodyPr lIns="90488" tIns="44450" rIns="90488" bIns="44450"/>
          <a:lstStyle/>
          <a:p>
            <a:pPr marL="285750" indent="-285750">
              <a:buFontTx/>
              <a:buNone/>
            </a:pPr>
            <a:r>
              <a:rPr lang="en-US" sz="2000" dirty="0">
                <a:solidFill>
                  <a:schemeClr val="accent2"/>
                </a:solidFill>
              </a:rPr>
              <a:t>1.	Issue</a:t>
            </a:r>
            <a:r>
              <a:rPr lang="en-US" sz="2000" dirty="0"/>
              <a:t>—decode instructions &amp; check for structural hazards (ID1)</a:t>
            </a:r>
          </a:p>
          <a:p>
            <a:pPr marL="685800" lvl="1" indent="-228600">
              <a:buFontTx/>
              <a:buNone/>
            </a:pPr>
            <a:r>
              <a:rPr lang="en-US" sz="1800" dirty="0"/>
              <a:t> 	If a functional unit for the instruction is free and no other active instruction has the same destination register (WAW), the scoreboard issues the instruction to the functional unit and updates its internal data structure.  </a:t>
            </a:r>
            <a:r>
              <a:rPr lang="en-US" sz="1800" dirty="0">
                <a:solidFill>
                  <a:srgbClr val="FF0000"/>
                </a:solidFill>
              </a:rPr>
              <a:t>If a structural or WAW hazard exists, then the instruction issue stalls</a:t>
            </a:r>
            <a:r>
              <a:rPr lang="en-US" sz="1800" dirty="0"/>
              <a:t>, and no further instructions will issue until these hazards are cleared. </a:t>
            </a:r>
          </a:p>
          <a:p>
            <a:pPr marL="285750" indent="-285750">
              <a:buFontTx/>
              <a:buNone/>
            </a:pPr>
            <a:r>
              <a:rPr lang="en-US" sz="2000" dirty="0">
                <a:solidFill>
                  <a:schemeClr val="accent2"/>
                </a:solidFill>
              </a:rPr>
              <a:t>2.	Read operands</a:t>
            </a:r>
            <a:r>
              <a:rPr lang="en-US" sz="2000" dirty="0"/>
              <a:t>—wait until no data hazards, then read operands (ID2)</a:t>
            </a:r>
          </a:p>
          <a:p>
            <a:pPr marL="685800" lvl="1" indent="-228600">
              <a:buFontTx/>
              <a:buNone/>
            </a:pPr>
            <a:r>
              <a:rPr lang="en-US" sz="1800" dirty="0"/>
              <a:t> 	A source operand is available if no earlier issued active instruction is going to write it, or if the register containing the operand is being written by a currently active functional unit (</a:t>
            </a:r>
            <a:r>
              <a:rPr lang="en-US" sz="1800" dirty="0">
                <a:solidFill>
                  <a:srgbClr val="FF0000"/>
                </a:solidFill>
              </a:rPr>
              <a:t>RAW hazard</a:t>
            </a:r>
            <a:r>
              <a:rPr lang="en-US" sz="1800" dirty="0"/>
              <a:t>). When the source operands are available, the scoreboard tells the functional unit to proceed to read the operands from the registers and begin execution. The scoreboard resolves RAW hazards dynamically in this step, and instructions may be sent into execution out of order.</a:t>
            </a:r>
          </a:p>
        </p:txBody>
      </p:sp>
    </p:spTree>
    <p:extLst>
      <p:ext uri="{BB962C8B-B14F-4D97-AF65-F5344CB8AC3E}">
        <p14:creationId xmlns:p14="http://schemas.microsoft.com/office/powerpoint/2010/main" val="1275022725"/>
      </p:ext>
    </p:extLst>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223235">
                                            <p:txEl>
                                              <p:pRg st="0" end="0"/>
                                            </p:txEl>
                                          </p:spTgt>
                                        </p:tgtEl>
                                        <p:attrNameLst>
                                          <p:attrName>style.visibility</p:attrName>
                                        </p:attrNameLst>
                                      </p:cBhvr>
                                      <p:to>
                                        <p:strVal val="visible"/>
                                      </p:to>
                                    </p:set>
                                    <p:anim calcmode="lin" valueType="num">
                                      <p:cBhvr additive="base">
                                        <p:cTn id="7" dur="500" fill="hold"/>
                                        <p:tgtEl>
                                          <p:spTgt spid="223235">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223235">
                                            <p:txEl>
                                              <p:pRg st="0" end="0"/>
                                            </p:txEl>
                                          </p:spTgt>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223235">
                                            <p:txEl>
                                              <p:pRg st="1" end="1"/>
                                            </p:txEl>
                                          </p:spTgt>
                                        </p:tgtEl>
                                        <p:attrNameLst>
                                          <p:attrName>style.visibility</p:attrName>
                                        </p:attrNameLst>
                                      </p:cBhvr>
                                      <p:to>
                                        <p:strVal val="visible"/>
                                      </p:to>
                                    </p:set>
                                    <p:anim calcmode="lin" valueType="num">
                                      <p:cBhvr additive="base">
                                        <p:cTn id="11" dur="500" fill="hold"/>
                                        <p:tgtEl>
                                          <p:spTgt spid="223235">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223235">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2" fill="hold" grpId="0" nodeType="clickEffect">
                                  <p:stCondLst>
                                    <p:cond delay="0"/>
                                  </p:stCondLst>
                                  <p:childTnLst>
                                    <p:set>
                                      <p:cBhvr>
                                        <p:cTn id="16" dur="1" fill="hold">
                                          <p:stCondLst>
                                            <p:cond delay="0"/>
                                          </p:stCondLst>
                                        </p:cTn>
                                        <p:tgtEl>
                                          <p:spTgt spid="223235">
                                            <p:txEl>
                                              <p:pRg st="2" end="2"/>
                                            </p:txEl>
                                          </p:spTgt>
                                        </p:tgtEl>
                                        <p:attrNameLst>
                                          <p:attrName>style.visibility</p:attrName>
                                        </p:attrNameLst>
                                      </p:cBhvr>
                                      <p:to>
                                        <p:strVal val="visible"/>
                                      </p:to>
                                    </p:set>
                                    <p:anim calcmode="lin" valueType="num">
                                      <p:cBhvr additive="base">
                                        <p:cTn id="17" dur="500" fill="hold"/>
                                        <p:tgtEl>
                                          <p:spTgt spid="223235">
                                            <p:txEl>
                                              <p:pRg st="2" end="2"/>
                                            </p:txEl>
                                          </p:spTgt>
                                        </p:tgtEl>
                                        <p:attrNameLst>
                                          <p:attrName>ppt_x</p:attrName>
                                        </p:attrNameLst>
                                      </p:cBhvr>
                                      <p:tavLst>
                                        <p:tav tm="0">
                                          <p:val>
                                            <p:strVal val="1+#ppt_w/2"/>
                                          </p:val>
                                        </p:tav>
                                        <p:tav tm="100000">
                                          <p:val>
                                            <p:strVal val="#ppt_x"/>
                                          </p:val>
                                        </p:tav>
                                      </p:tavLst>
                                    </p:anim>
                                    <p:anim calcmode="lin" valueType="num">
                                      <p:cBhvr additive="base">
                                        <p:cTn id="18" dur="500" fill="hold"/>
                                        <p:tgtEl>
                                          <p:spTgt spid="223235">
                                            <p:txEl>
                                              <p:pRg st="2" end="2"/>
                                            </p:txEl>
                                          </p:spTgt>
                                        </p:tgtEl>
                                        <p:attrNameLst>
                                          <p:attrName>ppt_y</p:attrName>
                                        </p:attrNameLst>
                                      </p:cBhvr>
                                      <p:tavLst>
                                        <p:tav tm="0">
                                          <p:val>
                                            <p:strVal val="#ppt_y"/>
                                          </p:val>
                                        </p:tav>
                                        <p:tav tm="100000">
                                          <p:val>
                                            <p:strVal val="#ppt_y"/>
                                          </p:val>
                                        </p:tav>
                                      </p:tavLst>
                                    </p:anim>
                                  </p:childTnLst>
                                </p:cTn>
                              </p:par>
                              <p:par>
                                <p:cTn id="19" presetID="2" presetClass="entr" presetSubtype="2" fill="hold" grpId="0" nodeType="withEffect">
                                  <p:stCondLst>
                                    <p:cond delay="0"/>
                                  </p:stCondLst>
                                  <p:childTnLst>
                                    <p:set>
                                      <p:cBhvr>
                                        <p:cTn id="20" dur="1" fill="hold">
                                          <p:stCondLst>
                                            <p:cond delay="0"/>
                                          </p:stCondLst>
                                        </p:cTn>
                                        <p:tgtEl>
                                          <p:spTgt spid="223235">
                                            <p:txEl>
                                              <p:pRg st="3" end="3"/>
                                            </p:txEl>
                                          </p:spTgt>
                                        </p:tgtEl>
                                        <p:attrNameLst>
                                          <p:attrName>style.visibility</p:attrName>
                                        </p:attrNameLst>
                                      </p:cBhvr>
                                      <p:to>
                                        <p:strVal val="visible"/>
                                      </p:to>
                                    </p:set>
                                    <p:anim calcmode="lin" valueType="num">
                                      <p:cBhvr additive="base">
                                        <p:cTn id="21" dur="500" fill="hold"/>
                                        <p:tgtEl>
                                          <p:spTgt spid="223235">
                                            <p:txEl>
                                              <p:pRg st="3" end="3"/>
                                            </p:txEl>
                                          </p:spTgt>
                                        </p:tgtEl>
                                        <p:attrNameLst>
                                          <p:attrName>ppt_x</p:attrName>
                                        </p:attrNameLst>
                                      </p:cBhvr>
                                      <p:tavLst>
                                        <p:tav tm="0">
                                          <p:val>
                                            <p:strVal val="1+#ppt_w/2"/>
                                          </p:val>
                                        </p:tav>
                                        <p:tav tm="100000">
                                          <p:val>
                                            <p:strVal val="#ppt_x"/>
                                          </p:val>
                                        </p:tav>
                                      </p:tavLst>
                                    </p:anim>
                                    <p:anim calcmode="lin" valueType="num">
                                      <p:cBhvr additive="base">
                                        <p:cTn id="22" dur="500" fill="hold"/>
                                        <p:tgtEl>
                                          <p:spTgt spid="223235">
                                            <p:txEl>
                                              <p:pRg st="3" end="3"/>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3235" grpId="0" build="p" autoUpdateAnimBg="0"/>
    </p:bldLst>
  </p:timing>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 name="Slide Number Placeholder 5"/>
          <p:cNvSpPr>
            <a:spLocks noGrp="1"/>
          </p:cNvSpPr>
          <p:nvPr>
            <p:ph type="sldNum" sz="quarter" idx="4294967295"/>
          </p:nvPr>
        </p:nvSpPr>
        <p:spPr>
          <a:xfrm>
            <a:off x="6553200" y="6248400"/>
            <a:ext cx="1905000" cy="457200"/>
          </a:xfrm>
          <a:prstGeom prst="rect">
            <a:avLst/>
          </a:prstGeom>
        </p:spPr>
        <p:txBody>
          <a:bodyPr/>
          <a:lstStyle/>
          <a:p>
            <a:fld id="{3CA548CA-EDFF-43DC-9B7B-36C289A4CCE6}" type="slidenum">
              <a:rPr lang="en-US"/>
              <a:pPr/>
              <a:t>7</a:t>
            </a:fld>
            <a:endParaRPr lang="en-US"/>
          </a:p>
        </p:txBody>
      </p:sp>
      <p:sp>
        <p:nvSpPr>
          <p:cNvPr id="224258" name="Rectangle 2"/>
          <p:cNvSpPr>
            <a:spLocks noGrp="1" noChangeArrowheads="1"/>
          </p:cNvSpPr>
          <p:nvPr>
            <p:ph type="title"/>
          </p:nvPr>
        </p:nvSpPr>
        <p:spPr>
          <a:xfrm>
            <a:off x="381000" y="304800"/>
            <a:ext cx="8286750" cy="609600"/>
          </a:xfrm>
          <a:noFill/>
          <a:ln/>
        </p:spPr>
        <p:txBody>
          <a:bodyPr lIns="90488" tIns="44450" rIns="90488" bIns="44450"/>
          <a:lstStyle/>
          <a:p>
            <a:r>
              <a:rPr lang="en-US" dirty="0">
                <a:solidFill>
                  <a:srgbClr val="0070C0"/>
                </a:solidFill>
              </a:rPr>
              <a:t>Four Stages of Scoreboard Control</a:t>
            </a:r>
          </a:p>
        </p:txBody>
      </p:sp>
      <p:sp>
        <p:nvSpPr>
          <p:cNvPr id="224259" name="Rectangle 3"/>
          <p:cNvSpPr>
            <a:spLocks noGrp="1" noChangeArrowheads="1"/>
          </p:cNvSpPr>
          <p:nvPr>
            <p:ph type="body" idx="1"/>
          </p:nvPr>
        </p:nvSpPr>
        <p:spPr>
          <a:xfrm>
            <a:off x="304800" y="1143000"/>
            <a:ext cx="8382000" cy="4953000"/>
          </a:xfrm>
          <a:noFill/>
          <a:ln/>
        </p:spPr>
        <p:txBody>
          <a:bodyPr lIns="90488" tIns="44450" rIns="90488" bIns="44450"/>
          <a:lstStyle/>
          <a:p>
            <a:pPr marL="285750" indent="-285750">
              <a:lnSpc>
                <a:spcPct val="90000"/>
              </a:lnSpc>
              <a:buFontTx/>
              <a:buNone/>
            </a:pPr>
            <a:r>
              <a:rPr lang="en-US" dirty="0">
                <a:solidFill>
                  <a:schemeClr val="accent2"/>
                </a:solidFill>
              </a:rPr>
              <a:t>3.Execution</a:t>
            </a:r>
            <a:r>
              <a:rPr lang="en-US" dirty="0"/>
              <a:t>—operate on operands (EX)</a:t>
            </a:r>
          </a:p>
          <a:p>
            <a:pPr marL="685800" lvl="1" indent="-228600">
              <a:lnSpc>
                <a:spcPct val="90000"/>
              </a:lnSpc>
              <a:buFontTx/>
              <a:buNone/>
            </a:pPr>
            <a:r>
              <a:rPr lang="en-US" dirty="0"/>
              <a:t> 	The functional unit begins execution upon receiving operands. When the result is ready, it notifies the scoreboard that it has completed execution. </a:t>
            </a:r>
          </a:p>
          <a:p>
            <a:pPr marL="285750" indent="-285750">
              <a:lnSpc>
                <a:spcPct val="90000"/>
              </a:lnSpc>
              <a:buFontTx/>
              <a:buNone/>
            </a:pPr>
            <a:r>
              <a:rPr lang="en-US" dirty="0">
                <a:solidFill>
                  <a:schemeClr val="accent2"/>
                </a:solidFill>
              </a:rPr>
              <a:t>4.Write result</a:t>
            </a:r>
            <a:r>
              <a:rPr lang="en-US" dirty="0"/>
              <a:t>—finish execution (WB)</a:t>
            </a:r>
          </a:p>
          <a:p>
            <a:pPr marL="685800" lvl="1" indent="-228600">
              <a:lnSpc>
                <a:spcPct val="90000"/>
              </a:lnSpc>
              <a:buFontTx/>
              <a:buNone/>
            </a:pPr>
            <a:r>
              <a:rPr lang="en-US" dirty="0"/>
              <a:t> 	Once the scoreboard is aware that the functional unit has completed execution, the scoreboard checks for WAR hazards.  If none, it writes results. </a:t>
            </a:r>
            <a:r>
              <a:rPr lang="en-US" dirty="0">
                <a:solidFill>
                  <a:srgbClr val="FF0000"/>
                </a:solidFill>
              </a:rPr>
              <a:t>If WAR, then it stalls the instruction.</a:t>
            </a:r>
          </a:p>
          <a:p>
            <a:pPr marL="685800" lvl="1" indent="-228600">
              <a:lnSpc>
                <a:spcPct val="90000"/>
              </a:lnSpc>
              <a:buFontTx/>
              <a:buNone/>
            </a:pPr>
            <a:r>
              <a:rPr lang="en-US" dirty="0"/>
              <a:t>	Example:</a:t>
            </a:r>
          </a:p>
          <a:p>
            <a:pPr marL="685800" lvl="1" indent="-228600">
              <a:lnSpc>
                <a:spcPct val="90000"/>
              </a:lnSpc>
              <a:buFontTx/>
              <a:buNone/>
            </a:pPr>
            <a:r>
              <a:rPr lang="en-US" dirty="0"/>
              <a:t> 			</a:t>
            </a:r>
            <a:r>
              <a:rPr lang="en-US" dirty="0">
                <a:latin typeface="Arial" charset="0"/>
              </a:rPr>
              <a:t>DIVD	F0,F2,F4</a:t>
            </a:r>
          </a:p>
          <a:p>
            <a:pPr marL="685800" lvl="1" indent="-228600">
              <a:lnSpc>
                <a:spcPct val="90000"/>
              </a:lnSpc>
              <a:buFontTx/>
              <a:buNone/>
            </a:pPr>
            <a:r>
              <a:rPr lang="en-US" dirty="0">
                <a:latin typeface="Arial" charset="0"/>
              </a:rPr>
              <a:t> 			ADDD	F10,F0,</a:t>
            </a:r>
            <a:r>
              <a:rPr lang="en-US" b="1" dirty="0">
                <a:solidFill>
                  <a:srgbClr val="FF0000"/>
                </a:solidFill>
                <a:latin typeface="Arial" charset="0"/>
              </a:rPr>
              <a:t>F8</a:t>
            </a:r>
          </a:p>
          <a:p>
            <a:pPr marL="685800" lvl="1" indent="-228600">
              <a:lnSpc>
                <a:spcPct val="90000"/>
              </a:lnSpc>
              <a:buFontTx/>
              <a:buNone/>
            </a:pPr>
            <a:r>
              <a:rPr lang="en-US" dirty="0">
                <a:latin typeface="Arial" charset="0"/>
              </a:rPr>
              <a:t> 			SUBD	</a:t>
            </a:r>
            <a:r>
              <a:rPr lang="en-US" b="1" dirty="0">
                <a:solidFill>
                  <a:srgbClr val="FF0000"/>
                </a:solidFill>
                <a:latin typeface="Arial" charset="0"/>
              </a:rPr>
              <a:t>F8</a:t>
            </a:r>
            <a:r>
              <a:rPr lang="en-US" dirty="0">
                <a:latin typeface="Arial" charset="0"/>
              </a:rPr>
              <a:t>,F8,F14</a:t>
            </a:r>
          </a:p>
          <a:p>
            <a:pPr marL="685800" lvl="1" indent="-228600">
              <a:lnSpc>
                <a:spcPct val="90000"/>
              </a:lnSpc>
              <a:buFontTx/>
              <a:buNone/>
            </a:pPr>
            <a:r>
              <a:rPr lang="en-US" dirty="0"/>
              <a:t> 	CDC 6600 scoreboard would stall SUBD until ADDD reads operands</a:t>
            </a:r>
          </a:p>
        </p:txBody>
      </p:sp>
    </p:spTree>
    <p:extLst>
      <p:ext uri="{BB962C8B-B14F-4D97-AF65-F5344CB8AC3E}">
        <p14:creationId xmlns:p14="http://schemas.microsoft.com/office/powerpoint/2010/main" val="948498754"/>
      </p:ext>
    </p:extLst>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224259">
                                            <p:txEl>
                                              <p:pRg st="0" end="0"/>
                                            </p:txEl>
                                          </p:spTgt>
                                        </p:tgtEl>
                                        <p:attrNameLst>
                                          <p:attrName>style.visibility</p:attrName>
                                        </p:attrNameLst>
                                      </p:cBhvr>
                                      <p:to>
                                        <p:strVal val="visible"/>
                                      </p:to>
                                    </p:set>
                                    <p:anim calcmode="lin" valueType="num">
                                      <p:cBhvr additive="base">
                                        <p:cTn id="7" dur="500" fill="hold"/>
                                        <p:tgtEl>
                                          <p:spTgt spid="224259">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224259">
                                            <p:txEl>
                                              <p:pRg st="0" end="0"/>
                                            </p:txEl>
                                          </p:spTgt>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224259">
                                            <p:txEl>
                                              <p:pRg st="1" end="1"/>
                                            </p:txEl>
                                          </p:spTgt>
                                        </p:tgtEl>
                                        <p:attrNameLst>
                                          <p:attrName>style.visibility</p:attrName>
                                        </p:attrNameLst>
                                      </p:cBhvr>
                                      <p:to>
                                        <p:strVal val="visible"/>
                                      </p:to>
                                    </p:set>
                                    <p:anim calcmode="lin" valueType="num">
                                      <p:cBhvr additive="base">
                                        <p:cTn id="11" dur="500" fill="hold"/>
                                        <p:tgtEl>
                                          <p:spTgt spid="224259">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224259">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2" fill="hold" grpId="0" nodeType="clickEffect">
                                  <p:stCondLst>
                                    <p:cond delay="0"/>
                                  </p:stCondLst>
                                  <p:childTnLst>
                                    <p:set>
                                      <p:cBhvr>
                                        <p:cTn id="16" dur="1" fill="hold">
                                          <p:stCondLst>
                                            <p:cond delay="0"/>
                                          </p:stCondLst>
                                        </p:cTn>
                                        <p:tgtEl>
                                          <p:spTgt spid="224259">
                                            <p:txEl>
                                              <p:pRg st="2" end="2"/>
                                            </p:txEl>
                                          </p:spTgt>
                                        </p:tgtEl>
                                        <p:attrNameLst>
                                          <p:attrName>style.visibility</p:attrName>
                                        </p:attrNameLst>
                                      </p:cBhvr>
                                      <p:to>
                                        <p:strVal val="visible"/>
                                      </p:to>
                                    </p:set>
                                    <p:anim calcmode="lin" valueType="num">
                                      <p:cBhvr additive="base">
                                        <p:cTn id="17" dur="500" fill="hold"/>
                                        <p:tgtEl>
                                          <p:spTgt spid="224259">
                                            <p:txEl>
                                              <p:pRg st="2" end="2"/>
                                            </p:txEl>
                                          </p:spTgt>
                                        </p:tgtEl>
                                        <p:attrNameLst>
                                          <p:attrName>ppt_x</p:attrName>
                                        </p:attrNameLst>
                                      </p:cBhvr>
                                      <p:tavLst>
                                        <p:tav tm="0">
                                          <p:val>
                                            <p:strVal val="1+#ppt_w/2"/>
                                          </p:val>
                                        </p:tav>
                                        <p:tav tm="100000">
                                          <p:val>
                                            <p:strVal val="#ppt_x"/>
                                          </p:val>
                                        </p:tav>
                                      </p:tavLst>
                                    </p:anim>
                                    <p:anim calcmode="lin" valueType="num">
                                      <p:cBhvr additive="base">
                                        <p:cTn id="18" dur="500" fill="hold"/>
                                        <p:tgtEl>
                                          <p:spTgt spid="224259">
                                            <p:txEl>
                                              <p:pRg st="2" end="2"/>
                                            </p:txEl>
                                          </p:spTgt>
                                        </p:tgtEl>
                                        <p:attrNameLst>
                                          <p:attrName>ppt_y</p:attrName>
                                        </p:attrNameLst>
                                      </p:cBhvr>
                                      <p:tavLst>
                                        <p:tav tm="0">
                                          <p:val>
                                            <p:strVal val="#ppt_y"/>
                                          </p:val>
                                        </p:tav>
                                        <p:tav tm="100000">
                                          <p:val>
                                            <p:strVal val="#ppt_y"/>
                                          </p:val>
                                        </p:tav>
                                      </p:tavLst>
                                    </p:anim>
                                  </p:childTnLst>
                                </p:cTn>
                              </p:par>
                              <p:par>
                                <p:cTn id="19" presetID="2" presetClass="entr" presetSubtype="2" fill="hold" grpId="0" nodeType="withEffect">
                                  <p:stCondLst>
                                    <p:cond delay="0"/>
                                  </p:stCondLst>
                                  <p:childTnLst>
                                    <p:set>
                                      <p:cBhvr>
                                        <p:cTn id="20" dur="1" fill="hold">
                                          <p:stCondLst>
                                            <p:cond delay="0"/>
                                          </p:stCondLst>
                                        </p:cTn>
                                        <p:tgtEl>
                                          <p:spTgt spid="224259">
                                            <p:txEl>
                                              <p:pRg st="3" end="3"/>
                                            </p:txEl>
                                          </p:spTgt>
                                        </p:tgtEl>
                                        <p:attrNameLst>
                                          <p:attrName>style.visibility</p:attrName>
                                        </p:attrNameLst>
                                      </p:cBhvr>
                                      <p:to>
                                        <p:strVal val="visible"/>
                                      </p:to>
                                    </p:set>
                                    <p:anim calcmode="lin" valueType="num">
                                      <p:cBhvr additive="base">
                                        <p:cTn id="21" dur="500" fill="hold"/>
                                        <p:tgtEl>
                                          <p:spTgt spid="224259">
                                            <p:txEl>
                                              <p:pRg st="3" end="3"/>
                                            </p:txEl>
                                          </p:spTgt>
                                        </p:tgtEl>
                                        <p:attrNameLst>
                                          <p:attrName>ppt_x</p:attrName>
                                        </p:attrNameLst>
                                      </p:cBhvr>
                                      <p:tavLst>
                                        <p:tav tm="0">
                                          <p:val>
                                            <p:strVal val="1+#ppt_w/2"/>
                                          </p:val>
                                        </p:tav>
                                        <p:tav tm="100000">
                                          <p:val>
                                            <p:strVal val="#ppt_x"/>
                                          </p:val>
                                        </p:tav>
                                      </p:tavLst>
                                    </p:anim>
                                    <p:anim calcmode="lin" valueType="num">
                                      <p:cBhvr additive="base">
                                        <p:cTn id="22" dur="500" fill="hold"/>
                                        <p:tgtEl>
                                          <p:spTgt spid="224259">
                                            <p:txEl>
                                              <p:pRg st="3" end="3"/>
                                            </p:txEl>
                                          </p:spTgt>
                                        </p:tgtEl>
                                        <p:attrNameLst>
                                          <p:attrName>ppt_y</p:attrName>
                                        </p:attrNameLst>
                                      </p:cBhvr>
                                      <p:tavLst>
                                        <p:tav tm="0">
                                          <p:val>
                                            <p:strVal val="#ppt_y"/>
                                          </p:val>
                                        </p:tav>
                                        <p:tav tm="100000">
                                          <p:val>
                                            <p:strVal val="#ppt_y"/>
                                          </p:val>
                                        </p:tav>
                                      </p:tavLst>
                                    </p:anim>
                                  </p:childTnLst>
                                </p:cTn>
                              </p:par>
                              <p:par>
                                <p:cTn id="23" presetID="2" presetClass="entr" presetSubtype="2" fill="hold" grpId="0" nodeType="withEffect">
                                  <p:stCondLst>
                                    <p:cond delay="0"/>
                                  </p:stCondLst>
                                  <p:childTnLst>
                                    <p:set>
                                      <p:cBhvr>
                                        <p:cTn id="24" dur="1" fill="hold">
                                          <p:stCondLst>
                                            <p:cond delay="0"/>
                                          </p:stCondLst>
                                        </p:cTn>
                                        <p:tgtEl>
                                          <p:spTgt spid="224259">
                                            <p:txEl>
                                              <p:pRg st="4" end="4"/>
                                            </p:txEl>
                                          </p:spTgt>
                                        </p:tgtEl>
                                        <p:attrNameLst>
                                          <p:attrName>style.visibility</p:attrName>
                                        </p:attrNameLst>
                                      </p:cBhvr>
                                      <p:to>
                                        <p:strVal val="visible"/>
                                      </p:to>
                                    </p:set>
                                    <p:anim calcmode="lin" valueType="num">
                                      <p:cBhvr additive="base">
                                        <p:cTn id="25" dur="500" fill="hold"/>
                                        <p:tgtEl>
                                          <p:spTgt spid="224259">
                                            <p:txEl>
                                              <p:pRg st="4" end="4"/>
                                            </p:txEl>
                                          </p:spTgt>
                                        </p:tgtEl>
                                        <p:attrNameLst>
                                          <p:attrName>ppt_x</p:attrName>
                                        </p:attrNameLst>
                                      </p:cBhvr>
                                      <p:tavLst>
                                        <p:tav tm="0">
                                          <p:val>
                                            <p:strVal val="1+#ppt_w/2"/>
                                          </p:val>
                                        </p:tav>
                                        <p:tav tm="100000">
                                          <p:val>
                                            <p:strVal val="#ppt_x"/>
                                          </p:val>
                                        </p:tav>
                                      </p:tavLst>
                                    </p:anim>
                                    <p:anim calcmode="lin" valueType="num">
                                      <p:cBhvr additive="base">
                                        <p:cTn id="26" dur="500" fill="hold"/>
                                        <p:tgtEl>
                                          <p:spTgt spid="224259">
                                            <p:txEl>
                                              <p:pRg st="4" end="4"/>
                                            </p:txEl>
                                          </p:spTgt>
                                        </p:tgtEl>
                                        <p:attrNameLst>
                                          <p:attrName>ppt_y</p:attrName>
                                        </p:attrNameLst>
                                      </p:cBhvr>
                                      <p:tavLst>
                                        <p:tav tm="0">
                                          <p:val>
                                            <p:strVal val="#ppt_y"/>
                                          </p:val>
                                        </p:tav>
                                        <p:tav tm="100000">
                                          <p:val>
                                            <p:strVal val="#ppt_y"/>
                                          </p:val>
                                        </p:tav>
                                      </p:tavLst>
                                    </p:anim>
                                  </p:childTnLst>
                                </p:cTn>
                              </p:par>
                              <p:par>
                                <p:cTn id="27" presetID="2" presetClass="entr" presetSubtype="2" fill="hold" grpId="0" nodeType="withEffect">
                                  <p:stCondLst>
                                    <p:cond delay="0"/>
                                  </p:stCondLst>
                                  <p:childTnLst>
                                    <p:set>
                                      <p:cBhvr>
                                        <p:cTn id="28" dur="1" fill="hold">
                                          <p:stCondLst>
                                            <p:cond delay="0"/>
                                          </p:stCondLst>
                                        </p:cTn>
                                        <p:tgtEl>
                                          <p:spTgt spid="224259">
                                            <p:txEl>
                                              <p:pRg st="5" end="5"/>
                                            </p:txEl>
                                          </p:spTgt>
                                        </p:tgtEl>
                                        <p:attrNameLst>
                                          <p:attrName>style.visibility</p:attrName>
                                        </p:attrNameLst>
                                      </p:cBhvr>
                                      <p:to>
                                        <p:strVal val="visible"/>
                                      </p:to>
                                    </p:set>
                                    <p:anim calcmode="lin" valueType="num">
                                      <p:cBhvr additive="base">
                                        <p:cTn id="29" dur="500" fill="hold"/>
                                        <p:tgtEl>
                                          <p:spTgt spid="224259">
                                            <p:txEl>
                                              <p:pRg st="5" end="5"/>
                                            </p:txEl>
                                          </p:spTgt>
                                        </p:tgtEl>
                                        <p:attrNameLst>
                                          <p:attrName>ppt_x</p:attrName>
                                        </p:attrNameLst>
                                      </p:cBhvr>
                                      <p:tavLst>
                                        <p:tav tm="0">
                                          <p:val>
                                            <p:strVal val="1+#ppt_w/2"/>
                                          </p:val>
                                        </p:tav>
                                        <p:tav tm="100000">
                                          <p:val>
                                            <p:strVal val="#ppt_x"/>
                                          </p:val>
                                        </p:tav>
                                      </p:tavLst>
                                    </p:anim>
                                    <p:anim calcmode="lin" valueType="num">
                                      <p:cBhvr additive="base">
                                        <p:cTn id="30" dur="500" fill="hold"/>
                                        <p:tgtEl>
                                          <p:spTgt spid="224259">
                                            <p:txEl>
                                              <p:pRg st="5" end="5"/>
                                            </p:txEl>
                                          </p:spTgt>
                                        </p:tgtEl>
                                        <p:attrNameLst>
                                          <p:attrName>ppt_y</p:attrName>
                                        </p:attrNameLst>
                                      </p:cBhvr>
                                      <p:tavLst>
                                        <p:tav tm="0">
                                          <p:val>
                                            <p:strVal val="#ppt_y"/>
                                          </p:val>
                                        </p:tav>
                                        <p:tav tm="100000">
                                          <p:val>
                                            <p:strVal val="#ppt_y"/>
                                          </p:val>
                                        </p:tav>
                                      </p:tavLst>
                                    </p:anim>
                                  </p:childTnLst>
                                </p:cTn>
                              </p:par>
                              <p:par>
                                <p:cTn id="31" presetID="2" presetClass="entr" presetSubtype="2" fill="hold" grpId="0" nodeType="withEffect">
                                  <p:stCondLst>
                                    <p:cond delay="0"/>
                                  </p:stCondLst>
                                  <p:childTnLst>
                                    <p:set>
                                      <p:cBhvr>
                                        <p:cTn id="32" dur="1" fill="hold">
                                          <p:stCondLst>
                                            <p:cond delay="0"/>
                                          </p:stCondLst>
                                        </p:cTn>
                                        <p:tgtEl>
                                          <p:spTgt spid="224259">
                                            <p:txEl>
                                              <p:pRg st="6" end="6"/>
                                            </p:txEl>
                                          </p:spTgt>
                                        </p:tgtEl>
                                        <p:attrNameLst>
                                          <p:attrName>style.visibility</p:attrName>
                                        </p:attrNameLst>
                                      </p:cBhvr>
                                      <p:to>
                                        <p:strVal val="visible"/>
                                      </p:to>
                                    </p:set>
                                    <p:anim calcmode="lin" valueType="num">
                                      <p:cBhvr additive="base">
                                        <p:cTn id="33" dur="500" fill="hold"/>
                                        <p:tgtEl>
                                          <p:spTgt spid="224259">
                                            <p:txEl>
                                              <p:pRg st="6" end="6"/>
                                            </p:txEl>
                                          </p:spTgt>
                                        </p:tgtEl>
                                        <p:attrNameLst>
                                          <p:attrName>ppt_x</p:attrName>
                                        </p:attrNameLst>
                                      </p:cBhvr>
                                      <p:tavLst>
                                        <p:tav tm="0">
                                          <p:val>
                                            <p:strVal val="1+#ppt_w/2"/>
                                          </p:val>
                                        </p:tav>
                                        <p:tav tm="100000">
                                          <p:val>
                                            <p:strVal val="#ppt_x"/>
                                          </p:val>
                                        </p:tav>
                                      </p:tavLst>
                                    </p:anim>
                                    <p:anim calcmode="lin" valueType="num">
                                      <p:cBhvr additive="base">
                                        <p:cTn id="34" dur="500" fill="hold"/>
                                        <p:tgtEl>
                                          <p:spTgt spid="224259">
                                            <p:txEl>
                                              <p:pRg st="6" end="6"/>
                                            </p:txEl>
                                          </p:spTgt>
                                        </p:tgtEl>
                                        <p:attrNameLst>
                                          <p:attrName>ppt_y</p:attrName>
                                        </p:attrNameLst>
                                      </p:cBhvr>
                                      <p:tavLst>
                                        <p:tav tm="0">
                                          <p:val>
                                            <p:strVal val="#ppt_y"/>
                                          </p:val>
                                        </p:tav>
                                        <p:tav tm="100000">
                                          <p:val>
                                            <p:strVal val="#ppt_y"/>
                                          </p:val>
                                        </p:tav>
                                      </p:tavLst>
                                    </p:anim>
                                  </p:childTnLst>
                                </p:cTn>
                              </p:par>
                              <p:par>
                                <p:cTn id="35" presetID="2" presetClass="entr" presetSubtype="2" fill="hold" grpId="0" nodeType="withEffect">
                                  <p:stCondLst>
                                    <p:cond delay="0"/>
                                  </p:stCondLst>
                                  <p:childTnLst>
                                    <p:set>
                                      <p:cBhvr>
                                        <p:cTn id="36" dur="1" fill="hold">
                                          <p:stCondLst>
                                            <p:cond delay="0"/>
                                          </p:stCondLst>
                                        </p:cTn>
                                        <p:tgtEl>
                                          <p:spTgt spid="224259">
                                            <p:txEl>
                                              <p:pRg st="7" end="7"/>
                                            </p:txEl>
                                          </p:spTgt>
                                        </p:tgtEl>
                                        <p:attrNameLst>
                                          <p:attrName>style.visibility</p:attrName>
                                        </p:attrNameLst>
                                      </p:cBhvr>
                                      <p:to>
                                        <p:strVal val="visible"/>
                                      </p:to>
                                    </p:set>
                                    <p:anim calcmode="lin" valueType="num">
                                      <p:cBhvr additive="base">
                                        <p:cTn id="37" dur="500" fill="hold"/>
                                        <p:tgtEl>
                                          <p:spTgt spid="224259">
                                            <p:txEl>
                                              <p:pRg st="7" end="7"/>
                                            </p:txEl>
                                          </p:spTgt>
                                        </p:tgtEl>
                                        <p:attrNameLst>
                                          <p:attrName>ppt_x</p:attrName>
                                        </p:attrNameLst>
                                      </p:cBhvr>
                                      <p:tavLst>
                                        <p:tav tm="0">
                                          <p:val>
                                            <p:strVal val="1+#ppt_w/2"/>
                                          </p:val>
                                        </p:tav>
                                        <p:tav tm="100000">
                                          <p:val>
                                            <p:strVal val="#ppt_x"/>
                                          </p:val>
                                        </p:tav>
                                      </p:tavLst>
                                    </p:anim>
                                    <p:anim calcmode="lin" valueType="num">
                                      <p:cBhvr additive="base">
                                        <p:cTn id="38" dur="500" fill="hold"/>
                                        <p:tgtEl>
                                          <p:spTgt spid="224259">
                                            <p:txEl>
                                              <p:pRg st="7" end="7"/>
                                            </p:txEl>
                                          </p:spTgt>
                                        </p:tgtEl>
                                        <p:attrNameLst>
                                          <p:attrName>ppt_y</p:attrName>
                                        </p:attrNameLst>
                                      </p:cBhvr>
                                      <p:tavLst>
                                        <p:tav tm="0">
                                          <p:val>
                                            <p:strVal val="#ppt_y"/>
                                          </p:val>
                                        </p:tav>
                                        <p:tav tm="100000">
                                          <p:val>
                                            <p:strVal val="#ppt_y"/>
                                          </p:val>
                                        </p:tav>
                                      </p:tavLst>
                                    </p:anim>
                                  </p:childTnLst>
                                </p:cTn>
                              </p:par>
                              <p:par>
                                <p:cTn id="39" presetID="2" presetClass="entr" presetSubtype="2" fill="hold" grpId="0" nodeType="withEffect">
                                  <p:stCondLst>
                                    <p:cond delay="0"/>
                                  </p:stCondLst>
                                  <p:childTnLst>
                                    <p:set>
                                      <p:cBhvr>
                                        <p:cTn id="40" dur="1" fill="hold">
                                          <p:stCondLst>
                                            <p:cond delay="0"/>
                                          </p:stCondLst>
                                        </p:cTn>
                                        <p:tgtEl>
                                          <p:spTgt spid="224259">
                                            <p:txEl>
                                              <p:pRg st="8" end="8"/>
                                            </p:txEl>
                                          </p:spTgt>
                                        </p:tgtEl>
                                        <p:attrNameLst>
                                          <p:attrName>style.visibility</p:attrName>
                                        </p:attrNameLst>
                                      </p:cBhvr>
                                      <p:to>
                                        <p:strVal val="visible"/>
                                      </p:to>
                                    </p:set>
                                    <p:anim calcmode="lin" valueType="num">
                                      <p:cBhvr additive="base">
                                        <p:cTn id="41" dur="500" fill="hold"/>
                                        <p:tgtEl>
                                          <p:spTgt spid="224259">
                                            <p:txEl>
                                              <p:pRg st="8" end="8"/>
                                            </p:txEl>
                                          </p:spTgt>
                                        </p:tgtEl>
                                        <p:attrNameLst>
                                          <p:attrName>ppt_x</p:attrName>
                                        </p:attrNameLst>
                                      </p:cBhvr>
                                      <p:tavLst>
                                        <p:tav tm="0">
                                          <p:val>
                                            <p:strVal val="1+#ppt_w/2"/>
                                          </p:val>
                                        </p:tav>
                                        <p:tav tm="100000">
                                          <p:val>
                                            <p:strVal val="#ppt_x"/>
                                          </p:val>
                                        </p:tav>
                                      </p:tavLst>
                                    </p:anim>
                                    <p:anim calcmode="lin" valueType="num">
                                      <p:cBhvr additive="base">
                                        <p:cTn id="42" dur="500" fill="hold"/>
                                        <p:tgtEl>
                                          <p:spTgt spid="224259">
                                            <p:txEl>
                                              <p:pRg st="8" end="8"/>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4259" grpId="0" build="p" autoUpdateAnimBg="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871662" y="152400"/>
            <a:ext cx="5824538" cy="5824538"/>
          </a:xfrm>
          <a:prstGeom prst="rect">
            <a:avLst/>
          </a:prstGeom>
        </p:spPr>
      </p:pic>
      <p:sp>
        <p:nvSpPr>
          <p:cNvPr id="3" name="TextBox 2"/>
          <p:cNvSpPr txBox="1"/>
          <p:nvPr/>
        </p:nvSpPr>
        <p:spPr>
          <a:xfrm>
            <a:off x="2209800" y="5976938"/>
            <a:ext cx="5334000" cy="584775"/>
          </a:xfrm>
          <a:prstGeom prst="rect">
            <a:avLst/>
          </a:prstGeom>
          <a:noFill/>
        </p:spPr>
        <p:txBody>
          <a:bodyPr wrap="square" rtlCol="0">
            <a:spAutoFit/>
          </a:bodyPr>
          <a:lstStyle/>
          <a:p>
            <a:r>
              <a:rPr lang="en-US" sz="1600" dirty="0">
                <a:solidFill>
                  <a:srgbClr val="FF0000"/>
                </a:solidFill>
              </a:rPr>
              <a:t>Example Scoreboard Status in CDC 6600 (Fig. c.54) consisting of 2 FP </a:t>
            </a:r>
            <a:r>
              <a:rPr lang="en-US" sz="1600" dirty="0" err="1">
                <a:solidFill>
                  <a:srgbClr val="FF0000"/>
                </a:solidFill>
              </a:rPr>
              <a:t>Mult</a:t>
            </a:r>
            <a:r>
              <a:rPr lang="en-US" sz="1600" dirty="0">
                <a:solidFill>
                  <a:srgbClr val="FF0000"/>
                </a:solidFill>
              </a:rPr>
              <a:t>, 1 FP </a:t>
            </a:r>
            <a:r>
              <a:rPr lang="en-US" sz="1600" dirty="0" err="1">
                <a:solidFill>
                  <a:srgbClr val="FF0000"/>
                </a:solidFill>
              </a:rPr>
              <a:t>Div</a:t>
            </a:r>
            <a:r>
              <a:rPr lang="en-US" sz="1600" dirty="0">
                <a:solidFill>
                  <a:srgbClr val="FF0000"/>
                </a:solidFill>
              </a:rPr>
              <a:t>, 1 FP Add, 1 </a:t>
            </a:r>
            <a:r>
              <a:rPr lang="en-US" sz="1600" dirty="0" err="1">
                <a:solidFill>
                  <a:srgbClr val="FF0000"/>
                </a:solidFill>
              </a:rPr>
              <a:t>Int</a:t>
            </a:r>
            <a:r>
              <a:rPr lang="en-US" sz="1600" dirty="0">
                <a:solidFill>
                  <a:srgbClr val="FF0000"/>
                </a:solidFill>
              </a:rPr>
              <a:t> unit</a:t>
            </a:r>
          </a:p>
        </p:txBody>
      </p:sp>
    </p:spTree>
    <p:extLst>
      <p:ext uri="{BB962C8B-B14F-4D97-AF65-F5344CB8AC3E}">
        <p14:creationId xmlns:p14="http://schemas.microsoft.com/office/powerpoint/2010/main" val="211793901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Slide Number Placeholder 5"/>
          <p:cNvSpPr>
            <a:spLocks noGrp="1"/>
          </p:cNvSpPr>
          <p:nvPr>
            <p:ph type="sldNum" sz="quarter" idx="4294967295"/>
          </p:nvPr>
        </p:nvSpPr>
        <p:spPr>
          <a:xfrm>
            <a:off x="6553200" y="6248400"/>
            <a:ext cx="1905000" cy="457200"/>
          </a:xfrm>
          <a:prstGeom prst="rect">
            <a:avLst/>
          </a:prstGeom>
        </p:spPr>
        <p:txBody>
          <a:bodyPr/>
          <a:lstStyle/>
          <a:p>
            <a:fld id="{723B71FF-553A-4CA8-AE0F-A0449DD63201}" type="slidenum">
              <a:rPr lang="en-US"/>
              <a:pPr/>
              <a:t>9</a:t>
            </a:fld>
            <a:endParaRPr lang="en-US"/>
          </a:p>
        </p:txBody>
      </p:sp>
      <p:sp>
        <p:nvSpPr>
          <p:cNvPr id="3074" name="Rectangle 2"/>
          <p:cNvSpPr>
            <a:spLocks noGrp="1" noChangeArrowheads="1"/>
          </p:cNvSpPr>
          <p:nvPr>
            <p:ph type="title"/>
          </p:nvPr>
        </p:nvSpPr>
        <p:spPr>
          <a:xfrm>
            <a:off x="838200" y="76200"/>
            <a:ext cx="7162800" cy="1143000"/>
          </a:xfrm>
        </p:spPr>
        <p:txBody>
          <a:bodyPr/>
          <a:lstStyle/>
          <a:p>
            <a:r>
              <a:rPr lang="en-US" dirty="0">
                <a:solidFill>
                  <a:srgbClr val="0070C0"/>
                </a:solidFill>
              </a:rPr>
              <a:t>Review: Scoreboard</a:t>
            </a:r>
          </a:p>
        </p:txBody>
      </p:sp>
      <p:sp>
        <p:nvSpPr>
          <p:cNvPr id="3075" name="Arc 3"/>
          <p:cNvSpPr>
            <a:spLocks noGrp="1"/>
          </p:cNvSpPr>
          <p:nvPr>
            <p:ph type="body" idx="1"/>
          </p:nvPr>
        </p:nvSpPr>
        <p:spPr>
          <a:xfrm>
            <a:off x="990600" y="1258330"/>
            <a:ext cx="7162800" cy="4271319"/>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p:spPr>
        <p:txBody>
          <a:bodyPr/>
          <a:lstStyle/>
          <a:p>
            <a:r>
              <a:rPr lang="en-US" dirty="0"/>
              <a:t>Limitations of 6600 scoreboard</a:t>
            </a:r>
          </a:p>
          <a:p>
            <a:pPr lvl="1"/>
            <a:r>
              <a:rPr lang="en-US" dirty="0"/>
              <a:t>Complex Centralized Control</a:t>
            </a:r>
          </a:p>
          <a:p>
            <a:pPr lvl="1"/>
            <a:r>
              <a:rPr lang="en-US" dirty="0"/>
              <a:t>Limited to instructions in basic block (small </a:t>
            </a:r>
            <a:r>
              <a:rPr lang="en-US" i="1" dirty="0"/>
              <a:t>window</a:t>
            </a:r>
            <a:r>
              <a:rPr lang="en-US" dirty="0"/>
              <a:t>)</a:t>
            </a:r>
          </a:p>
          <a:p>
            <a:pPr lvl="1"/>
            <a:r>
              <a:rPr lang="en-US" dirty="0"/>
              <a:t>Large number of functional units (structural hazards)</a:t>
            </a:r>
          </a:p>
          <a:p>
            <a:pPr lvl="1"/>
            <a:r>
              <a:rPr lang="en-US" dirty="0"/>
              <a:t>Stall on WAR hazards</a:t>
            </a:r>
          </a:p>
          <a:p>
            <a:pPr lvl="1"/>
            <a:r>
              <a:rPr lang="en-US" dirty="0"/>
              <a:t>Stall on WAW hazards</a:t>
            </a:r>
          </a:p>
          <a:p>
            <a:pPr lvl="4">
              <a:buFontTx/>
              <a:buNone/>
            </a:pPr>
            <a:r>
              <a:rPr lang="en-US" sz="2400" dirty="0"/>
              <a:t>DIV.D	           F0, F2, F4</a:t>
            </a:r>
          </a:p>
          <a:p>
            <a:pPr lvl="4">
              <a:buFontTx/>
              <a:buNone/>
            </a:pPr>
            <a:r>
              <a:rPr lang="en-US" sz="2400" dirty="0"/>
              <a:t>ADD.D	</a:t>
            </a:r>
            <a:r>
              <a:rPr lang="en-US" sz="2400" dirty="0">
                <a:solidFill>
                  <a:schemeClr val="accent2"/>
                </a:solidFill>
              </a:rPr>
              <a:t>F6</a:t>
            </a:r>
            <a:r>
              <a:rPr lang="en-US" sz="2400" dirty="0"/>
              <a:t>, F0, </a:t>
            </a:r>
            <a:r>
              <a:rPr lang="en-US" sz="2400" dirty="0">
                <a:solidFill>
                  <a:srgbClr val="FF0000"/>
                </a:solidFill>
              </a:rPr>
              <a:t>F8</a:t>
            </a:r>
          </a:p>
          <a:p>
            <a:pPr lvl="4">
              <a:buFontTx/>
              <a:buNone/>
            </a:pPr>
            <a:r>
              <a:rPr lang="en-US" sz="2400" dirty="0"/>
              <a:t>S.D	           F6, 0(R1)</a:t>
            </a:r>
          </a:p>
          <a:p>
            <a:pPr lvl="4">
              <a:buFontTx/>
              <a:buNone/>
            </a:pPr>
            <a:r>
              <a:rPr lang="en-US" sz="2400" dirty="0"/>
              <a:t>SUB.D	</a:t>
            </a:r>
            <a:r>
              <a:rPr lang="en-US" sz="2400" dirty="0">
                <a:solidFill>
                  <a:srgbClr val="FF0000"/>
                </a:solidFill>
              </a:rPr>
              <a:t>F8</a:t>
            </a:r>
            <a:r>
              <a:rPr lang="en-US" sz="2400" dirty="0"/>
              <a:t>, F10, F14</a:t>
            </a:r>
          </a:p>
          <a:p>
            <a:pPr lvl="4">
              <a:buFontTx/>
              <a:buNone/>
            </a:pPr>
            <a:r>
              <a:rPr lang="en-US" sz="2400" dirty="0"/>
              <a:t>MUL.D	</a:t>
            </a:r>
            <a:r>
              <a:rPr lang="en-US" sz="2400" dirty="0">
                <a:solidFill>
                  <a:schemeClr val="accent2"/>
                </a:solidFill>
              </a:rPr>
              <a:t>F6</a:t>
            </a:r>
            <a:r>
              <a:rPr lang="en-US" sz="2400" dirty="0"/>
              <a:t>, F10, F8</a:t>
            </a:r>
          </a:p>
        </p:txBody>
      </p:sp>
      <p:sp>
        <p:nvSpPr>
          <p:cNvPr id="3077" name="Arc 5"/>
          <p:cNvSpPr>
            <a:spLocks/>
          </p:cNvSpPr>
          <p:nvPr/>
        </p:nvSpPr>
        <p:spPr bwMode="auto">
          <a:xfrm flipH="1">
            <a:off x="2362200" y="3962400"/>
            <a:ext cx="457200" cy="990600"/>
          </a:xfrm>
          <a:custGeom>
            <a:avLst/>
            <a:gdLst>
              <a:gd name="G0" fmla="+- 4131 0 0"/>
              <a:gd name="G1" fmla="+- 21600 0 0"/>
              <a:gd name="G2" fmla="+- 21600 0 0"/>
              <a:gd name="T0" fmla="*/ 0 w 25731"/>
              <a:gd name="T1" fmla="*/ 399 h 43200"/>
              <a:gd name="T2" fmla="*/ 28 w 25731"/>
              <a:gd name="T3" fmla="*/ 42807 h 43200"/>
              <a:gd name="T4" fmla="*/ 4131 w 25731"/>
              <a:gd name="T5" fmla="*/ 21600 h 43200"/>
            </a:gdLst>
            <a:ahLst/>
            <a:cxnLst>
              <a:cxn ang="0">
                <a:pos x="T0" y="T1"/>
              </a:cxn>
              <a:cxn ang="0">
                <a:pos x="T2" y="T3"/>
              </a:cxn>
              <a:cxn ang="0">
                <a:pos x="T4" y="T5"/>
              </a:cxn>
            </a:cxnLst>
            <a:rect l="0" t="0" r="r" b="b"/>
            <a:pathLst>
              <a:path w="25731" h="43200" fill="none" extrusionOk="0">
                <a:moveTo>
                  <a:pt x="-1" y="398"/>
                </a:moveTo>
                <a:cubicBezTo>
                  <a:pt x="1360" y="133"/>
                  <a:pt x="2744" y="-1"/>
                  <a:pt x="4131" y="0"/>
                </a:cubicBezTo>
                <a:cubicBezTo>
                  <a:pt x="16060" y="0"/>
                  <a:pt x="25731" y="9670"/>
                  <a:pt x="25731" y="21600"/>
                </a:cubicBezTo>
                <a:cubicBezTo>
                  <a:pt x="25731" y="33529"/>
                  <a:pt x="16060" y="43200"/>
                  <a:pt x="4131" y="43200"/>
                </a:cubicBezTo>
                <a:cubicBezTo>
                  <a:pt x="2753" y="43200"/>
                  <a:pt x="1380" y="43068"/>
                  <a:pt x="28" y="42806"/>
                </a:cubicBezTo>
              </a:path>
              <a:path w="25731" h="43200" stroke="0" extrusionOk="0">
                <a:moveTo>
                  <a:pt x="-1" y="398"/>
                </a:moveTo>
                <a:cubicBezTo>
                  <a:pt x="1360" y="133"/>
                  <a:pt x="2744" y="-1"/>
                  <a:pt x="4131" y="0"/>
                </a:cubicBezTo>
                <a:cubicBezTo>
                  <a:pt x="16060" y="0"/>
                  <a:pt x="25731" y="9670"/>
                  <a:pt x="25731" y="21600"/>
                </a:cubicBezTo>
                <a:cubicBezTo>
                  <a:pt x="25731" y="33529"/>
                  <a:pt x="16060" y="43200"/>
                  <a:pt x="4131" y="43200"/>
                </a:cubicBezTo>
                <a:cubicBezTo>
                  <a:pt x="2753" y="43200"/>
                  <a:pt x="1380" y="43068"/>
                  <a:pt x="28" y="42806"/>
                </a:cubicBezTo>
                <a:lnTo>
                  <a:pt x="4131" y="21600"/>
                </a:lnTo>
                <a:close/>
              </a:path>
            </a:pathLst>
          </a:custGeom>
          <a:noFill/>
          <a:ln w="9525">
            <a:solidFill>
              <a:srgbClr val="FF0000"/>
            </a:solidFill>
            <a:round/>
            <a:headEnd type="triangle" w="med" len="med"/>
            <a:tailEnd type="triangle" w="med" len="med"/>
          </a:ln>
          <a:effectLst/>
        </p:spPr>
        <p:txBody>
          <a:bodyPr wrap="none" anchor="ctr"/>
          <a:lstStyle/>
          <a:p>
            <a:pPr algn="ctr"/>
            <a:r>
              <a:rPr lang="en-US" dirty="0">
                <a:solidFill>
                  <a:srgbClr val="FF0000"/>
                </a:solidFill>
                <a:latin typeface="Arial Narrow" pitchFamily="34" charset="0"/>
              </a:rPr>
              <a:t>WAR</a:t>
            </a:r>
          </a:p>
        </p:txBody>
      </p:sp>
      <p:sp>
        <p:nvSpPr>
          <p:cNvPr id="3078" name="Arc 6"/>
          <p:cNvSpPr>
            <a:spLocks/>
          </p:cNvSpPr>
          <p:nvPr/>
        </p:nvSpPr>
        <p:spPr bwMode="auto">
          <a:xfrm>
            <a:off x="6400800" y="4025214"/>
            <a:ext cx="457200" cy="1219200"/>
          </a:xfrm>
          <a:custGeom>
            <a:avLst/>
            <a:gdLst>
              <a:gd name="G0" fmla="+- 4131 0 0"/>
              <a:gd name="G1" fmla="+- 21600 0 0"/>
              <a:gd name="G2" fmla="+- 21600 0 0"/>
              <a:gd name="T0" fmla="*/ 0 w 25731"/>
              <a:gd name="T1" fmla="*/ 399 h 43200"/>
              <a:gd name="T2" fmla="*/ 28 w 25731"/>
              <a:gd name="T3" fmla="*/ 42807 h 43200"/>
              <a:gd name="T4" fmla="*/ 4131 w 25731"/>
              <a:gd name="T5" fmla="*/ 21600 h 43200"/>
            </a:gdLst>
            <a:ahLst/>
            <a:cxnLst>
              <a:cxn ang="0">
                <a:pos x="T0" y="T1"/>
              </a:cxn>
              <a:cxn ang="0">
                <a:pos x="T2" y="T3"/>
              </a:cxn>
              <a:cxn ang="0">
                <a:pos x="T4" y="T5"/>
              </a:cxn>
            </a:cxnLst>
            <a:rect l="0" t="0" r="r" b="b"/>
            <a:pathLst>
              <a:path w="25731" h="43200" fill="none" extrusionOk="0">
                <a:moveTo>
                  <a:pt x="-1" y="398"/>
                </a:moveTo>
                <a:cubicBezTo>
                  <a:pt x="1360" y="133"/>
                  <a:pt x="2744" y="-1"/>
                  <a:pt x="4131" y="0"/>
                </a:cubicBezTo>
                <a:cubicBezTo>
                  <a:pt x="16060" y="0"/>
                  <a:pt x="25731" y="9670"/>
                  <a:pt x="25731" y="21600"/>
                </a:cubicBezTo>
                <a:cubicBezTo>
                  <a:pt x="25731" y="33529"/>
                  <a:pt x="16060" y="43200"/>
                  <a:pt x="4131" y="43200"/>
                </a:cubicBezTo>
                <a:cubicBezTo>
                  <a:pt x="2753" y="43200"/>
                  <a:pt x="1380" y="43068"/>
                  <a:pt x="28" y="42806"/>
                </a:cubicBezTo>
              </a:path>
              <a:path w="25731" h="43200" stroke="0" extrusionOk="0">
                <a:moveTo>
                  <a:pt x="-1" y="398"/>
                </a:moveTo>
                <a:cubicBezTo>
                  <a:pt x="1360" y="133"/>
                  <a:pt x="2744" y="-1"/>
                  <a:pt x="4131" y="0"/>
                </a:cubicBezTo>
                <a:cubicBezTo>
                  <a:pt x="16060" y="0"/>
                  <a:pt x="25731" y="9670"/>
                  <a:pt x="25731" y="21600"/>
                </a:cubicBezTo>
                <a:cubicBezTo>
                  <a:pt x="25731" y="33529"/>
                  <a:pt x="16060" y="43200"/>
                  <a:pt x="4131" y="43200"/>
                </a:cubicBezTo>
                <a:cubicBezTo>
                  <a:pt x="2753" y="43200"/>
                  <a:pt x="1380" y="43068"/>
                  <a:pt x="28" y="42806"/>
                </a:cubicBezTo>
                <a:lnTo>
                  <a:pt x="4131" y="21600"/>
                </a:lnTo>
                <a:close/>
              </a:path>
            </a:pathLst>
          </a:custGeom>
          <a:noFill/>
          <a:ln w="9525">
            <a:solidFill>
              <a:schemeClr val="accent2"/>
            </a:solidFill>
            <a:round/>
            <a:headEnd type="triangle" w="med" len="med"/>
            <a:tailEnd type="triangle" w="med" len="med"/>
          </a:ln>
          <a:effectLst/>
        </p:spPr>
        <p:txBody>
          <a:bodyPr wrap="none" anchor="ctr"/>
          <a:lstStyle/>
          <a:p>
            <a:pPr algn="ctr"/>
            <a:r>
              <a:rPr lang="en-US">
                <a:solidFill>
                  <a:schemeClr val="accent2"/>
                </a:solidFill>
                <a:latin typeface="Arial Narrow" pitchFamily="34" charset="0"/>
              </a:rPr>
              <a:t>WAW</a:t>
            </a:r>
          </a:p>
        </p:txBody>
      </p:sp>
    </p:spTree>
    <p:extLst>
      <p:ext uri="{BB962C8B-B14F-4D97-AF65-F5344CB8AC3E}">
        <p14:creationId xmlns:p14="http://schemas.microsoft.com/office/powerpoint/2010/main" val="562384002"/>
      </p:ext>
    </p:extLst>
  </p:cSld>
  <p:clrMapOvr>
    <a:masterClrMapping/>
  </p:clrMapOvr>
</p:sld>
</file>

<file path=ppt/theme/theme1.xml><?xml version="1.0" encoding="utf-8"?>
<a:theme xmlns:a="http://schemas.openxmlformats.org/drawingml/2006/main" name="Microsoft Office 98">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Microsoft Office 98">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bg1"/>
        </a:solidFill>
        <a:ln w="12700" cap="flat" cmpd="sng" algn="ctr">
          <a:pattFill prst="narHorz">
            <a:fgClr>
              <a:schemeClr val="tx1"/>
            </a:fgClr>
            <a:bgClr>
              <a:schemeClr val="bg1"/>
            </a:bgClr>
          </a:patt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altLang="en-US"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bg1"/>
        </a:solidFill>
        <a:ln w="12700" cap="flat" cmpd="sng" algn="ctr">
          <a:pattFill prst="narHorz">
            <a:fgClr>
              <a:schemeClr val="tx1"/>
            </a:fgClr>
            <a:bgClr>
              <a:schemeClr val="bg1"/>
            </a:bgClr>
          </a:patt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altLang="en-US" sz="1800" b="0" i="0" u="none" strike="noStrike" cap="none" normalizeH="0" baseline="0" smtClean="0">
            <a:ln>
              <a:noFill/>
            </a:ln>
            <a:solidFill>
              <a:schemeClr val="tx1"/>
            </a:solidFill>
            <a:effectLst/>
            <a:latin typeface="Arial" charset="0"/>
          </a:defRPr>
        </a:defPPr>
      </a:lstStyle>
    </a:lnDef>
  </a:objectDefaults>
  <a:extraClrSchemeLst>
    <a:extraClrScheme>
      <a:clrScheme name="Microsoft Office 98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Microsoft Office 98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Microsoft Office 98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Microsoft Office 98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Microsoft Office 98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Microsoft Office 98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Microsoft Office 98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4658</TotalTime>
  <Pages>61</Pages>
  <Words>1239</Words>
  <Application>Microsoft Office PowerPoint</Application>
  <PresentationFormat>Letter Paper (8.5x11 in)</PresentationFormat>
  <Paragraphs>185</Paragraphs>
  <Slides>25</Slides>
  <Notes>3</Notes>
  <HiddenSlides>0</HiddenSlides>
  <MMClips>0</MMClips>
  <ScaleCrop>false</ScaleCrop>
  <HeadingPairs>
    <vt:vector size="8" baseType="variant">
      <vt:variant>
        <vt:lpstr>Fonts Used</vt:lpstr>
      </vt:variant>
      <vt:variant>
        <vt:i4>6</vt:i4>
      </vt:variant>
      <vt:variant>
        <vt:lpstr>Theme</vt:lpstr>
      </vt:variant>
      <vt:variant>
        <vt:i4>1</vt:i4>
      </vt:variant>
      <vt:variant>
        <vt:lpstr>Embedded OLE Servers</vt:lpstr>
      </vt:variant>
      <vt:variant>
        <vt:i4>1</vt:i4>
      </vt:variant>
      <vt:variant>
        <vt:lpstr>Slide Titles</vt:lpstr>
      </vt:variant>
      <vt:variant>
        <vt:i4>25</vt:i4>
      </vt:variant>
    </vt:vector>
  </HeadingPairs>
  <TitlesOfParts>
    <vt:vector size="33" baseType="lpstr">
      <vt:lpstr>Arial</vt:lpstr>
      <vt:lpstr>Arial Narrow</vt:lpstr>
      <vt:lpstr>Courier New</vt:lpstr>
      <vt:lpstr>Symbol</vt:lpstr>
      <vt:lpstr>Times New Roman</vt:lpstr>
      <vt:lpstr>Wingdings</vt:lpstr>
      <vt:lpstr>Microsoft Office 98</vt:lpstr>
      <vt:lpstr>Worksheet</vt:lpstr>
      <vt:lpstr>Lecture 13:  ILP Hardware Schemes Chapter 3 and Appendix C</vt:lpstr>
      <vt:lpstr>HW Schemes: Instruction Parallelism</vt:lpstr>
      <vt:lpstr>HW Schemes: Scoreboard CDC 6600 Appendix C</vt:lpstr>
      <vt:lpstr>Scoreboard Implications</vt:lpstr>
      <vt:lpstr>PowerPoint Presentation</vt:lpstr>
      <vt:lpstr>Four Stages of Scoreboard Control</vt:lpstr>
      <vt:lpstr>Four Stages of Scoreboard Control</vt:lpstr>
      <vt:lpstr>PowerPoint Presentation</vt:lpstr>
      <vt:lpstr>Review: Scoreboard</vt:lpstr>
      <vt:lpstr>Dynamic Scheduling: Tomasulo Algorithm</vt:lpstr>
      <vt:lpstr>PowerPoint Presentation</vt:lpstr>
      <vt:lpstr>Avoiding WAR and WAW Hazards</vt:lpstr>
      <vt:lpstr>Three Stages of Tomasulo Algorithm</vt:lpstr>
      <vt:lpstr>Reservation Station Components</vt:lpstr>
      <vt:lpstr>PowerPoint Presentation</vt:lpstr>
      <vt:lpstr>Tomasulo Example Cycle 0</vt:lpstr>
      <vt:lpstr>Tomasulo Example Cycle 1</vt:lpstr>
      <vt:lpstr>Tomasulo Example Cycle 2</vt:lpstr>
      <vt:lpstr>Tomasulo Example Cycle 3</vt:lpstr>
      <vt:lpstr>Tomasulo Example Cycle 4</vt:lpstr>
      <vt:lpstr>Tomasulo Example Cycle 5</vt:lpstr>
      <vt:lpstr>Tomasulo overlap iterations of loops</vt:lpstr>
      <vt:lpstr>Tomasulo Example (Loop Unrolling)</vt:lpstr>
      <vt:lpstr>Tomasulo’s scheme offers 2 major advantages</vt:lpstr>
      <vt:lpstr>Tomasulo Drawbacks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Lecture 3: R4000 + Intro to ILP</dc:title>
  <dc:creator>David A. Patterson</dc:creator>
  <cp:lastModifiedBy>bhuyan</cp:lastModifiedBy>
  <cp:revision>128</cp:revision>
  <cp:lastPrinted>1996-09-06T09:42:58Z</cp:lastPrinted>
  <dcterms:created xsi:type="dcterms:W3CDTF">1996-09-04T07:14:34Z</dcterms:created>
  <dcterms:modified xsi:type="dcterms:W3CDTF">2018-02-22T18:30:58Z</dcterms:modified>
</cp:coreProperties>
</file>